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98"/>
  </p:notesMasterIdLst>
  <p:handoutMasterIdLst>
    <p:handoutMasterId r:id="rId99"/>
  </p:handoutMasterIdLst>
  <p:sldIdLst>
    <p:sldId id="256" r:id="rId2"/>
    <p:sldId id="537" r:id="rId3"/>
    <p:sldId id="538" r:id="rId4"/>
    <p:sldId id="540" r:id="rId5"/>
    <p:sldId id="602" r:id="rId6"/>
    <p:sldId id="603" r:id="rId7"/>
    <p:sldId id="604" r:id="rId8"/>
    <p:sldId id="594" r:id="rId9"/>
    <p:sldId id="605" r:id="rId10"/>
    <p:sldId id="606" r:id="rId11"/>
    <p:sldId id="607" r:id="rId12"/>
    <p:sldId id="608" r:id="rId13"/>
    <p:sldId id="609" r:id="rId14"/>
    <p:sldId id="610" r:id="rId15"/>
    <p:sldId id="611" r:id="rId16"/>
    <p:sldId id="612" r:id="rId17"/>
    <p:sldId id="613" r:id="rId18"/>
    <p:sldId id="614" r:id="rId19"/>
    <p:sldId id="615" r:id="rId20"/>
    <p:sldId id="616" r:id="rId21"/>
    <p:sldId id="617" r:id="rId22"/>
    <p:sldId id="618" r:id="rId23"/>
    <p:sldId id="619" r:id="rId24"/>
    <p:sldId id="620" r:id="rId25"/>
    <p:sldId id="621" r:id="rId26"/>
    <p:sldId id="625" r:id="rId27"/>
    <p:sldId id="623" r:id="rId28"/>
    <p:sldId id="629" r:id="rId29"/>
    <p:sldId id="626" r:id="rId30"/>
    <p:sldId id="627" r:id="rId31"/>
    <p:sldId id="628" r:id="rId32"/>
    <p:sldId id="633" r:id="rId33"/>
    <p:sldId id="632" r:id="rId34"/>
    <p:sldId id="631" r:id="rId35"/>
    <p:sldId id="634" r:id="rId36"/>
    <p:sldId id="635" r:id="rId37"/>
    <p:sldId id="636" r:id="rId38"/>
    <p:sldId id="637" r:id="rId39"/>
    <p:sldId id="638" r:id="rId40"/>
    <p:sldId id="641" r:id="rId41"/>
    <p:sldId id="639" r:id="rId42"/>
    <p:sldId id="646" r:id="rId43"/>
    <p:sldId id="647" r:id="rId44"/>
    <p:sldId id="645" r:id="rId45"/>
    <p:sldId id="644" r:id="rId46"/>
    <p:sldId id="643" r:id="rId47"/>
    <p:sldId id="648" r:id="rId48"/>
    <p:sldId id="642" r:id="rId49"/>
    <p:sldId id="649" r:id="rId50"/>
    <p:sldId id="650" r:id="rId51"/>
    <p:sldId id="651" r:id="rId52"/>
    <p:sldId id="652" r:id="rId53"/>
    <p:sldId id="653" r:id="rId54"/>
    <p:sldId id="654" r:id="rId55"/>
    <p:sldId id="655" r:id="rId56"/>
    <p:sldId id="656" r:id="rId57"/>
    <p:sldId id="657" r:id="rId58"/>
    <p:sldId id="659" r:id="rId59"/>
    <p:sldId id="660" r:id="rId60"/>
    <p:sldId id="661" r:id="rId61"/>
    <p:sldId id="662" r:id="rId62"/>
    <p:sldId id="663" r:id="rId63"/>
    <p:sldId id="664" r:id="rId64"/>
    <p:sldId id="665" r:id="rId65"/>
    <p:sldId id="666" r:id="rId66"/>
    <p:sldId id="667" r:id="rId67"/>
    <p:sldId id="668" r:id="rId68"/>
    <p:sldId id="669" r:id="rId69"/>
    <p:sldId id="670" r:id="rId70"/>
    <p:sldId id="671" r:id="rId71"/>
    <p:sldId id="672" r:id="rId72"/>
    <p:sldId id="673" r:id="rId73"/>
    <p:sldId id="674" r:id="rId74"/>
    <p:sldId id="675" r:id="rId75"/>
    <p:sldId id="676" r:id="rId76"/>
    <p:sldId id="677" r:id="rId77"/>
    <p:sldId id="690" r:id="rId78"/>
    <p:sldId id="689" r:id="rId79"/>
    <p:sldId id="692" r:id="rId80"/>
    <p:sldId id="691" r:id="rId81"/>
    <p:sldId id="697" r:id="rId82"/>
    <p:sldId id="696" r:id="rId83"/>
    <p:sldId id="693" r:id="rId84"/>
    <p:sldId id="678" r:id="rId85"/>
    <p:sldId id="679" r:id="rId86"/>
    <p:sldId id="680" r:id="rId87"/>
    <p:sldId id="681" r:id="rId88"/>
    <p:sldId id="682" r:id="rId89"/>
    <p:sldId id="685" r:id="rId90"/>
    <p:sldId id="684" r:id="rId91"/>
    <p:sldId id="683" r:id="rId92"/>
    <p:sldId id="687" r:id="rId93"/>
    <p:sldId id="686" r:id="rId94"/>
    <p:sldId id="688" r:id="rId95"/>
    <p:sldId id="583" r:id="rId96"/>
    <p:sldId id="596" r:id="rId97"/>
  </p:sldIdLst>
  <p:sldSz cx="9144000" cy="6858000" type="screen4x3"/>
  <p:notesSz cx="6813550" cy="9948863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34">
          <p15:clr>
            <a:srgbClr val="A4A3A4"/>
          </p15:clr>
        </p15:guide>
        <p15:guide id="2" pos="214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clrMode="gray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CCFF"/>
    <a:srgbClr val="FF9966"/>
    <a:srgbClr val="FF7C80"/>
    <a:srgbClr val="FF3300"/>
    <a:srgbClr val="00CC00"/>
    <a:srgbClr val="1564BB"/>
    <a:srgbClr val="73ACFF"/>
    <a:srgbClr val="0033CC"/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46" autoAdjust="0"/>
    <p:restoredTop sz="98616" autoAdjust="0"/>
  </p:normalViewPr>
  <p:slideViewPr>
    <p:cSldViewPr>
      <p:cViewPr varScale="1">
        <p:scale>
          <a:sx n="61" d="100"/>
          <a:sy n="61" d="100"/>
        </p:scale>
        <p:origin x="752" y="30"/>
      </p:cViewPr>
      <p:guideLst>
        <p:guide orient="horz" pos="43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23785"/>
    </p:cViewPr>
  </p:sorterViewPr>
  <p:notesViewPr>
    <p:cSldViewPr>
      <p:cViewPr varScale="1">
        <p:scale>
          <a:sx n="61" d="100"/>
          <a:sy n="61" d="100"/>
        </p:scale>
        <p:origin x="3296" y="68"/>
      </p:cViewPr>
      <p:guideLst>
        <p:guide orient="horz" pos="3134"/>
        <p:guide pos="214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handoutMaster" Target="handoutMasters/handoutMaster1.xml"/><Relationship Id="rId10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2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52538" cy="49744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eaLnBrk="0" hangingPunct="0">
              <a:defRPr sz="1200"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065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9435" y="0"/>
            <a:ext cx="2952538" cy="49744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 eaLnBrk="0" hangingPunct="0">
              <a:defRPr sz="1200">
                <a:ea typeface="+mn-ea"/>
              </a:defRPr>
            </a:lvl1pPr>
          </a:lstStyle>
          <a:p>
            <a:pPr>
              <a:defRPr/>
            </a:pPr>
            <a:fld id="{135D5AA4-CD3C-4C23-9314-68AC690BD86F}" type="datetimeFigureOut">
              <a:rPr lang="zh-CN" altLang="en-US"/>
              <a:t>2020/10/12</a:t>
            </a:fld>
            <a:endParaRPr lang="en-US" altLang="zh-CN"/>
          </a:p>
        </p:txBody>
      </p:sp>
      <p:sp>
        <p:nvSpPr>
          <p:cNvPr id="7066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49693"/>
            <a:ext cx="2952538" cy="49744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eaLnBrk="0" hangingPunct="0">
              <a:defRPr sz="1200"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066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9435" y="9449693"/>
            <a:ext cx="2952538" cy="49744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r" eaLnBrk="0" hangingPunct="0">
              <a:defRPr sz="1200">
                <a:ea typeface="+mn-ea"/>
              </a:defRPr>
            </a:lvl1pPr>
          </a:lstStyle>
          <a:p>
            <a:pPr>
              <a:defRPr/>
            </a:pPr>
            <a:fld id="{88F1C65C-26E7-4A70-8B7E-97C741D53274}" type="slidenum">
              <a:rPr lang="zh-CN" altLang="en-US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52538" cy="49744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>
              <a:defRPr sz="1200" b="0"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9435" y="0"/>
            <a:ext cx="2952538" cy="49744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defRPr sz="1200" b="0"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638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20750" y="746125"/>
            <a:ext cx="4972050" cy="37306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</a:ln>
        </p:spPr>
      </p:sp>
      <p:sp>
        <p:nvSpPr>
          <p:cNvPr id="327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1355" y="4725710"/>
            <a:ext cx="5450840" cy="447698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en-US" altLang="zh-CN" noProof="0"/>
              <a:t>Click to edit Master text styles</a:t>
            </a:r>
          </a:p>
          <a:p>
            <a:pPr lvl="1"/>
            <a:r>
              <a:rPr lang="en-US" altLang="zh-CN" noProof="0"/>
              <a:t>Second level</a:t>
            </a:r>
          </a:p>
          <a:p>
            <a:pPr lvl="2"/>
            <a:r>
              <a:rPr lang="en-US" altLang="zh-CN" noProof="0"/>
              <a:t>Third level</a:t>
            </a:r>
          </a:p>
          <a:p>
            <a:pPr lvl="3"/>
            <a:r>
              <a:rPr lang="en-US" altLang="zh-CN" noProof="0"/>
              <a:t>Fourth level</a:t>
            </a:r>
          </a:p>
          <a:p>
            <a:pPr lvl="4"/>
            <a:r>
              <a:rPr lang="en-US" altLang="zh-CN" noProof="0"/>
              <a:t>Fifth level</a:t>
            </a:r>
          </a:p>
        </p:txBody>
      </p:sp>
      <p:sp>
        <p:nvSpPr>
          <p:cNvPr id="327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49693"/>
            <a:ext cx="2952538" cy="49744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>
              <a:defRPr sz="1200" b="0"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27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9435" y="9449693"/>
            <a:ext cx="2952538" cy="49744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r">
              <a:defRPr sz="1200" b="0">
                <a:ea typeface="+mn-ea"/>
              </a:defRPr>
            </a:lvl1pPr>
          </a:lstStyle>
          <a:p>
            <a:pPr>
              <a:defRPr/>
            </a:pPr>
            <a:fld id="{6681C858-E19B-4A3A-9FBD-496AD94C5CFB}" type="slidenum">
              <a:rPr lang="zh-CN" altLang="en-US"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681C858-E19B-4A3A-9FBD-496AD94C5CFB}" type="slidenum">
              <a:rPr lang="zh-CN" altLang="en-US" smtClean="0"/>
              <a:t>96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53087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91"/>
          <p:cNvGrpSpPr/>
          <p:nvPr/>
        </p:nvGrpSpPr>
        <p:grpSpPr bwMode="auto">
          <a:xfrm>
            <a:off x="434975" y="4763"/>
            <a:ext cx="8015288" cy="6853237"/>
            <a:chOff x="274" y="10"/>
            <a:chExt cx="5049" cy="4310"/>
          </a:xfrm>
        </p:grpSpPr>
        <p:sp>
          <p:nvSpPr>
            <p:cNvPr id="5" name="Line 126"/>
            <p:cNvSpPr>
              <a:spLocks noChangeShapeType="1"/>
            </p:cNvSpPr>
            <p:nvPr userDrawn="1"/>
          </p:nvSpPr>
          <p:spPr bwMode="gray">
            <a:xfrm>
              <a:off x="3479" y="10"/>
              <a:ext cx="21" cy="4310"/>
            </a:xfrm>
            <a:prstGeom prst="line">
              <a:avLst/>
            </a:prstGeom>
            <a:noFill/>
            <a:ln w="9525">
              <a:solidFill>
                <a:srgbClr val="DDDDDD">
                  <a:alpha val="50000"/>
                </a:srgbClr>
              </a:solidFill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6" name="Line 137"/>
            <p:cNvSpPr>
              <a:spLocks noChangeShapeType="1"/>
            </p:cNvSpPr>
            <p:nvPr userDrawn="1"/>
          </p:nvSpPr>
          <p:spPr bwMode="gray">
            <a:xfrm>
              <a:off x="3929" y="10"/>
              <a:ext cx="21" cy="4310"/>
            </a:xfrm>
            <a:prstGeom prst="line">
              <a:avLst/>
            </a:prstGeom>
            <a:noFill/>
            <a:ln w="9525">
              <a:solidFill>
                <a:srgbClr val="DDDDDD">
                  <a:alpha val="50000"/>
                </a:srgbClr>
              </a:solidFill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7" name="Line 139"/>
            <p:cNvSpPr>
              <a:spLocks noChangeShapeType="1"/>
            </p:cNvSpPr>
            <p:nvPr userDrawn="1"/>
          </p:nvSpPr>
          <p:spPr bwMode="gray">
            <a:xfrm>
              <a:off x="4395" y="10"/>
              <a:ext cx="21" cy="4310"/>
            </a:xfrm>
            <a:prstGeom prst="line">
              <a:avLst/>
            </a:prstGeom>
            <a:noFill/>
            <a:ln w="9525">
              <a:solidFill>
                <a:srgbClr val="DDDDDD">
                  <a:alpha val="50000"/>
                </a:srgbClr>
              </a:solidFill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8" name="Line 140"/>
            <p:cNvSpPr>
              <a:spLocks noChangeShapeType="1"/>
            </p:cNvSpPr>
            <p:nvPr userDrawn="1"/>
          </p:nvSpPr>
          <p:spPr bwMode="gray">
            <a:xfrm>
              <a:off x="4845" y="10"/>
              <a:ext cx="21" cy="4310"/>
            </a:xfrm>
            <a:prstGeom prst="line">
              <a:avLst/>
            </a:prstGeom>
            <a:noFill/>
            <a:ln w="9525">
              <a:solidFill>
                <a:srgbClr val="DDDDDD">
                  <a:alpha val="50000"/>
                </a:srgbClr>
              </a:solidFill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9" name="Line 143"/>
            <p:cNvSpPr>
              <a:spLocks noChangeShapeType="1"/>
            </p:cNvSpPr>
            <p:nvPr userDrawn="1"/>
          </p:nvSpPr>
          <p:spPr bwMode="gray">
            <a:xfrm>
              <a:off x="5302" y="10"/>
              <a:ext cx="21" cy="4310"/>
            </a:xfrm>
            <a:prstGeom prst="line">
              <a:avLst/>
            </a:prstGeom>
            <a:noFill/>
            <a:ln w="9525">
              <a:solidFill>
                <a:srgbClr val="DDDDDD">
                  <a:alpha val="50000"/>
                </a:srgbClr>
              </a:solidFill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10" name="Line 147"/>
            <p:cNvSpPr>
              <a:spLocks noChangeShapeType="1"/>
            </p:cNvSpPr>
            <p:nvPr userDrawn="1"/>
          </p:nvSpPr>
          <p:spPr bwMode="gray">
            <a:xfrm>
              <a:off x="1651" y="10"/>
              <a:ext cx="21" cy="4310"/>
            </a:xfrm>
            <a:prstGeom prst="line">
              <a:avLst/>
            </a:prstGeom>
            <a:noFill/>
            <a:ln w="9525">
              <a:solidFill>
                <a:srgbClr val="DDDDDD">
                  <a:alpha val="50000"/>
                </a:srgbClr>
              </a:solidFill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11" name="Line 149"/>
            <p:cNvSpPr>
              <a:spLocks noChangeShapeType="1"/>
            </p:cNvSpPr>
            <p:nvPr userDrawn="1"/>
          </p:nvSpPr>
          <p:spPr bwMode="gray">
            <a:xfrm>
              <a:off x="2101" y="10"/>
              <a:ext cx="21" cy="4310"/>
            </a:xfrm>
            <a:prstGeom prst="line">
              <a:avLst/>
            </a:prstGeom>
            <a:noFill/>
            <a:ln w="9525">
              <a:solidFill>
                <a:srgbClr val="DDDDDD">
                  <a:alpha val="50000"/>
                </a:srgbClr>
              </a:solidFill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12" name="Line 151"/>
            <p:cNvSpPr>
              <a:spLocks noChangeShapeType="1"/>
            </p:cNvSpPr>
            <p:nvPr userDrawn="1"/>
          </p:nvSpPr>
          <p:spPr bwMode="gray">
            <a:xfrm>
              <a:off x="2567" y="10"/>
              <a:ext cx="21" cy="4310"/>
            </a:xfrm>
            <a:prstGeom prst="line">
              <a:avLst/>
            </a:prstGeom>
            <a:noFill/>
            <a:ln w="9525">
              <a:solidFill>
                <a:srgbClr val="DDDDDD">
                  <a:alpha val="50000"/>
                </a:srgbClr>
              </a:solidFill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13" name="Line 152"/>
            <p:cNvSpPr>
              <a:spLocks noChangeShapeType="1"/>
            </p:cNvSpPr>
            <p:nvPr userDrawn="1"/>
          </p:nvSpPr>
          <p:spPr bwMode="gray">
            <a:xfrm>
              <a:off x="3017" y="10"/>
              <a:ext cx="21" cy="4310"/>
            </a:xfrm>
            <a:prstGeom prst="line">
              <a:avLst/>
            </a:prstGeom>
            <a:noFill/>
            <a:ln w="9525">
              <a:solidFill>
                <a:srgbClr val="DDDDDD">
                  <a:alpha val="50000"/>
                </a:srgbClr>
              </a:solidFill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14" name="Line 158"/>
            <p:cNvSpPr>
              <a:spLocks noChangeShapeType="1"/>
            </p:cNvSpPr>
            <p:nvPr userDrawn="1"/>
          </p:nvSpPr>
          <p:spPr bwMode="gray">
            <a:xfrm>
              <a:off x="274" y="10"/>
              <a:ext cx="21" cy="4310"/>
            </a:xfrm>
            <a:prstGeom prst="line">
              <a:avLst/>
            </a:prstGeom>
            <a:noFill/>
            <a:ln w="9525">
              <a:solidFill>
                <a:srgbClr val="DDDDDD">
                  <a:alpha val="50000"/>
                </a:srgbClr>
              </a:solidFill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15" name="Line 160"/>
            <p:cNvSpPr>
              <a:spLocks noChangeShapeType="1"/>
            </p:cNvSpPr>
            <p:nvPr userDrawn="1"/>
          </p:nvSpPr>
          <p:spPr bwMode="gray">
            <a:xfrm>
              <a:off x="740" y="10"/>
              <a:ext cx="21" cy="4310"/>
            </a:xfrm>
            <a:prstGeom prst="line">
              <a:avLst/>
            </a:prstGeom>
            <a:noFill/>
            <a:ln w="9525">
              <a:solidFill>
                <a:srgbClr val="DDDDDD">
                  <a:alpha val="50000"/>
                </a:srgbClr>
              </a:solidFill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16" name="Line 161"/>
            <p:cNvSpPr>
              <a:spLocks noChangeShapeType="1"/>
            </p:cNvSpPr>
            <p:nvPr userDrawn="1"/>
          </p:nvSpPr>
          <p:spPr bwMode="gray">
            <a:xfrm>
              <a:off x="1190" y="10"/>
              <a:ext cx="21" cy="4310"/>
            </a:xfrm>
            <a:prstGeom prst="line">
              <a:avLst/>
            </a:prstGeom>
            <a:noFill/>
            <a:ln w="9525">
              <a:solidFill>
                <a:srgbClr val="DDDDDD">
                  <a:alpha val="50000"/>
                </a:srgbClr>
              </a:solidFill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</p:grpSp>
      <p:sp>
        <p:nvSpPr>
          <p:cNvPr id="17" name="Rectangle 87"/>
          <p:cNvSpPr>
            <a:spLocks noChangeArrowheads="1"/>
          </p:cNvSpPr>
          <p:nvPr/>
        </p:nvSpPr>
        <p:spPr bwMode="gray">
          <a:xfrm>
            <a:off x="0" y="1795463"/>
            <a:ext cx="9144000" cy="2503487"/>
          </a:xfrm>
          <a:prstGeom prst="rect">
            <a:avLst/>
          </a:prstGeom>
          <a:gradFill rotWithShape="1">
            <a:gsLst>
              <a:gs pos="0">
                <a:srgbClr val="6493F6"/>
              </a:gs>
              <a:gs pos="100000">
                <a:srgbClr val="98D2F6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8" name="Rectangle 170"/>
          <p:cNvSpPr>
            <a:spLocks noChangeArrowheads="1"/>
          </p:cNvSpPr>
          <p:nvPr/>
        </p:nvSpPr>
        <p:spPr bwMode="gray">
          <a:xfrm>
            <a:off x="2651125" y="5588000"/>
            <a:ext cx="725488" cy="635000"/>
          </a:xfrm>
          <a:prstGeom prst="rect">
            <a:avLst/>
          </a:prstGeom>
          <a:solidFill>
            <a:srgbClr val="DDDDDD">
              <a:alpha val="30000"/>
            </a:srgbClr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9" name="Rectangle 171"/>
          <p:cNvSpPr>
            <a:spLocks noChangeArrowheads="1"/>
          </p:cNvSpPr>
          <p:nvPr/>
        </p:nvSpPr>
        <p:spPr bwMode="gray">
          <a:xfrm>
            <a:off x="4105275" y="5588000"/>
            <a:ext cx="725488" cy="635000"/>
          </a:xfrm>
          <a:prstGeom prst="rect">
            <a:avLst/>
          </a:prstGeom>
          <a:solidFill>
            <a:srgbClr val="DDDDDD">
              <a:alpha val="30000"/>
            </a:srgbClr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0" name="Rectangle 172"/>
          <p:cNvSpPr>
            <a:spLocks noChangeArrowheads="1"/>
          </p:cNvSpPr>
          <p:nvPr/>
        </p:nvSpPr>
        <p:spPr bwMode="gray">
          <a:xfrm>
            <a:off x="3367088" y="4943475"/>
            <a:ext cx="725487" cy="636588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1" name="Rectangle 174"/>
          <p:cNvSpPr>
            <a:spLocks noChangeArrowheads="1"/>
          </p:cNvSpPr>
          <p:nvPr/>
        </p:nvSpPr>
        <p:spPr bwMode="gray">
          <a:xfrm>
            <a:off x="1917700" y="4943475"/>
            <a:ext cx="725488" cy="636588"/>
          </a:xfrm>
          <a:prstGeom prst="rect">
            <a:avLst/>
          </a:prstGeom>
          <a:solidFill>
            <a:schemeClr val="accent2">
              <a:alpha val="20000"/>
            </a:schemeClr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2" name="Rectangle 178"/>
          <p:cNvSpPr>
            <a:spLocks noChangeArrowheads="1"/>
          </p:cNvSpPr>
          <p:nvPr/>
        </p:nvSpPr>
        <p:spPr bwMode="gray">
          <a:xfrm>
            <a:off x="4105275" y="4310063"/>
            <a:ext cx="725488" cy="636587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3" name="Rectangle 186"/>
          <p:cNvSpPr>
            <a:spLocks noChangeArrowheads="1"/>
          </p:cNvSpPr>
          <p:nvPr/>
        </p:nvSpPr>
        <p:spPr bwMode="gray">
          <a:xfrm>
            <a:off x="3371850" y="6221413"/>
            <a:ext cx="728663" cy="636587"/>
          </a:xfrm>
          <a:prstGeom prst="rect">
            <a:avLst/>
          </a:prstGeom>
          <a:solidFill>
            <a:srgbClr val="DDDDDD">
              <a:alpha val="39999"/>
            </a:srgbClr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4" name="Rectangle 188"/>
          <p:cNvSpPr>
            <a:spLocks noChangeArrowheads="1"/>
          </p:cNvSpPr>
          <p:nvPr/>
        </p:nvSpPr>
        <p:spPr bwMode="gray">
          <a:xfrm>
            <a:off x="1920875" y="6221413"/>
            <a:ext cx="725488" cy="636587"/>
          </a:xfrm>
          <a:prstGeom prst="rect">
            <a:avLst/>
          </a:prstGeom>
          <a:solidFill>
            <a:srgbClr val="DDDDDD">
              <a:alpha val="39999"/>
            </a:srgbClr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grpSp>
        <p:nvGrpSpPr>
          <p:cNvPr id="25" name="Group 206"/>
          <p:cNvGrpSpPr/>
          <p:nvPr/>
        </p:nvGrpSpPr>
        <p:grpSpPr bwMode="auto">
          <a:xfrm>
            <a:off x="0" y="533400"/>
            <a:ext cx="9144000" cy="5689600"/>
            <a:chOff x="0" y="336"/>
            <a:chExt cx="5760" cy="3584"/>
          </a:xfrm>
        </p:grpSpPr>
        <p:sp>
          <p:nvSpPr>
            <p:cNvPr id="26" name="Line 192"/>
            <p:cNvSpPr>
              <a:spLocks noChangeShapeType="1"/>
            </p:cNvSpPr>
            <p:nvPr userDrawn="1"/>
          </p:nvSpPr>
          <p:spPr bwMode="gray">
            <a:xfrm flipH="1">
              <a:off x="0" y="336"/>
              <a:ext cx="5760" cy="0"/>
            </a:xfrm>
            <a:prstGeom prst="line">
              <a:avLst/>
            </a:prstGeom>
            <a:noFill/>
            <a:ln w="9525">
              <a:solidFill>
                <a:srgbClr val="DDDDDD"/>
              </a:solidFill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27" name="Line 193"/>
            <p:cNvSpPr>
              <a:spLocks noChangeShapeType="1"/>
            </p:cNvSpPr>
            <p:nvPr userDrawn="1"/>
          </p:nvSpPr>
          <p:spPr bwMode="gray">
            <a:xfrm flipH="1">
              <a:off x="0" y="733"/>
              <a:ext cx="5760" cy="0"/>
            </a:xfrm>
            <a:prstGeom prst="line">
              <a:avLst/>
            </a:prstGeom>
            <a:noFill/>
            <a:ln w="9525">
              <a:solidFill>
                <a:srgbClr val="DDDDDD"/>
              </a:solidFill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28" name="Line 194"/>
            <p:cNvSpPr>
              <a:spLocks noChangeShapeType="1"/>
            </p:cNvSpPr>
            <p:nvPr userDrawn="1"/>
          </p:nvSpPr>
          <p:spPr bwMode="gray">
            <a:xfrm flipH="1">
              <a:off x="0" y="1123"/>
              <a:ext cx="5760" cy="0"/>
            </a:xfrm>
            <a:prstGeom prst="line">
              <a:avLst/>
            </a:prstGeom>
            <a:noFill/>
            <a:ln w="9525">
              <a:solidFill>
                <a:srgbClr val="DDDDDD"/>
              </a:solidFill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29" name="Line 195"/>
            <p:cNvSpPr>
              <a:spLocks noChangeShapeType="1"/>
            </p:cNvSpPr>
            <p:nvPr userDrawn="1"/>
          </p:nvSpPr>
          <p:spPr bwMode="gray">
            <a:xfrm flipH="1">
              <a:off x="0" y="2707"/>
              <a:ext cx="5760" cy="0"/>
            </a:xfrm>
            <a:prstGeom prst="line">
              <a:avLst/>
            </a:prstGeom>
            <a:noFill/>
            <a:ln w="9525">
              <a:solidFill>
                <a:srgbClr val="DDDDDD"/>
              </a:solidFill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30" name="Line 196"/>
            <p:cNvSpPr>
              <a:spLocks noChangeShapeType="1"/>
            </p:cNvSpPr>
            <p:nvPr userDrawn="1"/>
          </p:nvSpPr>
          <p:spPr bwMode="gray">
            <a:xfrm flipH="1">
              <a:off x="0" y="3111"/>
              <a:ext cx="5760" cy="0"/>
            </a:xfrm>
            <a:prstGeom prst="line">
              <a:avLst/>
            </a:prstGeom>
            <a:noFill/>
            <a:ln w="9525">
              <a:solidFill>
                <a:srgbClr val="DDDDDD"/>
              </a:solidFill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31" name="Line 197"/>
            <p:cNvSpPr>
              <a:spLocks noChangeShapeType="1"/>
            </p:cNvSpPr>
            <p:nvPr userDrawn="1"/>
          </p:nvSpPr>
          <p:spPr bwMode="gray">
            <a:xfrm flipH="1">
              <a:off x="0" y="3516"/>
              <a:ext cx="5760" cy="0"/>
            </a:xfrm>
            <a:prstGeom prst="line">
              <a:avLst/>
            </a:prstGeom>
            <a:noFill/>
            <a:ln w="9525">
              <a:solidFill>
                <a:srgbClr val="DDDDDD"/>
              </a:solidFill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32" name="Line 198"/>
            <p:cNvSpPr>
              <a:spLocks noChangeShapeType="1"/>
            </p:cNvSpPr>
            <p:nvPr userDrawn="1"/>
          </p:nvSpPr>
          <p:spPr bwMode="gray">
            <a:xfrm flipH="1">
              <a:off x="0" y="3920"/>
              <a:ext cx="5760" cy="0"/>
            </a:xfrm>
            <a:prstGeom prst="line">
              <a:avLst/>
            </a:prstGeom>
            <a:noFill/>
            <a:ln w="9525">
              <a:solidFill>
                <a:srgbClr val="DDDDDD"/>
              </a:solidFill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</p:grpSp>
      <p:sp>
        <p:nvSpPr>
          <p:cNvPr id="33" name="Text Box 11"/>
          <p:cNvSpPr txBox="1">
            <a:spLocks noChangeArrowheads="1"/>
          </p:cNvSpPr>
          <p:nvPr/>
        </p:nvSpPr>
        <p:spPr bwMode="gray">
          <a:xfrm>
            <a:off x="0" y="461963"/>
            <a:ext cx="1098550" cy="427037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altLang="zh-CN" sz="2200">
                <a:solidFill>
                  <a:srgbClr val="FFFFFF"/>
                </a:solidFill>
                <a:ea typeface="+mn-ea"/>
              </a:rPr>
              <a:t>LOGO</a:t>
            </a:r>
          </a:p>
        </p:txBody>
      </p:sp>
      <p:sp>
        <p:nvSpPr>
          <p:cNvPr id="34" name="Rectangle 162"/>
          <p:cNvSpPr>
            <a:spLocks noChangeArrowheads="1"/>
          </p:cNvSpPr>
          <p:nvPr/>
        </p:nvSpPr>
        <p:spPr bwMode="gray">
          <a:xfrm>
            <a:off x="446088" y="1147763"/>
            <a:ext cx="725487" cy="633412"/>
          </a:xfrm>
          <a:prstGeom prst="rect">
            <a:avLst/>
          </a:prstGeom>
          <a:solidFill>
            <a:schemeClr val="folHlink">
              <a:alpha val="20000"/>
            </a:schemeClr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35" name="Rectangle 181"/>
          <p:cNvSpPr>
            <a:spLocks noChangeArrowheads="1"/>
          </p:cNvSpPr>
          <p:nvPr/>
        </p:nvSpPr>
        <p:spPr bwMode="gray">
          <a:xfrm>
            <a:off x="3349625" y="1165225"/>
            <a:ext cx="725488" cy="633413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36" name="Rectangle 183"/>
          <p:cNvSpPr>
            <a:spLocks noChangeArrowheads="1"/>
          </p:cNvSpPr>
          <p:nvPr/>
        </p:nvSpPr>
        <p:spPr bwMode="gray">
          <a:xfrm>
            <a:off x="1889125" y="1165225"/>
            <a:ext cx="725488" cy="633413"/>
          </a:xfrm>
          <a:prstGeom prst="rect">
            <a:avLst/>
          </a:prstGeom>
          <a:solidFill>
            <a:schemeClr val="folHlink">
              <a:alpha val="10001"/>
            </a:schemeClr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37" name="Rectangle 190"/>
          <p:cNvSpPr>
            <a:spLocks noChangeArrowheads="1"/>
          </p:cNvSpPr>
          <p:nvPr/>
        </p:nvSpPr>
        <p:spPr bwMode="gray">
          <a:xfrm>
            <a:off x="1143000" y="533400"/>
            <a:ext cx="725488" cy="633413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38" name="Rectangle 200"/>
          <p:cNvSpPr>
            <a:spLocks noChangeArrowheads="1"/>
          </p:cNvSpPr>
          <p:nvPr/>
        </p:nvSpPr>
        <p:spPr bwMode="gray">
          <a:xfrm>
            <a:off x="2578100" y="534988"/>
            <a:ext cx="725488" cy="633412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grpSp>
        <p:nvGrpSpPr>
          <p:cNvPr id="39" name="Group 234"/>
          <p:cNvGrpSpPr/>
          <p:nvPr userDrawn="1"/>
        </p:nvGrpSpPr>
        <p:grpSpPr bwMode="auto">
          <a:xfrm>
            <a:off x="0" y="2257425"/>
            <a:ext cx="4738688" cy="4600575"/>
            <a:chOff x="-9" y="1395"/>
            <a:chExt cx="2985" cy="2898"/>
          </a:xfrm>
        </p:grpSpPr>
        <p:pic>
          <p:nvPicPr>
            <p:cNvPr id="40" name="Picture 213" descr="pan01"/>
            <p:cNvPicPr>
              <a:picLocks noChangeAspect="1" noChangeArrowheads="1"/>
            </p:cNvPicPr>
            <p:nvPr/>
          </p:nvPicPr>
          <p:blipFill>
            <a:blip r:embed="rId2" cstate="print"/>
            <a:srcRect l="46681" r="2339"/>
            <a:stretch>
              <a:fillRect/>
            </a:stretch>
          </p:blipFill>
          <p:spPr bwMode="gray">
            <a:xfrm>
              <a:off x="0" y="1395"/>
              <a:ext cx="2976" cy="28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1" name="Freeform 209"/>
            <p:cNvSpPr/>
            <p:nvPr/>
          </p:nvSpPr>
          <p:spPr bwMode="gray">
            <a:xfrm>
              <a:off x="-9" y="1493"/>
              <a:ext cx="2841" cy="2599"/>
            </a:xfrm>
            <a:custGeom>
              <a:avLst/>
              <a:gdLst/>
              <a:ahLst/>
              <a:cxnLst>
                <a:cxn ang="0">
                  <a:pos x="0" y="18"/>
                </a:cxn>
                <a:cxn ang="0">
                  <a:pos x="2841" y="0"/>
                </a:cxn>
                <a:cxn ang="0">
                  <a:pos x="1294" y="2597"/>
                </a:cxn>
                <a:cxn ang="0">
                  <a:pos x="2" y="2599"/>
                </a:cxn>
                <a:cxn ang="0">
                  <a:pos x="0" y="18"/>
                </a:cxn>
              </a:cxnLst>
              <a:rect l="0" t="0" r="r" b="b"/>
              <a:pathLst>
                <a:path w="2841" h="2599">
                  <a:moveTo>
                    <a:pt x="0" y="18"/>
                  </a:moveTo>
                  <a:lnTo>
                    <a:pt x="2841" y="0"/>
                  </a:lnTo>
                  <a:lnTo>
                    <a:pt x="1294" y="2597"/>
                  </a:lnTo>
                  <a:lnTo>
                    <a:pt x="2" y="2599"/>
                  </a:lnTo>
                  <a:lnTo>
                    <a:pt x="0" y="18"/>
                  </a:lnTo>
                  <a:close/>
                </a:path>
              </a:pathLst>
            </a:custGeom>
            <a:blipFill dpi="0" rotWithShape="1">
              <a:blip r:embed="rId3" cstate="print"/>
              <a:srcRect/>
              <a:stretch>
                <a:fillRect r="-36540"/>
              </a:stretch>
            </a:blipFill>
            <a:ln w="9525">
              <a:noFill/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</p:grpSp>
      <p:grpSp>
        <p:nvGrpSpPr>
          <p:cNvPr id="42" name="Group 233"/>
          <p:cNvGrpSpPr/>
          <p:nvPr/>
        </p:nvGrpSpPr>
        <p:grpSpPr bwMode="auto">
          <a:xfrm>
            <a:off x="9525" y="1395413"/>
            <a:ext cx="4256088" cy="4598987"/>
            <a:chOff x="0" y="1039"/>
            <a:chExt cx="2681" cy="2897"/>
          </a:xfrm>
        </p:grpSpPr>
        <p:pic>
          <p:nvPicPr>
            <p:cNvPr id="43" name="Picture 220" descr="pan01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 l="51730" r="2339"/>
            <a:stretch>
              <a:fillRect/>
            </a:stretch>
          </p:blipFill>
          <p:spPr bwMode="gray">
            <a:xfrm>
              <a:off x="0" y="1039"/>
              <a:ext cx="2681" cy="28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4" name="Freeform 221" descr="封面二"/>
            <p:cNvSpPr/>
            <p:nvPr userDrawn="1"/>
          </p:nvSpPr>
          <p:spPr bwMode="gray">
            <a:xfrm>
              <a:off x="0" y="1137"/>
              <a:ext cx="2537" cy="26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537" y="1"/>
                </a:cxn>
                <a:cxn ang="0">
                  <a:pos x="991" y="2597"/>
                </a:cxn>
                <a:cxn ang="0">
                  <a:pos x="0" y="2600"/>
                </a:cxn>
                <a:cxn ang="0">
                  <a:pos x="0" y="0"/>
                </a:cxn>
              </a:cxnLst>
              <a:rect l="0" t="0" r="r" b="b"/>
              <a:pathLst>
                <a:path w="2537" h="2600">
                  <a:moveTo>
                    <a:pt x="0" y="0"/>
                  </a:moveTo>
                  <a:lnTo>
                    <a:pt x="2537" y="1"/>
                  </a:lnTo>
                  <a:lnTo>
                    <a:pt x="991" y="2597"/>
                  </a:lnTo>
                  <a:lnTo>
                    <a:pt x="0" y="2600"/>
                  </a:lnTo>
                  <a:lnTo>
                    <a:pt x="0" y="0"/>
                  </a:lnTo>
                  <a:close/>
                </a:path>
              </a:pathLst>
            </a:custGeom>
            <a:blipFill dpi="0" rotWithShape="1">
              <a:blip r:embed="rId4" cstate="print"/>
              <a:srcRect/>
              <a:stretch>
                <a:fillRect/>
              </a:stretch>
            </a:blipFill>
            <a:ln w="9525">
              <a:noFill/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</p:grpSp>
      <p:grpSp>
        <p:nvGrpSpPr>
          <p:cNvPr id="45" name="Group 232"/>
          <p:cNvGrpSpPr/>
          <p:nvPr userDrawn="1"/>
        </p:nvGrpSpPr>
        <p:grpSpPr bwMode="auto">
          <a:xfrm>
            <a:off x="-4763" y="304800"/>
            <a:ext cx="3821113" cy="5078413"/>
            <a:chOff x="-7" y="240"/>
            <a:chExt cx="2407" cy="3199"/>
          </a:xfrm>
        </p:grpSpPr>
        <p:pic>
          <p:nvPicPr>
            <p:cNvPr id="46" name="Picture 223" descr="pan01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 l="60431" r="2339"/>
            <a:stretch>
              <a:fillRect/>
            </a:stretch>
          </p:blipFill>
          <p:spPr bwMode="gray">
            <a:xfrm>
              <a:off x="0" y="240"/>
              <a:ext cx="2400" cy="31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7" name="Freeform 224"/>
            <p:cNvSpPr/>
            <p:nvPr userDrawn="1"/>
          </p:nvSpPr>
          <p:spPr bwMode="gray">
            <a:xfrm>
              <a:off x="-7" y="348"/>
              <a:ext cx="2247" cy="2874"/>
            </a:xfrm>
            <a:custGeom>
              <a:avLst/>
              <a:gdLst/>
              <a:ahLst/>
              <a:cxnLst>
                <a:cxn ang="0">
                  <a:pos x="7" y="0"/>
                </a:cxn>
                <a:cxn ang="0">
                  <a:pos x="2247" y="0"/>
                </a:cxn>
                <a:cxn ang="0">
                  <a:pos x="540" y="2868"/>
                </a:cxn>
                <a:cxn ang="0">
                  <a:pos x="0" y="2874"/>
                </a:cxn>
                <a:cxn ang="0">
                  <a:pos x="7" y="0"/>
                </a:cxn>
              </a:cxnLst>
              <a:rect l="0" t="0" r="r" b="b"/>
              <a:pathLst>
                <a:path w="2247" h="2874">
                  <a:moveTo>
                    <a:pt x="7" y="0"/>
                  </a:moveTo>
                  <a:lnTo>
                    <a:pt x="2247" y="0"/>
                  </a:lnTo>
                  <a:lnTo>
                    <a:pt x="540" y="2868"/>
                  </a:lnTo>
                  <a:lnTo>
                    <a:pt x="0" y="2874"/>
                  </a:lnTo>
                  <a:lnTo>
                    <a:pt x="7" y="0"/>
                  </a:lnTo>
                  <a:close/>
                </a:path>
              </a:pathLst>
            </a:custGeom>
            <a:blipFill dpi="0" rotWithShape="1">
              <a:blip r:embed="rId5" cstate="print"/>
              <a:srcRect/>
              <a:stretch>
                <a:fillRect r="-25709"/>
              </a:stretch>
            </a:blipFill>
            <a:ln w="9525">
              <a:noFill/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53"/>
          <p:cNvSpPr>
            <a:spLocks noChangeArrowheads="1"/>
          </p:cNvSpPr>
          <p:nvPr/>
        </p:nvSpPr>
        <p:spPr bwMode="gray">
          <a:xfrm>
            <a:off x="7629525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4" name="Rectangle 154"/>
          <p:cNvSpPr>
            <a:spLocks noChangeArrowheads="1"/>
          </p:cNvSpPr>
          <p:nvPr/>
        </p:nvSpPr>
        <p:spPr bwMode="gray">
          <a:xfrm>
            <a:off x="7113588" y="5440363"/>
            <a:ext cx="508000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5" name="Rectangle 155"/>
          <p:cNvSpPr>
            <a:spLocks noChangeArrowheads="1"/>
          </p:cNvSpPr>
          <p:nvPr/>
        </p:nvSpPr>
        <p:spPr bwMode="gray">
          <a:xfrm>
            <a:off x="8626475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6" name="Rectangle 156"/>
          <p:cNvSpPr>
            <a:spLocks noChangeArrowheads="1"/>
          </p:cNvSpPr>
          <p:nvPr/>
        </p:nvSpPr>
        <p:spPr bwMode="gray">
          <a:xfrm>
            <a:off x="4575175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7" name="Rectangle 157"/>
          <p:cNvSpPr>
            <a:spLocks noChangeArrowheads="1"/>
          </p:cNvSpPr>
          <p:nvPr/>
        </p:nvSpPr>
        <p:spPr bwMode="gray">
          <a:xfrm>
            <a:off x="5600700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8" name="Rectangle 158"/>
          <p:cNvSpPr>
            <a:spLocks noChangeArrowheads="1"/>
          </p:cNvSpPr>
          <p:nvPr/>
        </p:nvSpPr>
        <p:spPr bwMode="gray">
          <a:xfrm>
            <a:off x="5083175" y="5440363"/>
            <a:ext cx="508000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9" name="Rectangle 159"/>
          <p:cNvSpPr>
            <a:spLocks noChangeArrowheads="1"/>
          </p:cNvSpPr>
          <p:nvPr/>
        </p:nvSpPr>
        <p:spPr bwMode="gray">
          <a:xfrm>
            <a:off x="6097588" y="5440363"/>
            <a:ext cx="509587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0" name="Rectangle 161"/>
          <p:cNvSpPr>
            <a:spLocks noChangeArrowheads="1"/>
          </p:cNvSpPr>
          <p:nvPr/>
        </p:nvSpPr>
        <p:spPr bwMode="gray">
          <a:xfrm>
            <a:off x="6605588" y="4972050"/>
            <a:ext cx="506412" cy="473075"/>
          </a:xfrm>
          <a:prstGeom prst="rect">
            <a:avLst/>
          </a:prstGeom>
          <a:solidFill>
            <a:srgbClr val="EAEAEA">
              <a:alpha val="5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1" name="Rectangle 162"/>
          <p:cNvSpPr>
            <a:spLocks noChangeArrowheads="1"/>
          </p:cNvSpPr>
          <p:nvPr/>
        </p:nvSpPr>
        <p:spPr bwMode="gray">
          <a:xfrm>
            <a:off x="7623175" y="4972050"/>
            <a:ext cx="506413" cy="473075"/>
          </a:xfrm>
          <a:prstGeom prst="rect">
            <a:avLst/>
          </a:prstGeom>
          <a:solidFill>
            <a:schemeClr val="accent2">
              <a:alpha val="5000"/>
            </a:scheme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2" name="Rectangle 163"/>
          <p:cNvSpPr>
            <a:spLocks noChangeArrowheads="1"/>
          </p:cNvSpPr>
          <p:nvPr/>
        </p:nvSpPr>
        <p:spPr bwMode="gray">
          <a:xfrm>
            <a:off x="8628063" y="4972050"/>
            <a:ext cx="508000" cy="473075"/>
          </a:xfrm>
          <a:prstGeom prst="rect">
            <a:avLst/>
          </a:prstGeom>
          <a:solidFill>
            <a:srgbClr val="EAEAEA">
              <a:alpha val="5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3" name="Rectangle 164"/>
          <p:cNvSpPr>
            <a:spLocks noChangeArrowheads="1"/>
          </p:cNvSpPr>
          <p:nvPr/>
        </p:nvSpPr>
        <p:spPr bwMode="gray">
          <a:xfrm>
            <a:off x="5600700" y="4972050"/>
            <a:ext cx="506413" cy="473075"/>
          </a:xfrm>
          <a:prstGeom prst="rect">
            <a:avLst/>
          </a:prstGeom>
          <a:solidFill>
            <a:schemeClr val="folHlink">
              <a:alpha val="5000"/>
            </a:scheme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4" name="Rectangle 165"/>
          <p:cNvSpPr>
            <a:spLocks noChangeArrowheads="1"/>
          </p:cNvSpPr>
          <p:nvPr/>
        </p:nvSpPr>
        <p:spPr bwMode="gray">
          <a:xfrm>
            <a:off x="8128000" y="6386513"/>
            <a:ext cx="506413" cy="471487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5" name="Rectangle 166"/>
          <p:cNvSpPr>
            <a:spLocks noChangeArrowheads="1"/>
          </p:cNvSpPr>
          <p:nvPr/>
        </p:nvSpPr>
        <p:spPr bwMode="gray">
          <a:xfrm>
            <a:off x="5091113" y="6386513"/>
            <a:ext cx="508000" cy="471487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6" name="Rectangle 168"/>
          <p:cNvSpPr>
            <a:spLocks noChangeArrowheads="1"/>
          </p:cNvSpPr>
          <p:nvPr/>
        </p:nvSpPr>
        <p:spPr bwMode="gray">
          <a:xfrm>
            <a:off x="4068763" y="6386513"/>
            <a:ext cx="509587" cy="471487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7" name="Rectangle 170"/>
          <p:cNvSpPr>
            <a:spLocks noChangeArrowheads="1"/>
          </p:cNvSpPr>
          <p:nvPr/>
        </p:nvSpPr>
        <p:spPr bwMode="gray">
          <a:xfrm>
            <a:off x="4575175" y="4965700"/>
            <a:ext cx="506413" cy="469900"/>
          </a:xfrm>
          <a:prstGeom prst="rect">
            <a:avLst/>
          </a:prstGeom>
          <a:solidFill>
            <a:srgbClr val="DDDDDD">
              <a:alpha val="5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8" name="Rectangle 171"/>
          <p:cNvSpPr>
            <a:spLocks noChangeArrowheads="1"/>
          </p:cNvSpPr>
          <p:nvPr/>
        </p:nvSpPr>
        <p:spPr bwMode="gray">
          <a:xfrm>
            <a:off x="7113588" y="6384925"/>
            <a:ext cx="508000" cy="471488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9" name="Rectangle 173"/>
          <p:cNvSpPr>
            <a:spLocks noChangeArrowheads="1"/>
          </p:cNvSpPr>
          <p:nvPr/>
        </p:nvSpPr>
        <p:spPr bwMode="gray">
          <a:xfrm>
            <a:off x="3556000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0" name="Rectangle 174"/>
          <p:cNvSpPr>
            <a:spLocks noChangeArrowheads="1"/>
          </p:cNvSpPr>
          <p:nvPr/>
        </p:nvSpPr>
        <p:spPr bwMode="gray">
          <a:xfrm>
            <a:off x="3038475" y="5440363"/>
            <a:ext cx="506413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1" name="Rectangle 176"/>
          <p:cNvSpPr>
            <a:spLocks noChangeArrowheads="1"/>
          </p:cNvSpPr>
          <p:nvPr/>
        </p:nvSpPr>
        <p:spPr bwMode="gray">
          <a:xfrm>
            <a:off x="3556000" y="4972050"/>
            <a:ext cx="506413" cy="473075"/>
          </a:xfrm>
          <a:prstGeom prst="rect">
            <a:avLst/>
          </a:prstGeom>
          <a:solidFill>
            <a:schemeClr val="folHlink">
              <a:alpha val="5000"/>
            </a:scheme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2" name="Rectangle 182"/>
          <p:cNvSpPr>
            <a:spLocks noChangeArrowheads="1"/>
          </p:cNvSpPr>
          <p:nvPr/>
        </p:nvSpPr>
        <p:spPr bwMode="gray">
          <a:xfrm>
            <a:off x="2540000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3" name="Rectangle 183"/>
          <p:cNvSpPr>
            <a:spLocks noChangeArrowheads="1"/>
          </p:cNvSpPr>
          <p:nvPr/>
        </p:nvSpPr>
        <p:spPr bwMode="gray">
          <a:xfrm>
            <a:off x="2024063" y="5440363"/>
            <a:ext cx="506412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4" name="Rectangle 184"/>
          <p:cNvSpPr>
            <a:spLocks noChangeArrowheads="1"/>
          </p:cNvSpPr>
          <p:nvPr/>
        </p:nvSpPr>
        <p:spPr bwMode="gray">
          <a:xfrm>
            <a:off x="511175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5" name="Rectangle 185"/>
          <p:cNvSpPr>
            <a:spLocks noChangeArrowheads="1"/>
          </p:cNvSpPr>
          <p:nvPr/>
        </p:nvSpPr>
        <p:spPr bwMode="gray">
          <a:xfrm>
            <a:off x="4763" y="5440363"/>
            <a:ext cx="506412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6" name="Rectangle 186"/>
          <p:cNvSpPr>
            <a:spLocks noChangeArrowheads="1"/>
          </p:cNvSpPr>
          <p:nvPr/>
        </p:nvSpPr>
        <p:spPr bwMode="gray">
          <a:xfrm>
            <a:off x="1008063" y="5440363"/>
            <a:ext cx="508000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7" name="Rectangle 187"/>
          <p:cNvSpPr>
            <a:spLocks noChangeArrowheads="1"/>
          </p:cNvSpPr>
          <p:nvPr/>
        </p:nvSpPr>
        <p:spPr bwMode="gray">
          <a:xfrm>
            <a:off x="1514475" y="4972050"/>
            <a:ext cx="508000" cy="473075"/>
          </a:xfrm>
          <a:prstGeom prst="rect">
            <a:avLst/>
          </a:prstGeom>
          <a:solidFill>
            <a:srgbClr val="EAEAEA">
              <a:alpha val="5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8" name="Rectangle 188"/>
          <p:cNvSpPr>
            <a:spLocks noChangeArrowheads="1"/>
          </p:cNvSpPr>
          <p:nvPr/>
        </p:nvSpPr>
        <p:spPr bwMode="gray">
          <a:xfrm>
            <a:off x="2532063" y="4972050"/>
            <a:ext cx="508000" cy="473075"/>
          </a:xfrm>
          <a:prstGeom prst="rect">
            <a:avLst/>
          </a:prstGeom>
          <a:solidFill>
            <a:srgbClr val="EAEAEA">
              <a:alpha val="5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9" name="Rectangle 189"/>
          <p:cNvSpPr>
            <a:spLocks noChangeArrowheads="1"/>
          </p:cNvSpPr>
          <p:nvPr/>
        </p:nvSpPr>
        <p:spPr bwMode="gray">
          <a:xfrm>
            <a:off x="511175" y="4972050"/>
            <a:ext cx="506413" cy="473075"/>
          </a:xfrm>
          <a:prstGeom prst="rect">
            <a:avLst/>
          </a:prstGeom>
          <a:solidFill>
            <a:schemeClr val="folHlink">
              <a:alpha val="5000"/>
            </a:scheme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30" name="Rectangle 190"/>
          <p:cNvSpPr>
            <a:spLocks noChangeArrowheads="1"/>
          </p:cNvSpPr>
          <p:nvPr/>
        </p:nvSpPr>
        <p:spPr bwMode="gray">
          <a:xfrm>
            <a:off x="12700" y="6386513"/>
            <a:ext cx="508000" cy="471487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31" name="Rectangle 191"/>
          <p:cNvSpPr>
            <a:spLocks noChangeArrowheads="1"/>
          </p:cNvSpPr>
          <p:nvPr/>
        </p:nvSpPr>
        <p:spPr bwMode="gray">
          <a:xfrm>
            <a:off x="1016000" y="6386513"/>
            <a:ext cx="508000" cy="471487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32" name="Rectangle 192"/>
          <p:cNvSpPr>
            <a:spLocks noChangeArrowheads="1"/>
          </p:cNvSpPr>
          <p:nvPr/>
        </p:nvSpPr>
        <p:spPr bwMode="gray">
          <a:xfrm>
            <a:off x="2024063" y="6384925"/>
            <a:ext cx="506412" cy="471488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grpSp>
        <p:nvGrpSpPr>
          <p:cNvPr id="33" name="组合 86"/>
          <p:cNvGrpSpPr/>
          <p:nvPr userDrawn="1"/>
        </p:nvGrpSpPr>
        <p:grpSpPr bwMode="auto">
          <a:xfrm>
            <a:off x="-1588" y="-26988"/>
            <a:ext cx="9145588" cy="1674813"/>
            <a:chOff x="-1588" y="-26988"/>
            <a:chExt cx="9145588" cy="1674813"/>
          </a:xfrm>
        </p:grpSpPr>
        <p:pic>
          <p:nvPicPr>
            <p:cNvPr id="34" name="图片 65" descr="标题.jpg"/>
            <p:cNvPicPr>
              <a:picLocks noChangeAspect="1"/>
            </p:cNvPicPr>
            <p:nvPr userDrawn="1"/>
          </p:nvPicPr>
          <p:blipFill>
            <a:blip r:embed="rId2" cstate="print"/>
            <a:stretch>
              <a:fillRect/>
            </a:stretch>
          </p:blipFill>
          <p:spPr>
            <a:xfrm>
              <a:off x="642910" y="357166"/>
              <a:ext cx="8501090" cy="857256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reflection blurRad="6350" stA="52000" endA="300" endPos="35000" dir="5400000" sy="-100000" algn="bl" rotWithShape="0"/>
            </a:effectLst>
            <a:scene3d>
              <a:camera prst="orthographicFront"/>
              <a:lightRig rig="threePt" dir="t"/>
            </a:scene3d>
            <a:sp3d contourW="6350" prstMaterial="matte">
              <a:bevelT w="101600" h="101600"/>
              <a:contourClr>
                <a:srgbClr val="969696"/>
              </a:contourClr>
            </a:sp3d>
          </p:spPr>
        </p:pic>
        <p:grpSp>
          <p:nvGrpSpPr>
            <p:cNvPr id="35" name="组合 64"/>
            <p:cNvGrpSpPr/>
            <p:nvPr userDrawn="1"/>
          </p:nvGrpSpPr>
          <p:grpSpPr bwMode="auto">
            <a:xfrm>
              <a:off x="-1588" y="-26987"/>
              <a:ext cx="1287463" cy="1674813"/>
              <a:chOff x="-1588" y="-26988"/>
              <a:chExt cx="1158876" cy="1508126"/>
            </a:xfrm>
          </p:grpSpPr>
          <p:grpSp>
            <p:nvGrpSpPr>
              <p:cNvPr id="36" name="Group 195"/>
              <p:cNvGrpSpPr/>
              <p:nvPr/>
            </p:nvGrpSpPr>
            <p:grpSpPr bwMode="auto">
              <a:xfrm>
                <a:off x="0" y="357188"/>
                <a:ext cx="1157288" cy="1123950"/>
                <a:chOff x="-9" y="1395"/>
                <a:chExt cx="2985" cy="2898"/>
              </a:xfrm>
            </p:grpSpPr>
            <p:pic>
              <p:nvPicPr>
                <p:cNvPr id="43" name="Picture 196" descr="pan01"/>
                <p:cNvPicPr>
                  <a:picLocks noChangeAspect="1" noChangeArrowheads="1"/>
                </p:cNvPicPr>
                <p:nvPr/>
              </p:nvPicPr>
              <p:blipFill>
                <a:blip r:embed="rId3" cstate="print"/>
                <a:srcRect l="46681" r="2339"/>
                <a:stretch>
                  <a:fillRect/>
                </a:stretch>
              </p:blipFill>
              <p:spPr bwMode="gray">
                <a:xfrm>
                  <a:off x="0" y="1395"/>
                  <a:ext cx="2976" cy="289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44" name="Freeform 197"/>
                <p:cNvSpPr/>
                <p:nvPr/>
              </p:nvSpPr>
              <p:spPr bwMode="gray">
                <a:xfrm>
                  <a:off x="-9" y="1493"/>
                  <a:ext cx="2841" cy="2599"/>
                </a:xfrm>
                <a:custGeom>
                  <a:avLst/>
                  <a:gdLst/>
                  <a:ahLst/>
                  <a:cxnLst>
                    <a:cxn ang="0">
                      <a:pos x="0" y="18"/>
                    </a:cxn>
                    <a:cxn ang="0">
                      <a:pos x="2841" y="0"/>
                    </a:cxn>
                    <a:cxn ang="0">
                      <a:pos x="1294" y="2597"/>
                    </a:cxn>
                    <a:cxn ang="0">
                      <a:pos x="2" y="2599"/>
                    </a:cxn>
                    <a:cxn ang="0">
                      <a:pos x="0" y="18"/>
                    </a:cxn>
                  </a:cxnLst>
                  <a:rect l="0" t="0" r="r" b="b"/>
                  <a:pathLst>
                    <a:path w="2841" h="2599">
                      <a:moveTo>
                        <a:pt x="0" y="18"/>
                      </a:moveTo>
                      <a:lnTo>
                        <a:pt x="2841" y="0"/>
                      </a:lnTo>
                      <a:lnTo>
                        <a:pt x="1294" y="2597"/>
                      </a:lnTo>
                      <a:lnTo>
                        <a:pt x="2" y="2599"/>
                      </a:lnTo>
                      <a:lnTo>
                        <a:pt x="0" y="18"/>
                      </a:lnTo>
                      <a:close/>
                    </a:path>
                  </a:pathLst>
                </a:custGeom>
                <a:blipFill dpi="0" rotWithShape="1">
                  <a:blip r:embed="rId4" cstate="print"/>
                  <a:srcRect/>
                  <a:stretch>
                    <a:fillRect r="-36540"/>
                  </a:stretch>
                </a:blipFill>
                <a:ln w="9525">
                  <a:noFill/>
                  <a:rou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ea typeface="+mn-ea"/>
                  </a:endParaRPr>
                </a:p>
              </p:txBody>
            </p:sp>
          </p:grpSp>
          <p:grpSp>
            <p:nvGrpSpPr>
              <p:cNvPr id="37" name="Group 198"/>
              <p:cNvGrpSpPr/>
              <p:nvPr/>
            </p:nvGrpSpPr>
            <p:grpSpPr bwMode="auto">
              <a:xfrm>
                <a:off x="0" y="198438"/>
                <a:ext cx="1057275" cy="1143000"/>
                <a:chOff x="0" y="1039"/>
                <a:chExt cx="2681" cy="2897"/>
              </a:xfrm>
            </p:grpSpPr>
            <p:pic>
              <p:nvPicPr>
                <p:cNvPr id="41" name="Picture 199" descr="pan01"/>
                <p:cNvPicPr>
                  <a:picLocks noChangeAspect="1" noChangeArrowheads="1"/>
                </p:cNvPicPr>
                <p:nvPr userDrawn="1"/>
              </p:nvPicPr>
              <p:blipFill>
                <a:blip r:embed="rId5" cstate="print"/>
                <a:srcRect l="51730" r="2339"/>
                <a:stretch>
                  <a:fillRect/>
                </a:stretch>
              </p:blipFill>
              <p:spPr bwMode="gray">
                <a:xfrm>
                  <a:off x="0" y="1039"/>
                  <a:ext cx="2681" cy="289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42" name="Freeform 200"/>
                <p:cNvSpPr/>
                <p:nvPr userDrawn="1"/>
              </p:nvSpPr>
              <p:spPr bwMode="gray">
                <a:xfrm>
                  <a:off x="0" y="1137"/>
                  <a:ext cx="2537" cy="260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2537" y="1"/>
                    </a:cxn>
                    <a:cxn ang="0">
                      <a:pos x="991" y="2597"/>
                    </a:cxn>
                    <a:cxn ang="0">
                      <a:pos x="0" y="260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2537" h="2600">
                      <a:moveTo>
                        <a:pt x="0" y="0"/>
                      </a:moveTo>
                      <a:lnTo>
                        <a:pt x="2537" y="1"/>
                      </a:lnTo>
                      <a:lnTo>
                        <a:pt x="991" y="2597"/>
                      </a:lnTo>
                      <a:lnTo>
                        <a:pt x="0" y="260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blipFill dpi="0" rotWithShape="1">
                  <a:blip r:embed="rId6" cstate="print"/>
                  <a:srcRect/>
                  <a:stretch>
                    <a:fillRect b="-16332"/>
                  </a:stretch>
                </a:blipFill>
                <a:ln w="9525">
                  <a:noFill/>
                  <a:rou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ea typeface="+mn-ea"/>
                  </a:endParaRPr>
                </a:p>
              </p:txBody>
            </p:sp>
          </p:grpSp>
          <p:grpSp>
            <p:nvGrpSpPr>
              <p:cNvPr id="38" name="Group 201"/>
              <p:cNvGrpSpPr/>
              <p:nvPr/>
            </p:nvGrpSpPr>
            <p:grpSpPr bwMode="auto">
              <a:xfrm>
                <a:off x="-1588" y="-26988"/>
                <a:ext cx="933451" cy="1239838"/>
                <a:chOff x="-7" y="240"/>
                <a:chExt cx="2407" cy="3199"/>
              </a:xfrm>
            </p:grpSpPr>
            <p:pic>
              <p:nvPicPr>
                <p:cNvPr id="39" name="Picture 202" descr="pan01"/>
                <p:cNvPicPr>
                  <a:picLocks noChangeAspect="1" noChangeArrowheads="1"/>
                </p:cNvPicPr>
                <p:nvPr userDrawn="1"/>
              </p:nvPicPr>
              <p:blipFill>
                <a:blip r:embed="rId7" cstate="print"/>
                <a:srcRect l="60431" r="2339"/>
                <a:stretch>
                  <a:fillRect/>
                </a:stretch>
              </p:blipFill>
              <p:spPr bwMode="gray">
                <a:xfrm>
                  <a:off x="0" y="240"/>
                  <a:ext cx="2400" cy="319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40" name="Freeform 203"/>
                <p:cNvSpPr/>
                <p:nvPr userDrawn="1"/>
              </p:nvSpPr>
              <p:spPr bwMode="gray">
                <a:xfrm>
                  <a:off x="-7" y="348"/>
                  <a:ext cx="2247" cy="2874"/>
                </a:xfrm>
                <a:custGeom>
                  <a:avLst/>
                  <a:gdLst/>
                  <a:ahLst/>
                  <a:cxnLst>
                    <a:cxn ang="0">
                      <a:pos x="7" y="0"/>
                    </a:cxn>
                    <a:cxn ang="0">
                      <a:pos x="2247" y="0"/>
                    </a:cxn>
                    <a:cxn ang="0">
                      <a:pos x="540" y="2868"/>
                    </a:cxn>
                    <a:cxn ang="0">
                      <a:pos x="0" y="2874"/>
                    </a:cxn>
                    <a:cxn ang="0">
                      <a:pos x="7" y="0"/>
                    </a:cxn>
                  </a:cxnLst>
                  <a:rect l="0" t="0" r="r" b="b"/>
                  <a:pathLst>
                    <a:path w="2247" h="2874">
                      <a:moveTo>
                        <a:pt x="7" y="0"/>
                      </a:moveTo>
                      <a:lnTo>
                        <a:pt x="2247" y="0"/>
                      </a:lnTo>
                      <a:lnTo>
                        <a:pt x="540" y="2868"/>
                      </a:lnTo>
                      <a:lnTo>
                        <a:pt x="0" y="2874"/>
                      </a:lnTo>
                      <a:lnTo>
                        <a:pt x="7" y="0"/>
                      </a:lnTo>
                      <a:close/>
                    </a:path>
                  </a:pathLst>
                </a:custGeom>
                <a:blipFill dpi="0" rotWithShape="1">
                  <a:blip r:embed="rId8" cstate="print"/>
                  <a:srcRect/>
                  <a:stretch>
                    <a:fillRect r="-25709"/>
                  </a:stretch>
                </a:blipFill>
                <a:ln w="9525">
                  <a:noFill/>
                  <a:rou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ea typeface="+mn-ea"/>
                  </a:endParaRPr>
                </a:p>
              </p:txBody>
            </p:sp>
          </p:grpSp>
        </p:grpSp>
      </p:grpSp>
      <p:sp>
        <p:nvSpPr>
          <p:cNvPr id="45" name="Rectangle 152"/>
          <p:cNvSpPr>
            <a:spLocks noChangeArrowheads="1"/>
          </p:cNvSpPr>
          <p:nvPr userDrawn="1"/>
        </p:nvSpPr>
        <p:spPr bwMode="gray">
          <a:xfrm>
            <a:off x="1522413" y="5918200"/>
            <a:ext cx="506412" cy="469900"/>
          </a:xfrm>
          <a:prstGeom prst="rect">
            <a:avLst/>
          </a:prstGeom>
          <a:gradFill flip="none" rotWithShape="1">
            <a:gsLst>
              <a:gs pos="0">
                <a:srgbClr val="6493F6">
                  <a:tint val="66000"/>
                  <a:satMod val="160000"/>
                </a:srgbClr>
              </a:gs>
              <a:gs pos="50000">
                <a:srgbClr val="6493F6">
                  <a:tint val="44500"/>
                  <a:satMod val="160000"/>
                </a:srgbClr>
              </a:gs>
              <a:gs pos="100000">
                <a:srgbClr val="6493F6">
                  <a:tint val="23500"/>
                  <a:satMod val="160000"/>
                </a:srgbClr>
              </a:gs>
            </a:gsLst>
            <a:lin ang="5400000" scaled="1"/>
            <a:tileRect/>
          </a:gradFill>
          <a:ln w="9525">
            <a:solidFill>
              <a:srgbClr val="DDDDDD">
                <a:alpha val="60001"/>
              </a:srgbClr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46" name="Rectangle 152"/>
          <p:cNvSpPr>
            <a:spLocks noChangeArrowheads="1"/>
          </p:cNvSpPr>
          <p:nvPr userDrawn="1"/>
        </p:nvSpPr>
        <p:spPr bwMode="gray">
          <a:xfrm>
            <a:off x="4570523" y="5918200"/>
            <a:ext cx="506413" cy="469900"/>
          </a:xfrm>
          <a:prstGeom prst="rect">
            <a:avLst/>
          </a:prstGeom>
          <a:gradFill flip="none" rotWithShape="1">
            <a:gsLst>
              <a:gs pos="0">
                <a:srgbClr val="73ACFF">
                  <a:tint val="66000"/>
                  <a:satMod val="160000"/>
                </a:srgbClr>
              </a:gs>
              <a:gs pos="50000">
                <a:srgbClr val="73ACFF">
                  <a:tint val="44500"/>
                  <a:satMod val="160000"/>
                  <a:alpha val="86000"/>
                </a:srgbClr>
              </a:gs>
              <a:gs pos="100000">
                <a:srgbClr val="73ACFF">
                  <a:tint val="23500"/>
                  <a:satMod val="160000"/>
                </a:srgbClr>
              </a:gs>
            </a:gsLst>
            <a:path path="circle">
              <a:fillToRect r="100000" b="100000"/>
            </a:path>
            <a:tileRect l="-100000" t="-100000"/>
          </a:gradFill>
          <a:ln w="9525">
            <a:solidFill>
              <a:srgbClr val="DDDDDD">
                <a:alpha val="60001"/>
              </a:srgbClr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47" name="Rectangle 152"/>
          <p:cNvSpPr>
            <a:spLocks noChangeArrowheads="1"/>
          </p:cNvSpPr>
          <p:nvPr userDrawn="1"/>
        </p:nvSpPr>
        <p:spPr bwMode="gray">
          <a:xfrm>
            <a:off x="7618413" y="5918200"/>
            <a:ext cx="506412" cy="469900"/>
          </a:xfrm>
          <a:prstGeom prst="rect">
            <a:avLst/>
          </a:prstGeom>
          <a:gradFill flip="none" rotWithShape="1">
            <a:gsLst>
              <a:gs pos="0">
                <a:srgbClr val="73ACFF">
                  <a:tint val="66000"/>
                  <a:satMod val="160000"/>
                </a:srgbClr>
              </a:gs>
              <a:gs pos="50000">
                <a:srgbClr val="73ACFF">
                  <a:tint val="44500"/>
                  <a:satMod val="160000"/>
                  <a:alpha val="86000"/>
                </a:srgbClr>
              </a:gs>
              <a:gs pos="100000">
                <a:srgbClr val="73ACFF">
                  <a:tint val="23500"/>
                  <a:satMod val="160000"/>
                </a:srgbClr>
              </a:gs>
            </a:gsLst>
            <a:lin ang="8100000" scaled="1"/>
            <a:tileRect/>
          </a:gradFill>
          <a:ln w="9525">
            <a:solidFill>
              <a:srgbClr val="DDDDDD">
                <a:alpha val="60001"/>
              </a:srgbClr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48" name="Rectangle 154"/>
          <p:cNvSpPr>
            <a:spLocks noChangeArrowheads="1"/>
          </p:cNvSpPr>
          <p:nvPr userDrawn="1"/>
        </p:nvSpPr>
        <p:spPr bwMode="gray">
          <a:xfrm>
            <a:off x="8135938" y="5440363"/>
            <a:ext cx="508000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49" name="Rectangle 152"/>
          <p:cNvSpPr>
            <a:spLocks noChangeArrowheads="1"/>
          </p:cNvSpPr>
          <p:nvPr userDrawn="1"/>
        </p:nvSpPr>
        <p:spPr bwMode="gray">
          <a:xfrm>
            <a:off x="6096025" y="6388124"/>
            <a:ext cx="506413" cy="469900"/>
          </a:xfrm>
          <a:prstGeom prst="rect">
            <a:avLst/>
          </a:prstGeom>
          <a:gradFill flip="none" rotWithShape="1">
            <a:gsLst>
              <a:gs pos="0">
                <a:srgbClr val="73ACFF">
                  <a:tint val="66000"/>
                  <a:satMod val="160000"/>
                </a:srgbClr>
              </a:gs>
              <a:gs pos="50000">
                <a:srgbClr val="73ACFF">
                  <a:tint val="44500"/>
                  <a:satMod val="160000"/>
                  <a:alpha val="86000"/>
                </a:srgbClr>
              </a:gs>
              <a:gs pos="100000">
                <a:srgbClr val="73ACFF">
                  <a:tint val="23500"/>
                  <a:satMod val="160000"/>
                </a:srgbClr>
              </a:gs>
            </a:gsLst>
            <a:path path="circle">
              <a:fillToRect r="100000" b="100000"/>
            </a:path>
            <a:tileRect l="-100000" t="-100000"/>
          </a:gradFill>
          <a:ln w="9525">
            <a:solidFill>
              <a:srgbClr val="DDDDDD">
                <a:alpha val="60001"/>
              </a:srgbClr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grpSp>
        <p:nvGrpSpPr>
          <p:cNvPr id="50" name="组合 76"/>
          <p:cNvGrpSpPr/>
          <p:nvPr userDrawn="1"/>
        </p:nvGrpSpPr>
        <p:grpSpPr bwMode="auto">
          <a:xfrm>
            <a:off x="5067300" y="5918200"/>
            <a:ext cx="4076700" cy="939800"/>
            <a:chOff x="5067300" y="5918200"/>
            <a:chExt cx="4076700" cy="939800"/>
          </a:xfrm>
        </p:grpSpPr>
        <p:sp>
          <p:nvSpPr>
            <p:cNvPr id="51" name="Rectangle 152"/>
            <p:cNvSpPr>
              <a:spLocks noChangeArrowheads="1"/>
            </p:cNvSpPr>
            <p:nvPr userDrawn="1"/>
          </p:nvSpPr>
          <p:spPr bwMode="gray">
            <a:xfrm>
              <a:off x="6599238" y="5918200"/>
              <a:ext cx="506412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52" name="Rectangle 152"/>
            <p:cNvSpPr>
              <a:spLocks noChangeArrowheads="1"/>
            </p:cNvSpPr>
            <p:nvPr userDrawn="1"/>
          </p:nvSpPr>
          <p:spPr bwMode="gray">
            <a:xfrm>
              <a:off x="5599113" y="5918200"/>
              <a:ext cx="506412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53" name="Rectangle 152"/>
            <p:cNvSpPr>
              <a:spLocks noChangeArrowheads="1"/>
            </p:cNvSpPr>
            <p:nvPr userDrawn="1"/>
          </p:nvSpPr>
          <p:spPr bwMode="gray">
            <a:xfrm>
              <a:off x="8637588" y="5918200"/>
              <a:ext cx="506412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54" name="Rectangle 152"/>
            <p:cNvSpPr>
              <a:spLocks noChangeArrowheads="1"/>
            </p:cNvSpPr>
            <p:nvPr userDrawn="1"/>
          </p:nvSpPr>
          <p:spPr bwMode="gray">
            <a:xfrm>
              <a:off x="8128000" y="6388100"/>
              <a:ext cx="506413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55" name="Rectangle 152"/>
            <p:cNvSpPr>
              <a:spLocks noChangeArrowheads="1"/>
            </p:cNvSpPr>
            <p:nvPr userDrawn="1"/>
          </p:nvSpPr>
          <p:spPr bwMode="gray">
            <a:xfrm>
              <a:off x="7115175" y="6388100"/>
              <a:ext cx="506413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56" name="Rectangle 152"/>
            <p:cNvSpPr>
              <a:spLocks noChangeArrowheads="1"/>
            </p:cNvSpPr>
            <p:nvPr userDrawn="1"/>
          </p:nvSpPr>
          <p:spPr bwMode="gray">
            <a:xfrm>
              <a:off x="5067300" y="6388100"/>
              <a:ext cx="506413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</p:grpSp>
      <p:sp>
        <p:nvSpPr>
          <p:cNvPr id="57" name="Rectangle 152"/>
          <p:cNvSpPr>
            <a:spLocks noChangeArrowheads="1"/>
          </p:cNvSpPr>
          <p:nvPr userDrawn="1"/>
        </p:nvSpPr>
        <p:spPr bwMode="gray">
          <a:xfrm>
            <a:off x="3046413" y="6383338"/>
            <a:ext cx="506412" cy="469900"/>
          </a:xfrm>
          <a:prstGeom prst="rect">
            <a:avLst/>
          </a:prstGeom>
          <a:gradFill flip="none" rotWithShape="1">
            <a:gsLst>
              <a:gs pos="0">
                <a:srgbClr val="73ACFF">
                  <a:tint val="66000"/>
                  <a:satMod val="160000"/>
                </a:srgbClr>
              </a:gs>
              <a:gs pos="50000">
                <a:srgbClr val="73ACFF">
                  <a:tint val="44500"/>
                  <a:satMod val="160000"/>
                  <a:alpha val="86000"/>
                </a:srgbClr>
              </a:gs>
              <a:gs pos="100000">
                <a:srgbClr val="73ACFF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>
            <a:solidFill>
              <a:srgbClr val="DDDDDD">
                <a:alpha val="60001"/>
              </a:srgbClr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grpSp>
        <p:nvGrpSpPr>
          <p:cNvPr id="58" name="组合 75"/>
          <p:cNvGrpSpPr/>
          <p:nvPr userDrawn="1"/>
        </p:nvGrpSpPr>
        <p:grpSpPr bwMode="auto">
          <a:xfrm>
            <a:off x="501650" y="5910263"/>
            <a:ext cx="4071938" cy="947737"/>
            <a:chOff x="501650" y="5910263"/>
            <a:chExt cx="4071938" cy="947761"/>
          </a:xfrm>
        </p:grpSpPr>
        <p:sp>
          <p:nvSpPr>
            <p:cNvPr id="59" name="Rectangle 152"/>
            <p:cNvSpPr>
              <a:spLocks noChangeArrowheads="1"/>
            </p:cNvSpPr>
            <p:nvPr userDrawn="1"/>
          </p:nvSpPr>
          <p:spPr bwMode="gray">
            <a:xfrm>
              <a:off x="3551238" y="5918200"/>
              <a:ext cx="506412" cy="469912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60" name="Rectangle 152"/>
            <p:cNvSpPr>
              <a:spLocks noChangeArrowheads="1"/>
            </p:cNvSpPr>
            <p:nvPr userDrawn="1"/>
          </p:nvSpPr>
          <p:spPr bwMode="gray">
            <a:xfrm>
              <a:off x="2535238" y="5918200"/>
              <a:ext cx="506412" cy="469912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61" name="Rectangle 152"/>
            <p:cNvSpPr>
              <a:spLocks noChangeArrowheads="1"/>
            </p:cNvSpPr>
            <p:nvPr userDrawn="1"/>
          </p:nvSpPr>
          <p:spPr bwMode="gray">
            <a:xfrm>
              <a:off x="501650" y="5910263"/>
              <a:ext cx="506413" cy="469900"/>
            </a:xfrm>
            <a:prstGeom prst="rect">
              <a:avLst/>
            </a:prstGeom>
            <a:gradFill flip="none"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path path="circle">
                <a:fillToRect l="100000" b="100000"/>
              </a:path>
              <a:tileRect t="-100000" r="-100000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62" name="Rectangle 152"/>
            <p:cNvSpPr>
              <a:spLocks noChangeArrowheads="1"/>
            </p:cNvSpPr>
            <p:nvPr userDrawn="1"/>
          </p:nvSpPr>
          <p:spPr bwMode="gray">
            <a:xfrm>
              <a:off x="4067175" y="6388112"/>
              <a:ext cx="506413" cy="469912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63" name="Rectangle 152"/>
            <p:cNvSpPr>
              <a:spLocks noChangeArrowheads="1"/>
            </p:cNvSpPr>
            <p:nvPr userDrawn="1"/>
          </p:nvSpPr>
          <p:spPr bwMode="gray">
            <a:xfrm>
              <a:off x="2036763" y="6388112"/>
              <a:ext cx="506412" cy="469912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64" name="Rectangle 152"/>
            <p:cNvSpPr>
              <a:spLocks noChangeArrowheads="1"/>
            </p:cNvSpPr>
            <p:nvPr userDrawn="1"/>
          </p:nvSpPr>
          <p:spPr bwMode="gray">
            <a:xfrm>
              <a:off x="1014413" y="6388112"/>
              <a:ext cx="506412" cy="469912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</p:grpSp>
      <p:sp>
        <p:nvSpPr>
          <p:cNvPr id="65" name="Rectangle 152"/>
          <p:cNvSpPr>
            <a:spLocks noChangeArrowheads="1"/>
          </p:cNvSpPr>
          <p:nvPr userDrawn="1"/>
        </p:nvSpPr>
        <p:spPr bwMode="gray">
          <a:xfrm>
            <a:off x="-6350" y="6388100"/>
            <a:ext cx="506413" cy="469900"/>
          </a:xfrm>
          <a:prstGeom prst="rect">
            <a:avLst/>
          </a:prstGeom>
          <a:gradFill flip="none" rotWithShape="1">
            <a:gsLst>
              <a:gs pos="0">
                <a:srgbClr val="6493F6">
                  <a:tint val="66000"/>
                  <a:satMod val="160000"/>
                </a:srgbClr>
              </a:gs>
              <a:gs pos="50000">
                <a:srgbClr val="6493F6">
                  <a:tint val="44500"/>
                  <a:satMod val="160000"/>
                </a:srgbClr>
              </a:gs>
              <a:gs pos="100000">
                <a:srgbClr val="6493F6">
                  <a:tint val="23500"/>
                  <a:satMod val="160000"/>
                </a:srgbClr>
              </a:gs>
            </a:gsLst>
            <a:lin ang="0" scaled="1"/>
            <a:tileRect/>
          </a:gradFill>
          <a:ln w="9525">
            <a:solidFill>
              <a:srgbClr val="DDDDDD">
                <a:alpha val="60001"/>
              </a:srgbClr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66" name="Rectangle 194"/>
          <p:cNvSpPr>
            <a:spLocks noChangeArrowheads="1"/>
          </p:cNvSpPr>
          <p:nvPr/>
        </p:nvSpPr>
        <p:spPr bwMode="gray">
          <a:xfrm>
            <a:off x="0" y="4357688"/>
            <a:ext cx="9144000" cy="1500187"/>
          </a:xfrm>
          <a:prstGeom prst="rect">
            <a:avLst/>
          </a:prstGeom>
          <a:gradFill rotWithShape="1">
            <a:gsLst>
              <a:gs pos="0">
                <a:schemeClr val="bg1">
                  <a:alpha val="89999"/>
                </a:schemeClr>
              </a:gs>
              <a:gs pos="100000">
                <a:schemeClr val="bg1">
                  <a:gamma/>
                  <a:tint val="0"/>
                  <a:invGamma/>
                  <a:alpha val="0"/>
                </a:schemeClr>
              </a:gs>
            </a:gsLst>
            <a:lin ang="5400000" scaled="1"/>
          </a:gradFill>
          <a:ln w="9525">
            <a:noFill/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67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467475"/>
            <a:ext cx="2133600" cy="301625"/>
          </a:xfrm>
          <a:prstGeom prst="rect">
            <a:avLst/>
          </a:prstGeom>
        </p:spPr>
        <p:txBody>
          <a:bodyPr/>
          <a:lstStyle>
            <a:lvl1pPr>
              <a:defRPr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467475"/>
            <a:ext cx="2895600" cy="301625"/>
          </a:xfrm>
          <a:prstGeom prst="rect">
            <a:avLst/>
          </a:prstGeom>
        </p:spPr>
        <p:txBody>
          <a:bodyPr/>
          <a:lstStyle>
            <a:lvl1pPr>
              <a:defRPr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9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467475"/>
            <a:ext cx="2133600" cy="301625"/>
          </a:xfrm>
          <a:prstGeom prst="rect">
            <a:avLst/>
          </a:prstGeom>
        </p:spPr>
        <p:txBody>
          <a:bodyPr/>
          <a:lstStyle>
            <a:lvl1pPr>
              <a:defRPr>
                <a:ea typeface="+mn-ea"/>
              </a:defRPr>
            </a:lvl1pPr>
          </a:lstStyle>
          <a:p>
            <a:pPr>
              <a:defRPr/>
            </a:pPr>
            <a:fld id="{5EC534C6-8A25-4116-90DE-9A1A8189335B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itleOnly" preserve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53"/>
          <p:cNvSpPr>
            <a:spLocks noChangeArrowheads="1"/>
          </p:cNvSpPr>
          <p:nvPr/>
        </p:nvSpPr>
        <p:spPr bwMode="gray">
          <a:xfrm>
            <a:off x="7629525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4" name="Rectangle 154"/>
          <p:cNvSpPr>
            <a:spLocks noChangeArrowheads="1"/>
          </p:cNvSpPr>
          <p:nvPr/>
        </p:nvSpPr>
        <p:spPr bwMode="gray">
          <a:xfrm>
            <a:off x="7113588" y="5440363"/>
            <a:ext cx="508000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5" name="Rectangle 155"/>
          <p:cNvSpPr>
            <a:spLocks noChangeArrowheads="1"/>
          </p:cNvSpPr>
          <p:nvPr/>
        </p:nvSpPr>
        <p:spPr bwMode="gray">
          <a:xfrm>
            <a:off x="8626475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6" name="Rectangle 156"/>
          <p:cNvSpPr>
            <a:spLocks noChangeArrowheads="1"/>
          </p:cNvSpPr>
          <p:nvPr/>
        </p:nvSpPr>
        <p:spPr bwMode="gray">
          <a:xfrm>
            <a:off x="4575175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7" name="Rectangle 157"/>
          <p:cNvSpPr>
            <a:spLocks noChangeArrowheads="1"/>
          </p:cNvSpPr>
          <p:nvPr/>
        </p:nvSpPr>
        <p:spPr bwMode="gray">
          <a:xfrm>
            <a:off x="5600700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8" name="Rectangle 158"/>
          <p:cNvSpPr>
            <a:spLocks noChangeArrowheads="1"/>
          </p:cNvSpPr>
          <p:nvPr/>
        </p:nvSpPr>
        <p:spPr bwMode="gray">
          <a:xfrm>
            <a:off x="5083175" y="5440363"/>
            <a:ext cx="508000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9" name="Rectangle 159"/>
          <p:cNvSpPr>
            <a:spLocks noChangeArrowheads="1"/>
          </p:cNvSpPr>
          <p:nvPr/>
        </p:nvSpPr>
        <p:spPr bwMode="gray">
          <a:xfrm>
            <a:off x="6097588" y="5440363"/>
            <a:ext cx="509587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0" name="Rectangle 161"/>
          <p:cNvSpPr>
            <a:spLocks noChangeArrowheads="1"/>
          </p:cNvSpPr>
          <p:nvPr/>
        </p:nvSpPr>
        <p:spPr bwMode="gray">
          <a:xfrm>
            <a:off x="6605588" y="4972050"/>
            <a:ext cx="506412" cy="473075"/>
          </a:xfrm>
          <a:prstGeom prst="rect">
            <a:avLst/>
          </a:prstGeom>
          <a:solidFill>
            <a:srgbClr val="EAEAEA">
              <a:alpha val="5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1" name="Rectangle 162"/>
          <p:cNvSpPr>
            <a:spLocks noChangeArrowheads="1"/>
          </p:cNvSpPr>
          <p:nvPr/>
        </p:nvSpPr>
        <p:spPr bwMode="gray">
          <a:xfrm>
            <a:off x="7623175" y="4972050"/>
            <a:ext cx="506413" cy="473075"/>
          </a:xfrm>
          <a:prstGeom prst="rect">
            <a:avLst/>
          </a:prstGeom>
          <a:solidFill>
            <a:schemeClr val="accent2">
              <a:alpha val="5000"/>
            </a:scheme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2" name="Rectangle 163"/>
          <p:cNvSpPr>
            <a:spLocks noChangeArrowheads="1"/>
          </p:cNvSpPr>
          <p:nvPr/>
        </p:nvSpPr>
        <p:spPr bwMode="gray">
          <a:xfrm>
            <a:off x="8628063" y="4972050"/>
            <a:ext cx="508000" cy="473075"/>
          </a:xfrm>
          <a:prstGeom prst="rect">
            <a:avLst/>
          </a:prstGeom>
          <a:solidFill>
            <a:srgbClr val="EAEAEA">
              <a:alpha val="5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3" name="Rectangle 164"/>
          <p:cNvSpPr>
            <a:spLocks noChangeArrowheads="1"/>
          </p:cNvSpPr>
          <p:nvPr/>
        </p:nvSpPr>
        <p:spPr bwMode="gray">
          <a:xfrm>
            <a:off x="5600700" y="4972050"/>
            <a:ext cx="506413" cy="473075"/>
          </a:xfrm>
          <a:prstGeom prst="rect">
            <a:avLst/>
          </a:prstGeom>
          <a:solidFill>
            <a:schemeClr val="folHlink">
              <a:alpha val="5000"/>
            </a:scheme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4" name="Rectangle 165"/>
          <p:cNvSpPr>
            <a:spLocks noChangeArrowheads="1"/>
          </p:cNvSpPr>
          <p:nvPr/>
        </p:nvSpPr>
        <p:spPr bwMode="gray">
          <a:xfrm>
            <a:off x="8128000" y="6386513"/>
            <a:ext cx="506413" cy="471487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5" name="Rectangle 166"/>
          <p:cNvSpPr>
            <a:spLocks noChangeArrowheads="1"/>
          </p:cNvSpPr>
          <p:nvPr/>
        </p:nvSpPr>
        <p:spPr bwMode="gray">
          <a:xfrm>
            <a:off x="5091113" y="6386513"/>
            <a:ext cx="508000" cy="471487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6" name="Rectangle 168"/>
          <p:cNvSpPr>
            <a:spLocks noChangeArrowheads="1"/>
          </p:cNvSpPr>
          <p:nvPr/>
        </p:nvSpPr>
        <p:spPr bwMode="gray">
          <a:xfrm>
            <a:off x="4068763" y="6386513"/>
            <a:ext cx="509587" cy="471487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7" name="Rectangle 170"/>
          <p:cNvSpPr>
            <a:spLocks noChangeArrowheads="1"/>
          </p:cNvSpPr>
          <p:nvPr/>
        </p:nvSpPr>
        <p:spPr bwMode="gray">
          <a:xfrm>
            <a:off x="4575175" y="4965700"/>
            <a:ext cx="506413" cy="469900"/>
          </a:xfrm>
          <a:prstGeom prst="rect">
            <a:avLst/>
          </a:prstGeom>
          <a:solidFill>
            <a:srgbClr val="DDDDDD">
              <a:alpha val="5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8" name="Rectangle 171"/>
          <p:cNvSpPr>
            <a:spLocks noChangeArrowheads="1"/>
          </p:cNvSpPr>
          <p:nvPr/>
        </p:nvSpPr>
        <p:spPr bwMode="gray">
          <a:xfrm>
            <a:off x="7113588" y="6384925"/>
            <a:ext cx="508000" cy="471488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9" name="Rectangle 173"/>
          <p:cNvSpPr>
            <a:spLocks noChangeArrowheads="1"/>
          </p:cNvSpPr>
          <p:nvPr/>
        </p:nvSpPr>
        <p:spPr bwMode="gray">
          <a:xfrm>
            <a:off x="3556000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0" name="Rectangle 174"/>
          <p:cNvSpPr>
            <a:spLocks noChangeArrowheads="1"/>
          </p:cNvSpPr>
          <p:nvPr/>
        </p:nvSpPr>
        <p:spPr bwMode="gray">
          <a:xfrm>
            <a:off x="3038475" y="5440363"/>
            <a:ext cx="506413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1" name="Rectangle 176"/>
          <p:cNvSpPr>
            <a:spLocks noChangeArrowheads="1"/>
          </p:cNvSpPr>
          <p:nvPr/>
        </p:nvSpPr>
        <p:spPr bwMode="gray">
          <a:xfrm>
            <a:off x="3556000" y="4972050"/>
            <a:ext cx="506413" cy="473075"/>
          </a:xfrm>
          <a:prstGeom prst="rect">
            <a:avLst/>
          </a:prstGeom>
          <a:solidFill>
            <a:schemeClr val="folHlink">
              <a:alpha val="5000"/>
            </a:scheme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2" name="Rectangle 182"/>
          <p:cNvSpPr>
            <a:spLocks noChangeArrowheads="1"/>
          </p:cNvSpPr>
          <p:nvPr/>
        </p:nvSpPr>
        <p:spPr bwMode="gray">
          <a:xfrm>
            <a:off x="2540000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3" name="Rectangle 183"/>
          <p:cNvSpPr>
            <a:spLocks noChangeArrowheads="1"/>
          </p:cNvSpPr>
          <p:nvPr/>
        </p:nvSpPr>
        <p:spPr bwMode="gray">
          <a:xfrm>
            <a:off x="2024063" y="5440363"/>
            <a:ext cx="506412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4" name="Rectangle 184"/>
          <p:cNvSpPr>
            <a:spLocks noChangeArrowheads="1"/>
          </p:cNvSpPr>
          <p:nvPr/>
        </p:nvSpPr>
        <p:spPr bwMode="gray">
          <a:xfrm>
            <a:off x="511175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5" name="Rectangle 185"/>
          <p:cNvSpPr>
            <a:spLocks noChangeArrowheads="1"/>
          </p:cNvSpPr>
          <p:nvPr/>
        </p:nvSpPr>
        <p:spPr bwMode="gray">
          <a:xfrm>
            <a:off x="4763" y="5440363"/>
            <a:ext cx="506412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6" name="Rectangle 186"/>
          <p:cNvSpPr>
            <a:spLocks noChangeArrowheads="1"/>
          </p:cNvSpPr>
          <p:nvPr/>
        </p:nvSpPr>
        <p:spPr bwMode="gray">
          <a:xfrm>
            <a:off x="1008063" y="5440363"/>
            <a:ext cx="508000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7" name="Rectangle 187"/>
          <p:cNvSpPr>
            <a:spLocks noChangeArrowheads="1"/>
          </p:cNvSpPr>
          <p:nvPr/>
        </p:nvSpPr>
        <p:spPr bwMode="gray">
          <a:xfrm>
            <a:off x="1514475" y="4972050"/>
            <a:ext cx="508000" cy="473075"/>
          </a:xfrm>
          <a:prstGeom prst="rect">
            <a:avLst/>
          </a:prstGeom>
          <a:solidFill>
            <a:srgbClr val="EAEAEA">
              <a:alpha val="5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8" name="Rectangle 188"/>
          <p:cNvSpPr>
            <a:spLocks noChangeArrowheads="1"/>
          </p:cNvSpPr>
          <p:nvPr/>
        </p:nvSpPr>
        <p:spPr bwMode="gray">
          <a:xfrm>
            <a:off x="2532063" y="4972050"/>
            <a:ext cx="508000" cy="473075"/>
          </a:xfrm>
          <a:prstGeom prst="rect">
            <a:avLst/>
          </a:prstGeom>
          <a:solidFill>
            <a:srgbClr val="EAEAEA">
              <a:alpha val="5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9" name="Rectangle 189"/>
          <p:cNvSpPr>
            <a:spLocks noChangeArrowheads="1"/>
          </p:cNvSpPr>
          <p:nvPr/>
        </p:nvSpPr>
        <p:spPr bwMode="gray">
          <a:xfrm>
            <a:off x="511175" y="4972050"/>
            <a:ext cx="506413" cy="473075"/>
          </a:xfrm>
          <a:prstGeom prst="rect">
            <a:avLst/>
          </a:prstGeom>
          <a:solidFill>
            <a:schemeClr val="folHlink">
              <a:alpha val="5000"/>
            </a:scheme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30" name="Rectangle 190"/>
          <p:cNvSpPr>
            <a:spLocks noChangeArrowheads="1"/>
          </p:cNvSpPr>
          <p:nvPr/>
        </p:nvSpPr>
        <p:spPr bwMode="gray">
          <a:xfrm>
            <a:off x="12700" y="6386513"/>
            <a:ext cx="508000" cy="471487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31" name="Rectangle 191"/>
          <p:cNvSpPr>
            <a:spLocks noChangeArrowheads="1"/>
          </p:cNvSpPr>
          <p:nvPr/>
        </p:nvSpPr>
        <p:spPr bwMode="gray">
          <a:xfrm>
            <a:off x="1016000" y="6386513"/>
            <a:ext cx="508000" cy="471487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32" name="Rectangle 192"/>
          <p:cNvSpPr>
            <a:spLocks noChangeArrowheads="1"/>
          </p:cNvSpPr>
          <p:nvPr/>
        </p:nvSpPr>
        <p:spPr bwMode="gray">
          <a:xfrm>
            <a:off x="2024063" y="6384925"/>
            <a:ext cx="506412" cy="471488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grpSp>
        <p:nvGrpSpPr>
          <p:cNvPr id="33" name="组合 86"/>
          <p:cNvGrpSpPr/>
          <p:nvPr userDrawn="1"/>
        </p:nvGrpSpPr>
        <p:grpSpPr bwMode="auto">
          <a:xfrm>
            <a:off x="-1588" y="-26988"/>
            <a:ext cx="9145588" cy="1674813"/>
            <a:chOff x="-1588" y="-26988"/>
            <a:chExt cx="9145588" cy="1674813"/>
          </a:xfrm>
        </p:grpSpPr>
        <p:pic>
          <p:nvPicPr>
            <p:cNvPr id="34" name="图片 65" descr="标题.jpg"/>
            <p:cNvPicPr>
              <a:picLocks noChangeAspect="1"/>
            </p:cNvPicPr>
            <p:nvPr userDrawn="1"/>
          </p:nvPicPr>
          <p:blipFill>
            <a:blip r:embed="rId2" cstate="print"/>
            <a:stretch>
              <a:fillRect/>
            </a:stretch>
          </p:blipFill>
          <p:spPr>
            <a:xfrm>
              <a:off x="642910" y="357166"/>
              <a:ext cx="8501090" cy="857256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reflection blurRad="6350" stA="52000" endA="300" endPos="35000" dir="5400000" sy="-100000" algn="bl" rotWithShape="0"/>
            </a:effectLst>
            <a:scene3d>
              <a:camera prst="orthographicFront"/>
              <a:lightRig rig="threePt" dir="t"/>
            </a:scene3d>
            <a:sp3d contourW="6350" prstMaterial="matte">
              <a:bevelT w="101600" h="101600"/>
              <a:contourClr>
                <a:srgbClr val="969696"/>
              </a:contourClr>
            </a:sp3d>
          </p:spPr>
        </p:pic>
        <p:grpSp>
          <p:nvGrpSpPr>
            <p:cNvPr id="35" name="组合 64"/>
            <p:cNvGrpSpPr/>
            <p:nvPr userDrawn="1"/>
          </p:nvGrpSpPr>
          <p:grpSpPr bwMode="auto">
            <a:xfrm>
              <a:off x="-1588" y="-26987"/>
              <a:ext cx="1287463" cy="1674813"/>
              <a:chOff x="-1588" y="-26988"/>
              <a:chExt cx="1158876" cy="1508126"/>
            </a:xfrm>
          </p:grpSpPr>
          <p:grpSp>
            <p:nvGrpSpPr>
              <p:cNvPr id="36" name="Group 195"/>
              <p:cNvGrpSpPr/>
              <p:nvPr/>
            </p:nvGrpSpPr>
            <p:grpSpPr bwMode="auto">
              <a:xfrm>
                <a:off x="0" y="357188"/>
                <a:ext cx="1157288" cy="1123950"/>
                <a:chOff x="-9" y="1395"/>
                <a:chExt cx="2985" cy="2898"/>
              </a:xfrm>
            </p:grpSpPr>
            <p:pic>
              <p:nvPicPr>
                <p:cNvPr id="43" name="Picture 196" descr="pan01"/>
                <p:cNvPicPr>
                  <a:picLocks noChangeAspect="1" noChangeArrowheads="1"/>
                </p:cNvPicPr>
                <p:nvPr/>
              </p:nvPicPr>
              <p:blipFill>
                <a:blip r:embed="rId3" cstate="print"/>
                <a:srcRect l="46681" r="2339"/>
                <a:stretch>
                  <a:fillRect/>
                </a:stretch>
              </p:blipFill>
              <p:spPr bwMode="gray">
                <a:xfrm>
                  <a:off x="0" y="1395"/>
                  <a:ext cx="2976" cy="289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44" name="Freeform 197"/>
                <p:cNvSpPr/>
                <p:nvPr/>
              </p:nvSpPr>
              <p:spPr bwMode="gray">
                <a:xfrm>
                  <a:off x="-9" y="1493"/>
                  <a:ext cx="2841" cy="2599"/>
                </a:xfrm>
                <a:custGeom>
                  <a:avLst/>
                  <a:gdLst/>
                  <a:ahLst/>
                  <a:cxnLst>
                    <a:cxn ang="0">
                      <a:pos x="0" y="18"/>
                    </a:cxn>
                    <a:cxn ang="0">
                      <a:pos x="2841" y="0"/>
                    </a:cxn>
                    <a:cxn ang="0">
                      <a:pos x="1294" y="2597"/>
                    </a:cxn>
                    <a:cxn ang="0">
                      <a:pos x="2" y="2599"/>
                    </a:cxn>
                    <a:cxn ang="0">
                      <a:pos x="0" y="18"/>
                    </a:cxn>
                  </a:cxnLst>
                  <a:rect l="0" t="0" r="r" b="b"/>
                  <a:pathLst>
                    <a:path w="2841" h="2599">
                      <a:moveTo>
                        <a:pt x="0" y="18"/>
                      </a:moveTo>
                      <a:lnTo>
                        <a:pt x="2841" y="0"/>
                      </a:lnTo>
                      <a:lnTo>
                        <a:pt x="1294" y="2597"/>
                      </a:lnTo>
                      <a:lnTo>
                        <a:pt x="2" y="2599"/>
                      </a:lnTo>
                      <a:lnTo>
                        <a:pt x="0" y="18"/>
                      </a:lnTo>
                      <a:close/>
                    </a:path>
                  </a:pathLst>
                </a:custGeom>
                <a:blipFill dpi="0" rotWithShape="1">
                  <a:blip r:embed="rId4" cstate="print"/>
                  <a:srcRect/>
                  <a:stretch>
                    <a:fillRect r="-36540"/>
                  </a:stretch>
                </a:blipFill>
                <a:ln w="9525">
                  <a:noFill/>
                  <a:rou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ea typeface="+mn-ea"/>
                  </a:endParaRPr>
                </a:p>
              </p:txBody>
            </p:sp>
          </p:grpSp>
          <p:grpSp>
            <p:nvGrpSpPr>
              <p:cNvPr id="37" name="Group 198"/>
              <p:cNvGrpSpPr/>
              <p:nvPr/>
            </p:nvGrpSpPr>
            <p:grpSpPr bwMode="auto">
              <a:xfrm>
                <a:off x="0" y="198438"/>
                <a:ext cx="1057275" cy="1143000"/>
                <a:chOff x="0" y="1039"/>
                <a:chExt cx="2681" cy="2897"/>
              </a:xfrm>
            </p:grpSpPr>
            <p:pic>
              <p:nvPicPr>
                <p:cNvPr id="41" name="Picture 199" descr="pan01"/>
                <p:cNvPicPr>
                  <a:picLocks noChangeAspect="1" noChangeArrowheads="1"/>
                </p:cNvPicPr>
                <p:nvPr userDrawn="1"/>
              </p:nvPicPr>
              <p:blipFill>
                <a:blip r:embed="rId5" cstate="print"/>
                <a:srcRect l="51730" r="2339"/>
                <a:stretch>
                  <a:fillRect/>
                </a:stretch>
              </p:blipFill>
              <p:spPr bwMode="gray">
                <a:xfrm>
                  <a:off x="0" y="1039"/>
                  <a:ext cx="2681" cy="289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42" name="Freeform 200"/>
                <p:cNvSpPr/>
                <p:nvPr userDrawn="1"/>
              </p:nvSpPr>
              <p:spPr bwMode="gray">
                <a:xfrm>
                  <a:off x="0" y="1137"/>
                  <a:ext cx="2537" cy="260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2537" y="1"/>
                    </a:cxn>
                    <a:cxn ang="0">
                      <a:pos x="991" y="2597"/>
                    </a:cxn>
                    <a:cxn ang="0">
                      <a:pos x="0" y="260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2537" h="2600">
                      <a:moveTo>
                        <a:pt x="0" y="0"/>
                      </a:moveTo>
                      <a:lnTo>
                        <a:pt x="2537" y="1"/>
                      </a:lnTo>
                      <a:lnTo>
                        <a:pt x="991" y="2597"/>
                      </a:lnTo>
                      <a:lnTo>
                        <a:pt x="0" y="260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blipFill dpi="0" rotWithShape="1">
                  <a:blip r:embed="rId6" cstate="print"/>
                  <a:srcRect/>
                  <a:stretch>
                    <a:fillRect b="-16332"/>
                  </a:stretch>
                </a:blipFill>
                <a:ln w="9525">
                  <a:noFill/>
                  <a:rou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ea typeface="+mn-ea"/>
                  </a:endParaRPr>
                </a:p>
              </p:txBody>
            </p:sp>
          </p:grpSp>
          <p:grpSp>
            <p:nvGrpSpPr>
              <p:cNvPr id="38" name="Group 201"/>
              <p:cNvGrpSpPr/>
              <p:nvPr/>
            </p:nvGrpSpPr>
            <p:grpSpPr bwMode="auto">
              <a:xfrm>
                <a:off x="-1588" y="-26988"/>
                <a:ext cx="933451" cy="1239838"/>
                <a:chOff x="-7" y="240"/>
                <a:chExt cx="2407" cy="3199"/>
              </a:xfrm>
            </p:grpSpPr>
            <p:pic>
              <p:nvPicPr>
                <p:cNvPr id="39" name="Picture 202" descr="pan01"/>
                <p:cNvPicPr>
                  <a:picLocks noChangeAspect="1" noChangeArrowheads="1"/>
                </p:cNvPicPr>
                <p:nvPr userDrawn="1"/>
              </p:nvPicPr>
              <p:blipFill>
                <a:blip r:embed="rId7" cstate="print"/>
                <a:srcRect l="60431" r="2339"/>
                <a:stretch>
                  <a:fillRect/>
                </a:stretch>
              </p:blipFill>
              <p:spPr bwMode="gray">
                <a:xfrm>
                  <a:off x="0" y="240"/>
                  <a:ext cx="2400" cy="319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40" name="Freeform 203"/>
                <p:cNvSpPr/>
                <p:nvPr userDrawn="1"/>
              </p:nvSpPr>
              <p:spPr bwMode="gray">
                <a:xfrm>
                  <a:off x="-7" y="348"/>
                  <a:ext cx="2247" cy="2874"/>
                </a:xfrm>
                <a:custGeom>
                  <a:avLst/>
                  <a:gdLst/>
                  <a:ahLst/>
                  <a:cxnLst>
                    <a:cxn ang="0">
                      <a:pos x="7" y="0"/>
                    </a:cxn>
                    <a:cxn ang="0">
                      <a:pos x="2247" y="0"/>
                    </a:cxn>
                    <a:cxn ang="0">
                      <a:pos x="540" y="2868"/>
                    </a:cxn>
                    <a:cxn ang="0">
                      <a:pos x="0" y="2874"/>
                    </a:cxn>
                    <a:cxn ang="0">
                      <a:pos x="7" y="0"/>
                    </a:cxn>
                  </a:cxnLst>
                  <a:rect l="0" t="0" r="r" b="b"/>
                  <a:pathLst>
                    <a:path w="2247" h="2874">
                      <a:moveTo>
                        <a:pt x="7" y="0"/>
                      </a:moveTo>
                      <a:lnTo>
                        <a:pt x="2247" y="0"/>
                      </a:lnTo>
                      <a:lnTo>
                        <a:pt x="540" y="2868"/>
                      </a:lnTo>
                      <a:lnTo>
                        <a:pt x="0" y="2874"/>
                      </a:lnTo>
                      <a:lnTo>
                        <a:pt x="7" y="0"/>
                      </a:lnTo>
                      <a:close/>
                    </a:path>
                  </a:pathLst>
                </a:custGeom>
                <a:blipFill dpi="0" rotWithShape="1">
                  <a:blip r:embed="rId8" cstate="print"/>
                  <a:srcRect/>
                  <a:stretch>
                    <a:fillRect r="-25709"/>
                  </a:stretch>
                </a:blipFill>
                <a:ln w="9525">
                  <a:noFill/>
                  <a:rou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ea typeface="+mn-ea"/>
                  </a:endParaRPr>
                </a:p>
              </p:txBody>
            </p:sp>
          </p:grpSp>
        </p:grpSp>
      </p:grpSp>
      <p:sp>
        <p:nvSpPr>
          <p:cNvPr id="45" name="Rectangle 152"/>
          <p:cNvSpPr>
            <a:spLocks noChangeArrowheads="1"/>
          </p:cNvSpPr>
          <p:nvPr userDrawn="1"/>
        </p:nvSpPr>
        <p:spPr bwMode="gray">
          <a:xfrm>
            <a:off x="1522413" y="5918200"/>
            <a:ext cx="506412" cy="469900"/>
          </a:xfrm>
          <a:prstGeom prst="rect">
            <a:avLst/>
          </a:prstGeom>
          <a:gradFill flip="none" rotWithShape="1">
            <a:gsLst>
              <a:gs pos="0">
                <a:srgbClr val="6493F6">
                  <a:tint val="66000"/>
                  <a:satMod val="160000"/>
                </a:srgbClr>
              </a:gs>
              <a:gs pos="50000">
                <a:srgbClr val="6493F6">
                  <a:tint val="44500"/>
                  <a:satMod val="160000"/>
                </a:srgbClr>
              </a:gs>
              <a:gs pos="100000">
                <a:srgbClr val="6493F6">
                  <a:tint val="23500"/>
                  <a:satMod val="160000"/>
                </a:srgbClr>
              </a:gs>
            </a:gsLst>
            <a:lin ang="5400000" scaled="1"/>
            <a:tileRect/>
          </a:gradFill>
          <a:ln w="9525">
            <a:solidFill>
              <a:srgbClr val="DDDDDD">
                <a:alpha val="60001"/>
              </a:srgbClr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46" name="Rectangle 152"/>
          <p:cNvSpPr>
            <a:spLocks noChangeArrowheads="1"/>
          </p:cNvSpPr>
          <p:nvPr userDrawn="1"/>
        </p:nvSpPr>
        <p:spPr bwMode="gray">
          <a:xfrm>
            <a:off x="4570523" y="5918200"/>
            <a:ext cx="506413" cy="469900"/>
          </a:xfrm>
          <a:prstGeom prst="rect">
            <a:avLst/>
          </a:prstGeom>
          <a:gradFill flip="none" rotWithShape="1">
            <a:gsLst>
              <a:gs pos="0">
                <a:srgbClr val="73ACFF">
                  <a:tint val="66000"/>
                  <a:satMod val="160000"/>
                </a:srgbClr>
              </a:gs>
              <a:gs pos="50000">
                <a:srgbClr val="73ACFF">
                  <a:tint val="44500"/>
                  <a:satMod val="160000"/>
                  <a:alpha val="86000"/>
                </a:srgbClr>
              </a:gs>
              <a:gs pos="100000">
                <a:srgbClr val="73ACFF">
                  <a:tint val="23500"/>
                  <a:satMod val="160000"/>
                </a:srgbClr>
              </a:gs>
            </a:gsLst>
            <a:path path="circle">
              <a:fillToRect r="100000" b="100000"/>
            </a:path>
            <a:tileRect l="-100000" t="-100000"/>
          </a:gradFill>
          <a:ln w="9525">
            <a:solidFill>
              <a:srgbClr val="DDDDDD">
                <a:alpha val="60001"/>
              </a:srgbClr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47" name="Rectangle 152"/>
          <p:cNvSpPr>
            <a:spLocks noChangeArrowheads="1"/>
          </p:cNvSpPr>
          <p:nvPr userDrawn="1"/>
        </p:nvSpPr>
        <p:spPr bwMode="gray">
          <a:xfrm>
            <a:off x="7618413" y="5918200"/>
            <a:ext cx="506412" cy="469900"/>
          </a:xfrm>
          <a:prstGeom prst="rect">
            <a:avLst/>
          </a:prstGeom>
          <a:gradFill flip="none" rotWithShape="1">
            <a:gsLst>
              <a:gs pos="0">
                <a:srgbClr val="73ACFF">
                  <a:tint val="66000"/>
                  <a:satMod val="160000"/>
                </a:srgbClr>
              </a:gs>
              <a:gs pos="50000">
                <a:srgbClr val="73ACFF">
                  <a:tint val="44500"/>
                  <a:satMod val="160000"/>
                  <a:alpha val="86000"/>
                </a:srgbClr>
              </a:gs>
              <a:gs pos="100000">
                <a:srgbClr val="73ACFF">
                  <a:tint val="23500"/>
                  <a:satMod val="160000"/>
                </a:srgbClr>
              </a:gs>
            </a:gsLst>
            <a:lin ang="8100000" scaled="1"/>
            <a:tileRect/>
          </a:gradFill>
          <a:ln w="9525">
            <a:solidFill>
              <a:srgbClr val="DDDDDD">
                <a:alpha val="60001"/>
              </a:srgbClr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48" name="Rectangle 154"/>
          <p:cNvSpPr>
            <a:spLocks noChangeArrowheads="1"/>
          </p:cNvSpPr>
          <p:nvPr userDrawn="1"/>
        </p:nvSpPr>
        <p:spPr bwMode="gray">
          <a:xfrm>
            <a:off x="8135938" y="5440363"/>
            <a:ext cx="508000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49" name="Rectangle 152"/>
          <p:cNvSpPr>
            <a:spLocks noChangeArrowheads="1"/>
          </p:cNvSpPr>
          <p:nvPr userDrawn="1"/>
        </p:nvSpPr>
        <p:spPr bwMode="gray">
          <a:xfrm>
            <a:off x="6096025" y="6388124"/>
            <a:ext cx="506413" cy="469900"/>
          </a:xfrm>
          <a:prstGeom prst="rect">
            <a:avLst/>
          </a:prstGeom>
          <a:gradFill flip="none" rotWithShape="1">
            <a:gsLst>
              <a:gs pos="0">
                <a:srgbClr val="73ACFF">
                  <a:tint val="66000"/>
                  <a:satMod val="160000"/>
                </a:srgbClr>
              </a:gs>
              <a:gs pos="50000">
                <a:srgbClr val="73ACFF">
                  <a:tint val="44500"/>
                  <a:satMod val="160000"/>
                  <a:alpha val="86000"/>
                </a:srgbClr>
              </a:gs>
              <a:gs pos="100000">
                <a:srgbClr val="73ACFF">
                  <a:tint val="23500"/>
                  <a:satMod val="160000"/>
                </a:srgbClr>
              </a:gs>
            </a:gsLst>
            <a:path path="circle">
              <a:fillToRect r="100000" b="100000"/>
            </a:path>
            <a:tileRect l="-100000" t="-100000"/>
          </a:gradFill>
          <a:ln w="9525">
            <a:solidFill>
              <a:srgbClr val="DDDDDD">
                <a:alpha val="60001"/>
              </a:srgbClr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grpSp>
        <p:nvGrpSpPr>
          <p:cNvPr id="50" name="组合 76"/>
          <p:cNvGrpSpPr/>
          <p:nvPr userDrawn="1"/>
        </p:nvGrpSpPr>
        <p:grpSpPr bwMode="auto">
          <a:xfrm>
            <a:off x="5067300" y="5918200"/>
            <a:ext cx="4076700" cy="939800"/>
            <a:chOff x="5067300" y="5918200"/>
            <a:chExt cx="4076700" cy="939800"/>
          </a:xfrm>
        </p:grpSpPr>
        <p:sp>
          <p:nvSpPr>
            <p:cNvPr id="51" name="Rectangle 152"/>
            <p:cNvSpPr>
              <a:spLocks noChangeArrowheads="1"/>
            </p:cNvSpPr>
            <p:nvPr userDrawn="1"/>
          </p:nvSpPr>
          <p:spPr bwMode="gray">
            <a:xfrm>
              <a:off x="6599238" y="5918200"/>
              <a:ext cx="506412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52" name="Rectangle 152"/>
            <p:cNvSpPr>
              <a:spLocks noChangeArrowheads="1"/>
            </p:cNvSpPr>
            <p:nvPr userDrawn="1"/>
          </p:nvSpPr>
          <p:spPr bwMode="gray">
            <a:xfrm>
              <a:off x="5599113" y="5918200"/>
              <a:ext cx="506412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53" name="Rectangle 152"/>
            <p:cNvSpPr>
              <a:spLocks noChangeArrowheads="1"/>
            </p:cNvSpPr>
            <p:nvPr userDrawn="1"/>
          </p:nvSpPr>
          <p:spPr bwMode="gray">
            <a:xfrm>
              <a:off x="8637588" y="5918200"/>
              <a:ext cx="506412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54" name="Rectangle 152"/>
            <p:cNvSpPr>
              <a:spLocks noChangeArrowheads="1"/>
            </p:cNvSpPr>
            <p:nvPr userDrawn="1"/>
          </p:nvSpPr>
          <p:spPr bwMode="gray">
            <a:xfrm>
              <a:off x="8128000" y="6388100"/>
              <a:ext cx="506413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55" name="Rectangle 152"/>
            <p:cNvSpPr>
              <a:spLocks noChangeArrowheads="1"/>
            </p:cNvSpPr>
            <p:nvPr userDrawn="1"/>
          </p:nvSpPr>
          <p:spPr bwMode="gray">
            <a:xfrm>
              <a:off x="7115175" y="6388100"/>
              <a:ext cx="506413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56" name="Rectangle 152"/>
            <p:cNvSpPr>
              <a:spLocks noChangeArrowheads="1"/>
            </p:cNvSpPr>
            <p:nvPr userDrawn="1"/>
          </p:nvSpPr>
          <p:spPr bwMode="gray">
            <a:xfrm>
              <a:off x="5067300" y="6388100"/>
              <a:ext cx="506413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</p:grpSp>
      <p:sp>
        <p:nvSpPr>
          <p:cNvPr id="57" name="Rectangle 152"/>
          <p:cNvSpPr>
            <a:spLocks noChangeArrowheads="1"/>
          </p:cNvSpPr>
          <p:nvPr userDrawn="1"/>
        </p:nvSpPr>
        <p:spPr bwMode="gray">
          <a:xfrm>
            <a:off x="3046413" y="6383338"/>
            <a:ext cx="506412" cy="469900"/>
          </a:xfrm>
          <a:prstGeom prst="rect">
            <a:avLst/>
          </a:prstGeom>
          <a:gradFill flip="none" rotWithShape="1">
            <a:gsLst>
              <a:gs pos="0">
                <a:srgbClr val="73ACFF">
                  <a:tint val="66000"/>
                  <a:satMod val="160000"/>
                </a:srgbClr>
              </a:gs>
              <a:gs pos="50000">
                <a:srgbClr val="73ACFF">
                  <a:tint val="44500"/>
                  <a:satMod val="160000"/>
                  <a:alpha val="86000"/>
                </a:srgbClr>
              </a:gs>
              <a:gs pos="100000">
                <a:srgbClr val="73ACFF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>
            <a:solidFill>
              <a:srgbClr val="DDDDDD">
                <a:alpha val="60001"/>
              </a:srgbClr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grpSp>
        <p:nvGrpSpPr>
          <p:cNvPr id="58" name="组合 75"/>
          <p:cNvGrpSpPr/>
          <p:nvPr userDrawn="1"/>
        </p:nvGrpSpPr>
        <p:grpSpPr bwMode="auto">
          <a:xfrm>
            <a:off x="501650" y="5910263"/>
            <a:ext cx="4071938" cy="947737"/>
            <a:chOff x="501650" y="5910263"/>
            <a:chExt cx="4071938" cy="947761"/>
          </a:xfrm>
        </p:grpSpPr>
        <p:sp>
          <p:nvSpPr>
            <p:cNvPr id="59" name="Rectangle 152"/>
            <p:cNvSpPr>
              <a:spLocks noChangeArrowheads="1"/>
            </p:cNvSpPr>
            <p:nvPr userDrawn="1"/>
          </p:nvSpPr>
          <p:spPr bwMode="gray">
            <a:xfrm>
              <a:off x="3551238" y="5918200"/>
              <a:ext cx="506412" cy="469912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60" name="Rectangle 152"/>
            <p:cNvSpPr>
              <a:spLocks noChangeArrowheads="1"/>
            </p:cNvSpPr>
            <p:nvPr userDrawn="1"/>
          </p:nvSpPr>
          <p:spPr bwMode="gray">
            <a:xfrm>
              <a:off x="2535238" y="5918200"/>
              <a:ext cx="506412" cy="469912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61" name="Rectangle 152"/>
            <p:cNvSpPr>
              <a:spLocks noChangeArrowheads="1"/>
            </p:cNvSpPr>
            <p:nvPr userDrawn="1"/>
          </p:nvSpPr>
          <p:spPr bwMode="gray">
            <a:xfrm>
              <a:off x="501650" y="5910263"/>
              <a:ext cx="506413" cy="469900"/>
            </a:xfrm>
            <a:prstGeom prst="rect">
              <a:avLst/>
            </a:prstGeom>
            <a:gradFill flip="none"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path path="circle">
                <a:fillToRect l="100000" b="100000"/>
              </a:path>
              <a:tileRect t="-100000" r="-100000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62" name="Rectangle 152"/>
            <p:cNvSpPr>
              <a:spLocks noChangeArrowheads="1"/>
            </p:cNvSpPr>
            <p:nvPr userDrawn="1"/>
          </p:nvSpPr>
          <p:spPr bwMode="gray">
            <a:xfrm>
              <a:off x="4067175" y="6388112"/>
              <a:ext cx="506413" cy="469912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63" name="Rectangle 152"/>
            <p:cNvSpPr>
              <a:spLocks noChangeArrowheads="1"/>
            </p:cNvSpPr>
            <p:nvPr userDrawn="1"/>
          </p:nvSpPr>
          <p:spPr bwMode="gray">
            <a:xfrm>
              <a:off x="2036763" y="6388112"/>
              <a:ext cx="506412" cy="469912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64" name="Rectangle 152"/>
            <p:cNvSpPr>
              <a:spLocks noChangeArrowheads="1"/>
            </p:cNvSpPr>
            <p:nvPr userDrawn="1"/>
          </p:nvSpPr>
          <p:spPr bwMode="gray">
            <a:xfrm>
              <a:off x="1014413" y="6388112"/>
              <a:ext cx="506412" cy="469912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</p:grpSp>
      <p:sp>
        <p:nvSpPr>
          <p:cNvPr id="65" name="Rectangle 152"/>
          <p:cNvSpPr>
            <a:spLocks noChangeArrowheads="1"/>
          </p:cNvSpPr>
          <p:nvPr userDrawn="1"/>
        </p:nvSpPr>
        <p:spPr bwMode="gray">
          <a:xfrm>
            <a:off x="-6350" y="6388100"/>
            <a:ext cx="506413" cy="469900"/>
          </a:xfrm>
          <a:prstGeom prst="rect">
            <a:avLst/>
          </a:prstGeom>
          <a:gradFill flip="none" rotWithShape="1">
            <a:gsLst>
              <a:gs pos="0">
                <a:srgbClr val="6493F6">
                  <a:tint val="66000"/>
                  <a:satMod val="160000"/>
                </a:srgbClr>
              </a:gs>
              <a:gs pos="50000">
                <a:srgbClr val="6493F6">
                  <a:tint val="44500"/>
                  <a:satMod val="160000"/>
                </a:srgbClr>
              </a:gs>
              <a:gs pos="100000">
                <a:srgbClr val="6493F6">
                  <a:tint val="23500"/>
                  <a:satMod val="160000"/>
                </a:srgbClr>
              </a:gs>
            </a:gsLst>
            <a:lin ang="0" scaled="1"/>
            <a:tileRect/>
          </a:gradFill>
          <a:ln w="9525">
            <a:solidFill>
              <a:srgbClr val="DDDDDD">
                <a:alpha val="60001"/>
              </a:srgbClr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66" name="Rectangle 194"/>
          <p:cNvSpPr>
            <a:spLocks noChangeArrowheads="1"/>
          </p:cNvSpPr>
          <p:nvPr/>
        </p:nvSpPr>
        <p:spPr bwMode="gray">
          <a:xfrm>
            <a:off x="0" y="4357688"/>
            <a:ext cx="9144000" cy="1500187"/>
          </a:xfrm>
          <a:prstGeom prst="rect">
            <a:avLst/>
          </a:prstGeom>
          <a:gradFill rotWithShape="1">
            <a:gsLst>
              <a:gs pos="0">
                <a:schemeClr val="bg1">
                  <a:alpha val="89999"/>
                </a:schemeClr>
              </a:gs>
              <a:gs pos="100000">
                <a:schemeClr val="bg1">
                  <a:gamma/>
                  <a:tint val="0"/>
                  <a:invGamma/>
                  <a:alpha val="0"/>
                </a:schemeClr>
              </a:gs>
            </a:gsLst>
            <a:lin ang="5400000" scaled="1"/>
          </a:gradFill>
          <a:ln w="9525">
            <a:noFill/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67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467475"/>
            <a:ext cx="2133600" cy="301625"/>
          </a:xfrm>
          <a:prstGeom prst="rect">
            <a:avLst/>
          </a:prstGeom>
        </p:spPr>
        <p:txBody>
          <a:bodyPr/>
          <a:lstStyle>
            <a:lvl1pPr>
              <a:defRPr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467475"/>
            <a:ext cx="2895600" cy="301625"/>
          </a:xfrm>
          <a:prstGeom prst="rect">
            <a:avLst/>
          </a:prstGeom>
        </p:spPr>
        <p:txBody>
          <a:bodyPr/>
          <a:lstStyle>
            <a:lvl1pPr>
              <a:defRPr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9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467475"/>
            <a:ext cx="2133600" cy="301625"/>
          </a:xfrm>
          <a:prstGeom prst="rect">
            <a:avLst/>
          </a:prstGeom>
        </p:spPr>
        <p:txBody>
          <a:bodyPr/>
          <a:lstStyle>
            <a:lvl1pPr>
              <a:defRPr>
                <a:ea typeface="+mn-ea"/>
              </a:defRPr>
            </a:lvl1pPr>
          </a:lstStyle>
          <a:p>
            <a:pPr>
              <a:defRPr/>
            </a:pPr>
            <a:fld id="{5EC534C6-8A25-4116-90DE-9A1A8189335B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3"/>
          <p:cNvSpPr>
            <a:spLocks noChangeArrowheads="1"/>
          </p:cNvSpPr>
          <p:nvPr/>
        </p:nvSpPr>
        <p:spPr bwMode="gray">
          <a:xfrm>
            <a:off x="7629525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6" name="Rectangle 154"/>
          <p:cNvSpPr>
            <a:spLocks noChangeArrowheads="1"/>
          </p:cNvSpPr>
          <p:nvPr/>
        </p:nvSpPr>
        <p:spPr bwMode="gray">
          <a:xfrm>
            <a:off x="7113588" y="5440363"/>
            <a:ext cx="508000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7" name="Rectangle 155"/>
          <p:cNvSpPr>
            <a:spLocks noChangeArrowheads="1"/>
          </p:cNvSpPr>
          <p:nvPr/>
        </p:nvSpPr>
        <p:spPr bwMode="gray">
          <a:xfrm>
            <a:off x="8626475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8" name="Rectangle 156"/>
          <p:cNvSpPr>
            <a:spLocks noChangeArrowheads="1"/>
          </p:cNvSpPr>
          <p:nvPr/>
        </p:nvSpPr>
        <p:spPr bwMode="gray">
          <a:xfrm>
            <a:off x="4575175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9" name="Rectangle 157"/>
          <p:cNvSpPr>
            <a:spLocks noChangeArrowheads="1"/>
          </p:cNvSpPr>
          <p:nvPr/>
        </p:nvSpPr>
        <p:spPr bwMode="gray">
          <a:xfrm>
            <a:off x="5600700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0" name="Rectangle 158"/>
          <p:cNvSpPr>
            <a:spLocks noChangeArrowheads="1"/>
          </p:cNvSpPr>
          <p:nvPr/>
        </p:nvSpPr>
        <p:spPr bwMode="gray">
          <a:xfrm>
            <a:off x="5083175" y="5440363"/>
            <a:ext cx="508000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1" name="Rectangle 159"/>
          <p:cNvSpPr>
            <a:spLocks noChangeArrowheads="1"/>
          </p:cNvSpPr>
          <p:nvPr/>
        </p:nvSpPr>
        <p:spPr bwMode="gray">
          <a:xfrm>
            <a:off x="6097588" y="5440363"/>
            <a:ext cx="509587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2" name="Rectangle 161"/>
          <p:cNvSpPr>
            <a:spLocks noChangeArrowheads="1"/>
          </p:cNvSpPr>
          <p:nvPr/>
        </p:nvSpPr>
        <p:spPr bwMode="gray">
          <a:xfrm>
            <a:off x="6605588" y="4972050"/>
            <a:ext cx="506412" cy="473075"/>
          </a:xfrm>
          <a:prstGeom prst="rect">
            <a:avLst/>
          </a:prstGeom>
          <a:solidFill>
            <a:srgbClr val="EAEAEA">
              <a:alpha val="5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3" name="Rectangle 162"/>
          <p:cNvSpPr>
            <a:spLocks noChangeArrowheads="1"/>
          </p:cNvSpPr>
          <p:nvPr/>
        </p:nvSpPr>
        <p:spPr bwMode="gray">
          <a:xfrm>
            <a:off x="7623175" y="4972050"/>
            <a:ext cx="506413" cy="473075"/>
          </a:xfrm>
          <a:prstGeom prst="rect">
            <a:avLst/>
          </a:prstGeom>
          <a:solidFill>
            <a:schemeClr val="accent2">
              <a:alpha val="5000"/>
            </a:scheme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4" name="Rectangle 163"/>
          <p:cNvSpPr>
            <a:spLocks noChangeArrowheads="1"/>
          </p:cNvSpPr>
          <p:nvPr/>
        </p:nvSpPr>
        <p:spPr bwMode="gray">
          <a:xfrm>
            <a:off x="8628063" y="4972050"/>
            <a:ext cx="508000" cy="473075"/>
          </a:xfrm>
          <a:prstGeom prst="rect">
            <a:avLst/>
          </a:prstGeom>
          <a:solidFill>
            <a:srgbClr val="EAEAEA">
              <a:alpha val="5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5" name="Rectangle 164"/>
          <p:cNvSpPr>
            <a:spLocks noChangeArrowheads="1"/>
          </p:cNvSpPr>
          <p:nvPr/>
        </p:nvSpPr>
        <p:spPr bwMode="gray">
          <a:xfrm>
            <a:off x="5600700" y="4972050"/>
            <a:ext cx="506413" cy="473075"/>
          </a:xfrm>
          <a:prstGeom prst="rect">
            <a:avLst/>
          </a:prstGeom>
          <a:solidFill>
            <a:schemeClr val="folHlink">
              <a:alpha val="5000"/>
            </a:scheme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6" name="Rectangle 165"/>
          <p:cNvSpPr>
            <a:spLocks noChangeArrowheads="1"/>
          </p:cNvSpPr>
          <p:nvPr/>
        </p:nvSpPr>
        <p:spPr bwMode="gray">
          <a:xfrm>
            <a:off x="8128000" y="6386513"/>
            <a:ext cx="506413" cy="471487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7" name="Rectangle 166"/>
          <p:cNvSpPr>
            <a:spLocks noChangeArrowheads="1"/>
          </p:cNvSpPr>
          <p:nvPr/>
        </p:nvSpPr>
        <p:spPr bwMode="gray">
          <a:xfrm>
            <a:off x="5091113" y="6386513"/>
            <a:ext cx="508000" cy="471487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8" name="Rectangle 168"/>
          <p:cNvSpPr>
            <a:spLocks noChangeArrowheads="1"/>
          </p:cNvSpPr>
          <p:nvPr/>
        </p:nvSpPr>
        <p:spPr bwMode="gray">
          <a:xfrm>
            <a:off x="4068763" y="6386513"/>
            <a:ext cx="509587" cy="471487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9" name="Rectangle 170"/>
          <p:cNvSpPr>
            <a:spLocks noChangeArrowheads="1"/>
          </p:cNvSpPr>
          <p:nvPr/>
        </p:nvSpPr>
        <p:spPr bwMode="gray">
          <a:xfrm>
            <a:off x="4575175" y="4965700"/>
            <a:ext cx="506413" cy="469900"/>
          </a:xfrm>
          <a:prstGeom prst="rect">
            <a:avLst/>
          </a:prstGeom>
          <a:solidFill>
            <a:srgbClr val="DDDDDD">
              <a:alpha val="5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0" name="Rectangle 171"/>
          <p:cNvSpPr>
            <a:spLocks noChangeArrowheads="1"/>
          </p:cNvSpPr>
          <p:nvPr/>
        </p:nvSpPr>
        <p:spPr bwMode="gray">
          <a:xfrm>
            <a:off x="7113588" y="6384925"/>
            <a:ext cx="508000" cy="471488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1" name="Rectangle 173"/>
          <p:cNvSpPr>
            <a:spLocks noChangeArrowheads="1"/>
          </p:cNvSpPr>
          <p:nvPr/>
        </p:nvSpPr>
        <p:spPr bwMode="gray">
          <a:xfrm>
            <a:off x="3556000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2" name="Rectangle 174"/>
          <p:cNvSpPr>
            <a:spLocks noChangeArrowheads="1"/>
          </p:cNvSpPr>
          <p:nvPr/>
        </p:nvSpPr>
        <p:spPr bwMode="gray">
          <a:xfrm>
            <a:off x="3038475" y="5440363"/>
            <a:ext cx="506413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3" name="Rectangle 176"/>
          <p:cNvSpPr>
            <a:spLocks noChangeArrowheads="1"/>
          </p:cNvSpPr>
          <p:nvPr/>
        </p:nvSpPr>
        <p:spPr bwMode="gray">
          <a:xfrm>
            <a:off x="3556000" y="4972050"/>
            <a:ext cx="506413" cy="473075"/>
          </a:xfrm>
          <a:prstGeom prst="rect">
            <a:avLst/>
          </a:prstGeom>
          <a:solidFill>
            <a:schemeClr val="folHlink">
              <a:alpha val="5000"/>
            </a:scheme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4" name="Rectangle 182"/>
          <p:cNvSpPr>
            <a:spLocks noChangeArrowheads="1"/>
          </p:cNvSpPr>
          <p:nvPr/>
        </p:nvSpPr>
        <p:spPr bwMode="gray">
          <a:xfrm>
            <a:off x="2540000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5" name="Rectangle 183"/>
          <p:cNvSpPr>
            <a:spLocks noChangeArrowheads="1"/>
          </p:cNvSpPr>
          <p:nvPr/>
        </p:nvSpPr>
        <p:spPr bwMode="gray">
          <a:xfrm>
            <a:off x="2024063" y="5440363"/>
            <a:ext cx="506412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6" name="Rectangle 184"/>
          <p:cNvSpPr>
            <a:spLocks noChangeArrowheads="1"/>
          </p:cNvSpPr>
          <p:nvPr/>
        </p:nvSpPr>
        <p:spPr bwMode="gray">
          <a:xfrm>
            <a:off x="511175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7" name="Rectangle 185"/>
          <p:cNvSpPr>
            <a:spLocks noChangeArrowheads="1"/>
          </p:cNvSpPr>
          <p:nvPr/>
        </p:nvSpPr>
        <p:spPr bwMode="gray">
          <a:xfrm>
            <a:off x="4763" y="5440363"/>
            <a:ext cx="506412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8" name="Rectangle 186"/>
          <p:cNvSpPr>
            <a:spLocks noChangeArrowheads="1"/>
          </p:cNvSpPr>
          <p:nvPr/>
        </p:nvSpPr>
        <p:spPr bwMode="gray">
          <a:xfrm>
            <a:off x="1008063" y="5440363"/>
            <a:ext cx="508000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9" name="Rectangle 187"/>
          <p:cNvSpPr>
            <a:spLocks noChangeArrowheads="1"/>
          </p:cNvSpPr>
          <p:nvPr/>
        </p:nvSpPr>
        <p:spPr bwMode="gray">
          <a:xfrm>
            <a:off x="1514475" y="4972050"/>
            <a:ext cx="508000" cy="473075"/>
          </a:xfrm>
          <a:prstGeom prst="rect">
            <a:avLst/>
          </a:prstGeom>
          <a:solidFill>
            <a:srgbClr val="EAEAEA">
              <a:alpha val="5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30" name="Rectangle 188"/>
          <p:cNvSpPr>
            <a:spLocks noChangeArrowheads="1"/>
          </p:cNvSpPr>
          <p:nvPr/>
        </p:nvSpPr>
        <p:spPr bwMode="gray">
          <a:xfrm>
            <a:off x="2532063" y="4972050"/>
            <a:ext cx="508000" cy="473075"/>
          </a:xfrm>
          <a:prstGeom prst="rect">
            <a:avLst/>
          </a:prstGeom>
          <a:solidFill>
            <a:srgbClr val="EAEAEA">
              <a:alpha val="5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31" name="Rectangle 189"/>
          <p:cNvSpPr>
            <a:spLocks noChangeArrowheads="1"/>
          </p:cNvSpPr>
          <p:nvPr/>
        </p:nvSpPr>
        <p:spPr bwMode="gray">
          <a:xfrm>
            <a:off x="511175" y="4972050"/>
            <a:ext cx="506413" cy="473075"/>
          </a:xfrm>
          <a:prstGeom prst="rect">
            <a:avLst/>
          </a:prstGeom>
          <a:solidFill>
            <a:schemeClr val="folHlink">
              <a:alpha val="5000"/>
            </a:scheme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32" name="Rectangle 190"/>
          <p:cNvSpPr>
            <a:spLocks noChangeArrowheads="1"/>
          </p:cNvSpPr>
          <p:nvPr/>
        </p:nvSpPr>
        <p:spPr bwMode="gray">
          <a:xfrm>
            <a:off x="12700" y="6386513"/>
            <a:ext cx="508000" cy="471487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33" name="Rectangle 191"/>
          <p:cNvSpPr>
            <a:spLocks noChangeArrowheads="1"/>
          </p:cNvSpPr>
          <p:nvPr/>
        </p:nvSpPr>
        <p:spPr bwMode="gray">
          <a:xfrm>
            <a:off x="1016000" y="6386513"/>
            <a:ext cx="508000" cy="471487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34" name="Rectangle 192"/>
          <p:cNvSpPr>
            <a:spLocks noChangeArrowheads="1"/>
          </p:cNvSpPr>
          <p:nvPr/>
        </p:nvSpPr>
        <p:spPr bwMode="gray">
          <a:xfrm>
            <a:off x="2024063" y="6384925"/>
            <a:ext cx="506412" cy="471488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grpSp>
        <p:nvGrpSpPr>
          <p:cNvPr id="35" name="组合 86"/>
          <p:cNvGrpSpPr/>
          <p:nvPr userDrawn="1"/>
        </p:nvGrpSpPr>
        <p:grpSpPr bwMode="auto">
          <a:xfrm>
            <a:off x="-1588" y="-26988"/>
            <a:ext cx="9145588" cy="1674813"/>
            <a:chOff x="-1588" y="-26988"/>
            <a:chExt cx="9145588" cy="1674813"/>
          </a:xfrm>
        </p:grpSpPr>
        <p:pic>
          <p:nvPicPr>
            <p:cNvPr id="36" name="图片 65" descr="标题.jpg"/>
            <p:cNvPicPr>
              <a:picLocks noChangeAspect="1"/>
            </p:cNvPicPr>
            <p:nvPr userDrawn="1"/>
          </p:nvPicPr>
          <p:blipFill>
            <a:blip r:embed="rId2" cstate="print"/>
            <a:stretch>
              <a:fillRect/>
            </a:stretch>
          </p:blipFill>
          <p:spPr>
            <a:xfrm>
              <a:off x="642910" y="357166"/>
              <a:ext cx="8501090" cy="857256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reflection blurRad="6350" stA="52000" endA="300" endPos="35000" dir="5400000" sy="-100000" algn="bl" rotWithShape="0"/>
            </a:effectLst>
            <a:scene3d>
              <a:camera prst="orthographicFront"/>
              <a:lightRig rig="threePt" dir="t"/>
            </a:scene3d>
            <a:sp3d contourW="6350" prstMaterial="matte">
              <a:bevelT w="101600" h="101600"/>
              <a:contourClr>
                <a:srgbClr val="969696"/>
              </a:contourClr>
            </a:sp3d>
          </p:spPr>
        </p:pic>
        <p:grpSp>
          <p:nvGrpSpPr>
            <p:cNvPr id="37" name="组合 64"/>
            <p:cNvGrpSpPr/>
            <p:nvPr userDrawn="1"/>
          </p:nvGrpSpPr>
          <p:grpSpPr bwMode="auto">
            <a:xfrm>
              <a:off x="-1588" y="-26987"/>
              <a:ext cx="1287463" cy="1674813"/>
              <a:chOff x="-1588" y="-26988"/>
              <a:chExt cx="1158876" cy="1508126"/>
            </a:xfrm>
          </p:grpSpPr>
          <p:grpSp>
            <p:nvGrpSpPr>
              <p:cNvPr id="38" name="Group 195"/>
              <p:cNvGrpSpPr/>
              <p:nvPr/>
            </p:nvGrpSpPr>
            <p:grpSpPr bwMode="auto">
              <a:xfrm>
                <a:off x="0" y="357188"/>
                <a:ext cx="1157288" cy="1123950"/>
                <a:chOff x="-9" y="1395"/>
                <a:chExt cx="2985" cy="2898"/>
              </a:xfrm>
            </p:grpSpPr>
            <p:pic>
              <p:nvPicPr>
                <p:cNvPr id="45" name="Picture 196" descr="pan01"/>
                <p:cNvPicPr>
                  <a:picLocks noChangeAspect="1" noChangeArrowheads="1"/>
                </p:cNvPicPr>
                <p:nvPr/>
              </p:nvPicPr>
              <p:blipFill>
                <a:blip r:embed="rId3" cstate="print"/>
                <a:srcRect l="46681" r="2339"/>
                <a:stretch>
                  <a:fillRect/>
                </a:stretch>
              </p:blipFill>
              <p:spPr bwMode="gray">
                <a:xfrm>
                  <a:off x="0" y="1395"/>
                  <a:ext cx="2976" cy="289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46" name="Freeform 197"/>
                <p:cNvSpPr/>
                <p:nvPr/>
              </p:nvSpPr>
              <p:spPr bwMode="gray">
                <a:xfrm>
                  <a:off x="-9" y="1493"/>
                  <a:ext cx="2841" cy="2599"/>
                </a:xfrm>
                <a:custGeom>
                  <a:avLst/>
                  <a:gdLst/>
                  <a:ahLst/>
                  <a:cxnLst>
                    <a:cxn ang="0">
                      <a:pos x="0" y="18"/>
                    </a:cxn>
                    <a:cxn ang="0">
                      <a:pos x="2841" y="0"/>
                    </a:cxn>
                    <a:cxn ang="0">
                      <a:pos x="1294" y="2597"/>
                    </a:cxn>
                    <a:cxn ang="0">
                      <a:pos x="2" y="2599"/>
                    </a:cxn>
                    <a:cxn ang="0">
                      <a:pos x="0" y="18"/>
                    </a:cxn>
                  </a:cxnLst>
                  <a:rect l="0" t="0" r="r" b="b"/>
                  <a:pathLst>
                    <a:path w="2841" h="2599">
                      <a:moveTo>
                        <a:pt x="0" y="18"/>
                      </a:moveTo>
                      <a:lnTo>
                        <a:pt x="2841" y="0"/>
                      </a:lnTo>
                      <a:lnTo>
                        <a:pt x="1294" y="2597"/>
                      </a:lnTo>
                      <a:lnTo>
                        <a:pt x="2" y="2599"/>
                      </a:lnTo>
                      <a:lnTo>
                        <a:pt x="0" y="18"/>
                      </a:lnTo>
                      <a:close/>
                    </a:path>
                  </a:pathLst>
                </a:custGeom>
                <a:blipFill dpi="0" rotWithShape="1">
                  <a:blip r:embed="rId4" cstate="print"/>
                  <a:srcRect/>
                  <a:stretch>
                    <a:fillRect r="-36540"/>
                  </a:stretch>
                </a:blipFill>
                <a:ln w="9525">
                  <a:noFill/>
                  <a:rou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ea typeface="+mn-ea"/>
                  </a:endParaRPr>
                </a:p>
              </p:txBody>
            </p:sp>
          </p:grpSp>
          <p:grpSp>
            <p:nvGrpSpPr>
              <p:cNvPr id="39" name="Group 198"/>
              <p:cNvGrpSpPr/>
              <p:nvPr/>
            </p:nvGrpSpPr>
            <p:grpSpPr bwMode="auto">
              <a:xfrm>
                <a:off x="0" y="198438"/>
                <a:ext cx="1057275" cy="1143000"/>
                <a:chOff x="0" y="1039"/>
                <a:chExt cx="2681" cy="2897"/>
              </a:xfrm>
            </p:grpSpPr>
            <p:pic>
              <p:nvPicPr>
                <p:cNvPr id="43" name="Picture 199" descr="pan01"/>
                <p:cNvPicPr>
                  <a:picLocks noChangeAspect="1" noChangeArrowheads="1"/>
                </p:cNvPicPr>
                <p:nvPr userDrawn="1"/>
              </p:nvPicPr>
              <p:blipFill>
                <a:blip r:embed="rId5" cstate="print"/>
                <a:srcRect l="51730" r="2339"/>
                <a:stretch>
                  <a:fillRect/>
                </a:stretch>
              </p:blipFill>
              <p:spPr bwMode="gray">
                <a:xfrm>
                  <a:off x="0" y="1039"/>
                  <a:ext cx="2681" cy="289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44" name="Freeform 200"/>
                <p:cNvSpPr/>
                <p:nvPr userDrawn="1"/>
              </p:nvSpPr>
              <p:spPr bwMode="gray">
                <a:xfrm>
                  <a:off x="0" y="1137"/>
                  <a:ext cx="2537" cy="260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2537" y="1"/>
                    </a:cxn>
                    <a:cxn ang="0">
                      <a:pos x="991" y="2597"/>
                    </a:cxn>
                    <a:cxn ang="0">
                      <a:pos x="0" y="260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2537" h="2600">
                      <a:moveTo>
                        <a:pt x="0" y="0"/>
                      </a:moveTo>
                      <a:lnTo>
                        <a:pt x="2537" y="1"/>
                      </a:lnTo>
                      <a:lnTo>
                        <a:pt x="991" y="2597"/>
                      </a:lnTo>
                      <a:lnTo>
                        <a:pt x="0" y="260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blipFill dpi="0" rotWithShape="1">
                  <a:blip r:embed="rId6" cstate="print"/>
                  <a:srcRect/>
                  <a:stretch>
                    <a:fillRect b="-16332"/>
                  </a:stretch>
                </a:blipFill>
                <a:ln w="9525">
                  <a:noFill/>
                  <a:rou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ea typeface="+mn-ea"/>
                  </a:endParaRPr>
                </a:p>
              </p:txBody>
            </p:sp>
          </p:grpSp>
          <p:grpSp>
            <p:nvGrpSpPr>
              <p:cNvPr id="40" name="Group 201"/>
              <p:cNvGrpSpPr/>
              <p:nvPr/>
            </p:nvGrpSpPr>
            <p:grpSpPr bwMode="auto">
              <a:xfrm>
                <a:off x="-1588" y="-26988"/>
                <a:ext cx="933451" cy="1239838"/>
                <a:chOff x="-7" y="240"/>
                <a:chExt cx="2407" cy="3199"/>
              </a:xfrm>
            </p:grpSpPr>
            <p:pic>
              <p:nvPicPr>
                <p:cNvPr id="41" name="Picture 202" descr="pan01"/>
                <p:cNvPicPr>
                  <a:picLocks noChangeAspect="1" noChangeArrowheads="1"/>
                </p:cNvPicPr>
                <p:nvPr userDrawn="1"/>
              </p:nvPicPr>
              <p:blipFill>
                <a:blip r:embed="rId7" cstate="print"/>
                <a:srcRect l="60431" r="2339"/>
                <a:stretch>
                  <a:fillRect/>
                </a:stretch>
              </p:blipFill>
              <p:spPr bwMode="gray">
                <a:xfrm>
                  <a:off x="0" y="240"/>
                  <a:ext cx="2400" cy="319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42" name="Freeform 203"/>
                <p:cNvSpPr/>
                <p:nvPr userDrawn="1"/>
              </p:nvSpPr>
              <p:spPr bwMode="gray">
                <a:xfrm>
                  <a:off x="-7" y="348"/>
                  <a:ext cx="2247" cy="2874"/>
                </a:xfrm>
                <a:custGeom>
                  <a:avLst/>
                  <a:gdLst/>
                  <a:ahLst/>
                  <a:cxnLst>
                    <a:cxn ang="0">
                      <a:pos x="7" y="0"/>
                    </a:cxn>
                    <a:cxn ang="0">
                      <a:pos x="2247" y="0"/>
                    </a:cxn>
                    <a:cxn ang="0">
                      <a:pos x="540" y="2868"/>
                    </a:cxn>
                    <a:cxn ang="0">
                      <a:pos x="0" y="2874"/>
                    </a:cxn>
                    <a:cxn ang="0">
                      <a:pos x="7" y="0"/>
                    </a:cxn>
                  </a:cxnLst>
                  <a:rect l="0" t="0" r="r" b="b"/>
                  <a:pathLst>
                    <a:path w="2247" h="2874">
                      <a:moveTo>
                        <a:pt x="7" y="0"/>
                      </a:moveTo>
                      <a:lnTo>
                        <a:pt x="2247" y="0"/>
                      </a:lnTo>
                      <a:lnTo>
                        <a:pt x="540" y="2868"/>
                      </a:lnTo>
                      <a:lnTo>
                        <a:pt x="0" y="2874"/>
                      </a:lnTo>
                      <a:lnTo>
                        <a:pt x="7" y="0"/>
                      </a:lnTo>
                      <a:close/>
                    </a:path>
                  </a:pathLst>
                </a:custGeom>
                <a:blipFill dpi="0" rotWithShape="1">
                  <a:blip r:embed="rId8" cstate="print"/>
                  <a:srcRect/>
                  <a:stretch>
                    <a:fillRect r="-25709"/>
                  </a:stretch>
                </a:blipFill>
                <a:ln w="9525">
                  <a:noFill/>
                  <a:rou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ea typeface="+mn-ea"/>
                  </a:endParaRPr>
                </a:p>
              </p:txBody>
            </p:sp>
          </p:grpSp>
        </p:grpSp>
      </p:grpSp>
      <p:sp>
        <p:nvSpPr>
          <p:cNvPr id="47" name="Rectangle 152"/>
          <p:cNvSpPr>
            <a:spLocks noChangeArrowheads="1"/>
          </p:cNvSpPr>
          <p:nvPr userDrawn="1"/>
        </p:nvSpPr>
        <p:spPr bwMode="gray">
          <a:xfrm>
            <a:off x="1522413" y="5918200"/>
            <a:ext cx="506412" cy="469900"/>
          </a:xfrm>
          <a:prstGeom prst="rect">
            <a:avLst/>
          </a:prstGeom>
          <a:gradFill flip="none" rotWithShape="1">
            <a:gsLst>
              <a:gs pos="0">
                <a:srgbClr val="6493F6">
                  <a:tint val="66000"/>
                  <a:satMod val="160000"/>
                </a:srgbClr>
              </a:gs>
              <a:gs pos="50000">
                <a:srgbClr val="6493F6">
                  <a:tint val="44500"/>
                  <a:satMod val="160000"/>
                </a:srgbClr>
              </a:gs>
              <a:gs pos="100000">
                <a:srgbClr val="6493F6">
                  <a:tint val="23500"/>
                  <a:satMod val="160000"/>
                </a:srgbClr>
              </a:gs>
            </a:gsLst>
            <a:lin ang="5400000" scaled="1"/>
            <a:tileRect/>
          </a:gradFill>
          <a:ln w="9525">
            <a:solidFill>
              <a:srgbClr val="DDDDDD">
                <a:alpha val="60001"/>
              </a:srgbClr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48" name="Rectangle 152"/>
          <p:cNvSpPr>
            <a:spLocks noChangeArrowheads="1"/>
          </p:cNvSpPr>
          <p:nvPr userDrawn="1"/>
        </p:nvSpPr>
        <p:spPr bwMode="gray">
          <a:xfrm>
            <a:off x="4570523" y="5918200"/>
            <a:ext cx="506413" cy="469900"/>
          </a:xfrm>
          <a:prstGeom prst="rect">
            <a:avLst/>
          </a:prstGeom>
          <a:gradFill flip="none" rotWithShape="1">
            <a:gsLst>
              <a:gs pos="0">
                <a:srgbClr val="73ACFF">
                  <a:tint val="66000"/>
                  <a:satMod val="160000"/>
                </a:srgbClr>
              </a:gs>
              <a:gs pos="50000">
                <a:srgbClr val="73ACFF">
                  <a:tint val="44500"/>
                  <a:satMod val="160000"/>
                  <a:alpha val="86000"/>
                </a:srgbClr>
              </a:gs>
              <a:gs pos="100000">
                <a:srgbClr val="73ACFF">
                  <a:tint val="23500"/>
                  <a:satMod val="160000"/>
                </a:srgbClr>
              </a:gs>
            </a:gsLst>
            <a:path path="circle">
              <a:fillToRect r="100000" b="100000"/>
            </a:path>
            <a:tileRect l="-100000" t="-100000"/>
          </a:gradFill>
          <a:ln w="9525">
            <a:solidFill>
              <a:srgbClr val="DDDDDD">
                <a:alpha val="60001"/>
              </a:srgbClr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49" name="Rectangle 152"/>
          <p:cNvSpPr>
            <a:spLocks noChangeArrowheads="1"/>
          </p:cNvSpPr>
          <p:nvPr userDrawn="1"/>
        </p:nvSpPr>
        <p:spPr bwMode="gray">
          <a:xfrm>
            <a:off x="7618413" y="5918200"/>
            <a:ext cx="506412" cy="469900"/>
          </a:xfrm>
          <a:prstGeom prst="rect">
            <a:avLst/>
          </a:prstGeom>
          <a:gradFill flip="none" rotWithShape="1">
            <a:gsLst>
              <a:gs pos="0">
                <a:srgbClr val="73ACFF">
                  <a:tint val="66000"/>
                  <a:satMod val="160000"/>
                </a:srgbClr>
              </a:gs>
              <a:gs pos="50000">
                <a:srgbClr val="73ACFF">
                  <a:tint val="44500"/>
                  <a:satMod val="160000"/>
                  <a:alpha val="86000"/>
                </a:srgbClr>
              </a:gs>
              <a:gs pos="100000">
                <a:srgbClr val="73ACFF">
                  <a:tint val="23500"/>
                  <a:satMod val="160000"/>
                </a:srgbClr>
              </a:gs>
            </a:gsLst>
            <a:lin ang="8100000" scaled="1"/>
            <a:tileRect/>
          </a:gradFill>
          <a:ln w="9525">
            <a:solidFill>
              <a:srgbClr val="DDDDDD">
                <a:alpha val="60001"/>
              </a:srgbClr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50" name="Rectangle 154"/>
          <p:cNvSpPr>
            <a:spLocks noChangeArrowheads="1"/>
          </p:cNvSpPr>
          <p:nvPr userDrawn="1"/>
        </p:nvSpPr>
        <p:spPr bwMode="gray">
          <a:xfrm>
            <a:off x="8135938" y="5440363"/>
            <a:ext cx="508000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51" name="Rectangle 152"/>
          <p:cNvSpPr>
            <a:spLocks noChangeArrowheads="1"/>
          </p:cNvSpPr>
          <p:nvPr userDrawn="1"/>
        </p:nvSpPr>
        <p:spPr bwMode="gray">
          <a:xfrm>
            <a:off x="6096025" y="6388124"/>
            <a:ext cx="506413" cy="469900"/>
          </a:xfrm>
          <a:prstGeom prst="rect">
            <a:avLst/>
          </a:prstGeom>
          <a:gradFill flip="none" rotWithShape="1">
            <a:gsLst>
              <a:gs pos="0">
                <a:srgbClr val="73ACFF">
                  <a:tint val="66000"/>
                  <a:satMod val="160000"/>
                </a:srgbClr>
              </a:gs>
              <a:gs pos="50000">
                <a:srgbClr val="73ACFF">
                  <a:tint val="44500"/>
                  <a:satMod val="160000"/>
                  <a:alpha val="86000"/>
                </a:srgbClr>
              </a:gs>
              <a:gs pos="100000">
                <a:srgbClr val="73ACFF">
                  <a:tint val="23500"/>
                  <a:satMod val="160000"/>
                </a:srgbClr>
              </a:gs>
            </a:gsLst>
            <a:path path="circle">
              <a:fillToRect r="100000" b="100000"/>
            </a:path>
            <a:tileRect l="-100000" t="-100000"/>
          </a:gradFill>
          <a:ln w="9525">
            <a:solidFill>
              <a:srgbClr val="DDDDDD">
                <a:alpha val="60001"/>
              </a:srgbClr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grpSp>
        <p:nvGrpSpPr>
          <p:cNvPr id="52" name="组合 76"/>
          <p:cNvGrpSpPr/>
          <p:nvPr userDrawn="1"/>
        </p:nvGrpSpPr>
        <p:grpSpPr bwMode="auto">
          <a:xfrm>
            <a:off x="5067300" y="5918200"/>
            <a:ext cx="4076700" cy="939800"/>
            <a:chOff x="5067300" y="5918200"/>
            <a:chExt cx="4076700" cy="939800"/>
          </a:xfrm>
        </p:grpSpPr>
        <p:sp>
          <p:nvSpPr>
            <p:cNvPr id="53" name="Rectangle 152"/>
            <p:cNvSpPr>
              <a:spLocks noChangeArrowheads="1"/>
            </p:cNvSpPr>
            <p:nvPr userDrawn="1"/>
          </p:nvSpPr>
          <p:spPr bwMode="gray">
            <a:xfrm>
              <a:off x="6599238" y="5918200"/>
              <a:ext cx="506412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54" name="Rectangle 152"/>
            <p:cNvSpPr>
              <a:spLocks noChangeArrowheads="1"/>
            </p:cNvSpPr>
            <p:nvPr userDrawn="1"/>
          </p:nvSpPr>
          <p:spPr bwMode="gray">
            <a:xfrm>
              <a:off x="5599113" y="5918200"/>
              <a:ext cx="506412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55" name="Rectangle 152"/>
            <p:cNvSpPr>
              <a:spLocks noChangeArrowheads="1"/>
            </p:cNvSpPr>
            <p:nvPr userDrawn="1"/>
          </p:nvSpPr>
          <p:spPr bwMode="gray">
            <a:xfrm>
              <a:off x="8637588" y="5918200"/>
              <a:ext cx="506412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56" name="Rectangle 152"/>
            <p:cNvSpPr>
              <a:spLocks noChangeArrowheads="1"/>
            </p:cNvSpPr>
            <p:nvPr userDrawn="1"/>
          </p:nvSpPr>
          <p:spPr bwMode="gray">
            <a:xfrm>
              <a:off x="8128000" y="6388100"/>
              <a:ext cx="506413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57" name="Rectangle 152"/>
            <p:cNvSpPr>
              <a:spLocks noChangeArrowheads="1"/>
            </p:cNvSpPr>
            <p:nvPr userDrawn="1"/>
          </p:nvSpPr>
          <p:spPr bwMode="gray">
            <a:xfrm>
              <a:off x="7115175" y="6388100"/>
              <a:ext cx="506413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58" name="Rectangle 152"/>
            <p:cNvSpPr>
              <a:spLocks noChangeArrowheads="1"/>
            </p:cNvSpPr>
            <p:nvPr userDrawn="1"/>
          </p:nvSpPr>
          <p:spPr bwMode="gray">
            <a:xfrm>
              <a:off x="5067300" y="6388100"/>
              <a:ext cx="506413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</p:grpSp>
      <p:sp>
        <p:nvSpPr>
          <p:cNvPr id="59" name="Rectangle 152"/>
          <p:cNvSpPr>
            <a:spLocks noChangeArrowheads="1"/>
          </p:cNvSpPr>
          <p:nvPr userDrawn="1"/>
        </p:nvSpPr>
        <p:spPr bwMode="gray">
          <a:xfrm>
            <a:off x="3046413" y="6383338"/>
            <a:ext cx="506412" cy="469900"/>
          </a:xfrm>
          <a:prstGeom prst="rect">
            <a:avLst/>
          </a:prstGeom>
          <a:gradFill flip="none" rotWithShape="1">
            <a:gsLst>
              <a:gs pos="0">
                <a:srgbClr val="73ACFF">
                  <a:tint val="66000"/>
                  <a:satMod val="160000"/>
                </a:srgbClr>
              </a:gs>
              <a:gs pos="50000">
                <a:srgbClr val="73ACFF">
                  <a:tint val="44500"/>
                  <a:satMod val="160000"/>
                  <a:alpha val="86000"/>
                </a:srgbClr>
              </a:gs>
              <a:gs pos="100000">
                <a:srgbClr val="73ACFF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>
            <a:solidFill>
              <a:srgbClr val="DDDDDD">
                <a:alpha val="60001"/>
              </a:srgbClr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grpSp>
        <p:nvGrpSpPr>
          <p:cNvPr id="60" name="组合 75"/>
          <p:cNvGrpSpPr/>
          <p:nvPr userDrawn="1"/>
        </p:nvGrpSpPr>
        <p:grpSpPr bwMode="auto">
          <a:xfrm>
            <a:off x="501650" y="5910263"/>
            <a:ext cx="4071938" cy="947737"/>
            <a:chOff x="501650" y="5910263"/>
            <a:chExt cx="4071938" cy="947761"/>
          </a:xfrm>
        </p:grpSpPr>
        <p:sp>
          <p:nvSpPr>
            <p:cNvPr id="61" name="Rectangle 152"/>
            <p:cNvSpPr>
              <a:spLocks noChangeArrowheads="1"/>
            </p:cNvSpPr>
            <p:nvPr userDrawn="1"/>
          </p:nvSpPr>
          <p:spPr bwMode="gray">
            <a:xfrm>
              <a:off x="3551238" y="5918200"/>
              <a:ext cx="506412" cy="469912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62" name="Rectangle 152"/>
            <p:cNvSpPr>
              <a:spLocks noChangeArrowheads="1"/>
            </p:cNvSpPr>
            <p:nvPr userDrawn="1"/>
          </p:nvSpPr>
          <p:spPr bwMode="gray">
            <a:xfrm>
              <a:off x="2535238" y="5918200"/>
              <a:ext cx="506412" cy="469912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63" name="Rectangle 152"/>
            <p:cNvSpPr>
              <a:spLocks noChangeArrowheads="1"/>
            </p:cNvSpPr>
            <p:nvPr userDrawn="1"/>
          </p:nvSpPr>
          <p:spPr bwMode="gray">
            <a:xfrm>
              <a:off x="501650" y="5910263"/>
              <a:ext cx="506413" cy="469900"/>
            </a:xfrm>
            <a:prstGeom prst="rect">
              <a:avLst/>
            </a:prstGeom>
            <a:gradFill flip="none"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path path="circle">
                <a:fillToRect l="100000" b="100000"/>
              </a:path>
              <a:tileRect t="-100000" r="-100000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64" name="Rectangle 152"/>
            <p:cNvSpPr>
              <a:spLocks noChangeArrowheads="1"/>
            </p:cNvSpPr>
            <p:nvPr userDrawn="1"/>
          </p:nvSpPr>
          <p:spPr bwMode="gray">
            <a:xfrm>
              <a:off x="4067175" y="6388112"/>
              <a:ext cx="506413" cy="469912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65" name="Rectangle 152"/>
            <p:cNvSpPr>
              <a:spLocks noChangeArrowheads="1"/>
            </p:cNvSpPr>
            <p:nvPr userDrawn="1"/>
          </p:nvSpPr>
          <p:spPr bwMode="gray">
            <a:xfrm>
              <a:off x="2036763" y="6388112"/>
              <a:ext cx="506412" cy="469912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66" name="Rectangle 152"/>
            <p:cNvSpPr>
              <a:spLocks noChangeArrowheads="1"/>
            </p:cNvSpPr>
            <p:nvPr userDrawn="1"/>
          </p:nvSpPr>
          <p:spPr bwMode="gray">
            <a:xfrm>
              <a:off x="1014413" y="6388112"/>
              <a:ext cx="506412" cy="469912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</p:grpSp>
      <p:sp>
        <p:nvSpPr>
          <p:cNvPr id="67" name="Rectangle 152"/>
          <p:cNvSpPr>
            <a:spLocks noChangeArrowheads="1"/>
          </p:cNvSpPr>
          <p:nvPr userDrawn="1"/>
        </p:nvSpPr>
        <p:spPr bwMode="gray">
          <a:xfrm>
            <a:off x="-6350" y="6388100"/>
            <a:ext cx="506413" cy="469900"/>
          </a:xfrm>
          <a:prstGeom prst="rect">
            <a:avLst/>
          </a:prstGeom>
          <a:gradFill flip="none" rotWithShape="1">
            <a:gsLst>
              <a:gs pos="0">
                <a:srgbClr val="6493F6">
                  <a:tint val="66000"/>
                  <a:satMod val="160000"/>
                </a:srgbClr>
              </a:gs>
              <a:gs pos="50000">
                <a:srgbClr val="6493F6">
                  <a:tint val="44500"/>
                  <a:satMod val="160000"/>
                </a:srgbClr>
              </a:gs>
              <a:gs pos="100000">
                <a:srgbClr val="6493F6">
                  <a:tint val="23500"/>
                  <a:satMod val="160000"/>
                </a:srgbClr>
              </a:gs>
            </a:gsLst>
            <a:lin ang="0" scaled="1"/>
            <a:tileRect/>
          </a:gradFill>
          <a:ln w="9525">
            <a:solidFill>
              <a:srgbClr val="DDDDDD">
                <a:alpha val="60001"/>
              </a:srgbClr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68" name="Rectangle 194"/>
          <p:cNvSpPr>
            <a:spLocks noChangeArrowheads="1"/>
          </p:cNvSpPr>
          <p:nvPr/>
        </p:nvSpPr>
        <p:spPr bwMode="gray">
          <a:xfrm>
            <a:off x="0" y="4357688"/>
            <a:ext cx="9144000" cy="1500187"/>
          </a:xfrm>
          <a:prstGeom prst="rect">
            <a:avLst/>
          </a:prstGeom>
          <a:gradFill rotWithShape="1">
            <a:gsLst>
              <a:gs pos="0">
                <a:schemeClr val="bg1">
                  <a:alpha val="89999"/>
                </a:schemeClr>
              </a:gs>
              <a:gs pos="100000">
                <a:schemeClr val="bg1">
                  <a:gamma/>
                  <a:tint val="0"/>
                  <a:invGamma/>
                  <a:alpha val="0"/>
                </a:schemeClr>
              </a:gs>
            </a:gsLst>
            <a:lin ang="5400000" scaled="1"/>
          </a:gradFill>
          <a:ln w="9525">
            <a:noFill/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9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467475"/>
            <a:ext cx="2133600" cy="301625"/>
          </a:xfrm>
          <a:prstGeom prst="rect">
            <a:avLst/>
          </a:prstGeom>
        </p:spPr>
        <p:txBody>
          <a:bodyPr/>
          <a:lstStyle>
            <a:lvl1pPr>
              <a:defRPr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0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467475"/>
            <a:ext cx="2895600" cy="301625"/>
          </a:xfrm>
          <a:prstGeom prst="rect">
            <a:avLst/>
          </a:prstGeom>
        </p:spPr>
        <p:txBody>
          <a:bodyPr/>
          <a:lstStyle>
            <a:lvl1pPr>
              <a:defRPr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1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467475"/>
            <a:ext cx="2133600" cy="301625"/>
          </a:xfrm>
          <a:prstGeom prst="rect">
            <a:avLst/>
          </a:prstGeom>
        </p:spPr>
        <p:txBody>
          <a:bodyPr/>
          <a:lstStyle>
            <a:lvl1pPr>
              <a:defRPr>
                <a:ea typeface="+mn-ea"/>
              </a:defRPr>
            </a:lvl1pPr>
          </a:lstStyle>
          <a:p>
            <a:pPr>
              <a:defRPr/>
            </a:pPr>
            <a:fld id="{E8163FA9-39D5-41A7-934C-0979F0F111EA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utoUpdateAnimBg="0"/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3"/>
          <p:cNvSpPr>
            <a:spLocks noChangeArrowheads="1"/>
          </p:cNvSpPr>
          <p:nvPr/>
        </p:nvSpPr>
        <p:spPr bwMode="gray">
          <a:xfrm>
            <a:off x="7629525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6" name="Rectangle 154"/>
          <p:cNvSpPr>
            <a:spLocks noChangeArrowheads="1"/>
          </p:cNvSpPr>
          <p:nvPr/>
        </p:nvSpPr>
        <p:spPr bwMode="gray">
          <a:xfrm>
            <a:off x="7113588" y="5440363"/>
            <a:ext cx="508000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7" name="Rectangle 155"/>
          <p:cNvSpPr>
            <a:spLocks noChangeArrowheads="1"/>
          </p:cNvSpPr>
          <p:nvPr/>
        </p:nvSpPr>
        <p:spPr bwMode="gray">
          <a:xfrm>
            <a:off x="8626475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8" name="Rectangle 156"/>
          <p:cNvSpPr>
            <a:spLocks noChangeArrowheads="1"/>
          </p:cNvSpPr>
          <p:nvPr/>
        </p:nvSpPr>
        <p:spPr bwMode="gray">
          <a:xfrm>
            <a:off x="4575175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9" name="Rectangle 157"/>
          <p:cNvSpPr>
            <a:spLocks noChangeArrowheads="1"/>
          </p:cNvSpPr>
          <p:nvPr/>
        </p:nvSpPr>
        <p:spPr bwMode="gray">
          <a:xfrm>
            <a:off x="5600700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0" name="Rectangle 158"/>
          <p:cNvSpPr>
            <a:spLocks noChangeArrowheads="1"/>
          </p:cNvSpPr>
          <p:nvPr/>
        </p:nvSpPr>
        <p:spPr bwMode="gray">
          <a:xfrm>
            <a:off x="5083175" y="5440363"/>
            <a:ext cx="508000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1" name="Rectangle 159"/>
          <p:cNvSpPr>
            <a:spLocks noChangeArrowheads="1"/>
          </p:cNvSpPr>
          <p:nvPr/>
        </p:nvSpPr>
        <p:spPr bwMode="gray">
          <a:xfrm>
            <a:off x="6097588" y="5440363"/>
            <a:ext cx="509587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2" name="Rectangle 161"/>
          <p:cNvSpPr>
            <a:spLocks noChangeArrowheads="1"/>
          </p:cNvSpPr>
          <p:nvPr/>
        </p:nvSpPr>
        <p:spPr bwMode="gray">
          <a:xfrm>
            <a:off x="6605588" y="4972050"/>
            <a:ext cx="506412" cy="473075"/>
          </a:xfrm>
          <a:prstGeom prst="rect">
            <a:avLst/>
          </a:prstGeom>
          <a:solidFill>
            <a:srgbClr val="EAEAEA">
              <a:alpha val="5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3" name="Rectangle 162"/>
          <p:cNvSpPr>
            <a:spLocks noChangeArrowheads="1"/>
          </p:cNvSpPr>
          <p:nvPr/>
        </p:nvSpPr>
        <p:spPr bwMode="gray">
          <a:xfrm>
            <a:off x="7623175" y="4972050"/>
            <a:ext cx="506413" cy="473075"/>
          </a:xfrm>
          <a:prstGeom prst="rect">
            <a:avLst/>
          </a:prstGeom>
          <a:solidFill>
            <a:schemeClr val="accent2">
              <a:alpha val="5000"/>
            </a:scheme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4" name="Rectangle 163"/>
          <p:cNvSpPr>
            <a:spLocks noChangeArrowheads="1"/>
          </p:cNvSpPr>
          <p:nvPr/>
        </p:nvSpPr>
        <p:spPr bwMode="gray">
          <a:xfrm>
            <a:off x="8628063" y="4972050"/>
            <a:ext cx="508000" cy="473075"/>
          </a:xfrm>
          <a:prstGeom prst="rect">
            <a:avLst/>
          </a:prstGeom>
          <a:solidFill>
            <a:srgbClr val="EAEAEA">
              <a:alpha val="5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5" name="Rectangle 164"/>
          <p:cNvSpPr>
            <a:spLocks noChangeArrowheads="1"/>
          </p:cNvSpPr>
          <p:nvPr/>
        </p:nvSpPr>
        <p:spPr bwMode="gray">
          <a:xfrm>
            <a:off x="5600700" y="4972050"/>
            <a:ext cx="506413" cy="473075"/>
          </a:xfrm>
          <a:prstGeom prst="rect">
            <a:avLst/>
          </a:prstGeom>
          <a:solidFill>
            <a:schemeClr val="folHlink">
              <a:alpha val="5000"/>
            </a:scheme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6" name="Rectangle 165"/>
          <p:cNvSpPr>
            <a:spLocks noChangeArrowheads="1"/>
          </p:cNvSpPr>
          <p:nvPr/>
        </p:nvSpPr>
        <p:spPr bwMode="gray">
          <a:xfrm>
            <a:off x="8128000" y="6386513"/>
            <a:ext cx="506413" cy="471487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7" name="Rectangle 166"/>
          <p:cNvSpPr>
            <a:spLocks noChangeArrowheads="1"/>
          </p:cNvSpPr>
          <p:nvPr/>
        </p:nvSpPr>
        <p:spPr bwMode="gray">
          <a:xfrm>
            <a:off x="5091113" y="6386513"/>
            <a:ext cx="508000" cy="471487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8" name="Rectangle 168"/>
          <p:cNvSpPr>
            <a:spLocks noChangeArrowheads="1"/>
          </p:cNvSpPr>
          <p:nvPr/>
        </p:nvSpPr>
        <p:spPr bwMode="gray">
          <a:xfrm>
            <a:off x="4068763" y="6386513"/>
            <a:ext cx="509587" cy="471487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9" name="Rectangle 170"/>
          <p:cNvSpPr>
            <a:spLocks noChangeArrowheads="1"/>
          </p:cNvSpPr>
          <p:nvPr/>
        </p:nvSpPr>
        <p:spPr bwMode="gray">
          <a:xfrm>
            <a:off x="4575175" y="4965700"/>
            <a:ext cx="506413" cy="469900"/>
          </a:xfrm>
          <a:prstGeom prst="rect">
            <a:avLst/>
          </a:prstGeom>
          <a:solidFill>
            <a:srgbClr val="DDDDDD">
              <a:alpha val="5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0" name="Rectangle 171"/>
          <p:cNvSpPr>
            <a:spLocks noChangeArrowheads="1"/>
          </p:cNvSpPr>
          <p:nvPr/>
        </p:nvSpPr>
        <p:spPr bwMode="gray">
          <a:xfrm>
            <a:off x="7113588" y="6384925"/>
            <a:ext cx="508000" cy="471488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1" name="Rectangle 173"/>
          <p:cNvSpPr>
            <a:spLocks noChangeArrowheads="1"/>
          </p:cNvSpPr>
          <p:nvPr/>
        </p:nvSpPr>
        <p:spPr bwMode="gray">
          <a:xfrm>
            <a:off x="3556000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2" name="Rectangle 174"/>
          <p:cNvSpPr>
            <a:spLocks noChangeArrowheads="1"/>
          </p:cNvSpPr>
          <p:nvPr/>
        </p:nvSpPr>
        <p:spPr bwMode="gray">
          <a:xfrm>
            <a:off x="3038475" y="5440363"/>
            <a:ext cx="506413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3" name="Rectangle 176"/>
          <p:cNvSpPr>
            <a:spLocks noChangeArrowheads="1"/>
          </p:cNvSpPr>
          <p:nvPr/>
        </p:nvSpPr>
        <p:spPr bwMode="gray">
          <a:xfrm>
            <a:off x="3556000" y="4972050"/>
            <a:ext cx="506413" cy="473075"/>
          </a:xfrm>
          <a:prstGeom prst="rect">
            <a:avLst/>
          </a:prstGeom>
          <a:solidFill>
            <a:schemeClr val="folHlink">
              <a:alpha val="5000"/>
            </a:scheme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4" name="Rectangle 182"/>
          <p:cNvSpPr>
            <a:spLocks noChangeArrowheads="1"/>
          </p:cNvSpPr>
          <p:nvPr/>
        </p:nvSpPr>
        <p:spPr bwMode="gray">
          <a:xfrm>
            <a:off x="2540000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5" name="Rectangle 183"/>
          <p:cNvSpPr>
            <a:spLocks noChangeArrowheads="1"/>
          </p:cNvSpPr>
          <p:nvPr/>
        </p:nvSpPr>
        <p:spPr bwMode="gray">
          <a:xfrm>
            <a:off x="2024063" y="5440363"/>
            <a:ext cx="506412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6" name="Rectangle 184"/>
          <p:cNvSpPr>
            <a:spLocks noChangeArrowheads="1"/>
          </p:cNvSpPr>
          <p:nvPr/>
        </p:nvSpPr>
        <p:spPr bwMode="gray">
          <a:xfrm>
            <a:off x="511175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7" name="Rectangle 185"/>
          <p:cNvSpPr>
            <a:spLocks noChangeArrowheads="1"/>
          </p:cNvSpPr>
          <p:nvPr/>
        </p:nvSpPr>
        <p:spPr bwMode="gray">
          <a:xfrm>
            <a:off x="4763" y="5440363"/>
            <a:ext cx="506412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8" name="Rectangle 186"/>
          <p:cNvSpPr>
            <a:spLocks noChangeArrowheads="1"/>
          </p:cNvSpPr>
          <p:nvPr/>
        </p:nvSpPr>
        <p:spPr bwMode="gray">
          <a:xfrm>
            <a:off x="1008063" y="5440363"/>
            <a:ext cx="508000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9" name="Rectangle 187"/>
          <p:cNvSpPr>
            <a:spLocks noChangeArrowheads="1"/>
          </p:cNvSpPr>
          <p:nvPr/>
        </p:nvSpPr>
        <p:spPr bwMode="gray">
          <a:xfrm>
            <a:off x="1514475" y="4972050"/>
            <a:ext cx="508000" cy="473075"/>
          </a:xfrm>
          <a:prstGeom prst="rect">
            <a:avLst/>
          </a:prstGeom>
          <a:solidFill>
            <a:srgbClr val="EAEAEA">
              <a:alpha val="5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30" name="Rectangle 188"/>
          <p:cNvSpPr>
            <a:spLocks noChangeArrowheads="1"/>
          </p:cNvSpPr>
          <p:nvPr/>
        </p:nvSpPr>
        <p:spPr bwMode="gray">
          <a:xfrm>
            <a:off x="2532063" y="4972050"/>
            <a:ext cx="508000" cy="473075"/>
          </a:xfrm>
          <a:prstGeom prst="rect">
            <a:avLst/>
          </a:prstGeom>
          <a:solidFill>
            <a:srgbClr val="EAEAEA">
              <a:alpha val="5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31" name="Rectangle 189"/>
          <p:cNvSpPr>
            <a:spLocks noChangeArrowheads="1"/>
          </p:cNvSpPr>
          <p:nvPr/>
        </p:nvSpPr>
        <p:spPr bwMode="gray">
          <a:xfrm>
            <a:off x="511175" y="4972050"/>
            <a:ext cx="506413" cy="473075"/>
          </a:xfrm>
          <a:prstGeom prst="rect">
            <a:avLst/>
          </a:prstGeom>
          <a:solidFill>
            <a:schemeClr val="folHlink">
              <a:alpha val="5000"/>
            </a:scheme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32" name="Rectangle 190"/>
          <p:cNvSpPr>
            <a:spLocks noChangeArrowheads="1"/>
          </p:cNvSpPr>
          <p:nvPr/>
        </p:nvSpPr>
        <p:spPr bwMode="gray">
          <a:xfrm>
            <a:off x="12700" y="6386513"/>
            <a:ext cx="508000" cy="471487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33" name="Rectangle 191"/>
          <p:cNvSpPr>
            <a:spLocks noChangeArrowheads="1"/>
          </p:cNvSpPr>
          <p:nvPr/>
        </p:nvSpPr>
        <p:spPr bwMode="gray">
          <a:xfrm>
            <a:off x="1016000" y="6386513"/>
            <a:ext cx="508000" cy="471487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34" name="Rectangle 192"/>
          <p:cNvSpPr>
            <a:spLocks noChangeArrowheads="1"/>
          </p:cNvSpPr>
          <p:nvPr/>
        </p:nvSpPr>
        <p:spPr bwMode="gray">
          <a:xfrm>
            <a:off x="2024063" y="6384925"/>
            <a:ext cx="506412" cy="471488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grpSp>
        <p:nvGrpSpPr>
          <p:cNvPr id="35" name="组合 86"/>
          <p:cNvGrpSpPr/>
          <p:nvPr userDrawn="1"/>
        </p:nvGrpSpPr>
        <p:grpSpPr bwMode="auto">
          <a:xfrm>
            <a:off x="-1588" y="-26988"/>
            <a:ext cx="9145588" cy="1674813"/>
            <a:chOff x="-1588" y="-26988"/>
            <a:chExt cx="9145588" cy="1674813"/>
          </a:xfrm>
        </p:grpSpPr>
        <p:pic>
          <p:nvPicPr>
            <p:cNvPr id="36" name="图片 65" descr="标题.jpg"/>
            <p:cNvPicPr>
              <a:picLocks noChangeAspect="1"/>
            </p:cNvPicPr>
            <p:nvPr userDrawn="1"/>
          </p:nvPicPr>
          <p:blipFill>
            <a:blip r:embed="rId2" cstate="print"/>
            <a:stretch>
              <a:fillRect/>
            </a:stretch>
          </p:blipFill>
          <p:spPr>
            <a:xfrm>
              <a:off x="642910" y="357166"/>
              <a:ext cx="8501090" cy="857256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reflection blurRad="6350" stA="52000" endA="300" endPos="35000" dir="5400000" sy="-100000" algn="bl" rotWithShape="0"/>
            </a:effectLst>
            <a:scene3d>
              <a:camera prst="orthographicFront"/>
              <a:lightRig rig="threePt" dir="t"/>
            </a:scene3d>
            <a:sp3d contourW="6350" prstMaterial="matte">
              <a:bevelT w="101600" h="101600"/>
              <a:contourClr>
                <a:srgbClr val="969696"/>
              </a:contourClr>
            </a:sp3d>
          </p:spPr>
        </p:pic>
        <p:grpSp>
          <p:nvGrpSpPr>
            <p:cNvPr id="37" name="组合 64"/>
            <p:cNvGrpSpPr/>
            <p:nvPr userDrawn="1"/>
          </p:nvGrpSpPr>
          <p:grpSpPr bwMode="auto">
            <a:xfrm>
              <a:off x="-1588" y="-26987"/>
              <a:ext cx="1287463" cy="1674813"/>
              <a:chOff x="-1588" y="-26988"/>
              <a:chExt cx="1158876" cy="1508126"/>
            </a:xfrm>
          </p:grpSpPr>
          <p:grpSp>
            <p:nvGrpSpPr>
              <p:cNvPr id="38" name="Group 195"/>
              <p:cNvGrpSpPr/>
              <p:nvPr/>
            </p:nvGrpSpPr>
            <p:grpSpPr bwMode="auto">
              <a:xfrm>
                <a:off x="0" y="357188"/>
                <a:ext cx="1157288" cy="1123950"/>
                <a:chOff x="-9" y="1395"/>
                <a:chExt cx="2985" cy="2898"/>
              </a:xfrm>
            </p:grpSpPr>
            <p:pic>
              <p:nvPicPr>
                <p:cNvPr id="45" name="Picture 196" descr="pan01"/>
                <p:cNvPicPr>
                  <a:picLocks noChangeAspect="1" noChangeArrowheads="1"/>
                </p:cNvPicPr>
                <p:nvPr/>
              </p:nvPicPr>
              <p:blipFill>
                <a:blip r:embed="rId3" cstate="print"/>
                <a:srcRect l="46681" r="2339"/>
                <a:stretch>
                  <a:fillRect/>
                </a:stretch>
              </p:blipFill>
              <p:spPr bwMode="gray">
                <a:xfrm>
                  <a:off x="0" y="1395"/>
                  <a:ext cx="2976" cy="289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46" name="Freeform 197"/>
                <p:cNvSpPr/>
                <p:nvPr/>
              </p:nvSpPr>
              <p:spPr bwMode="gray">
                <a:xfrm>
                  <a:off x="-9" y="1493"/>
                  <a:ext cx="2841" cy="2599"/>
                </a:xfrm>
                <a:custGeom>
                  <a:avLst/>
                  <a:gdLst/>
                  <a:ahLst/>
                  <a:cxnLst>
                    <a:cxn ang="0">
                      <a:pos x="0" y="18"/>
                    </a:cxn>
                    <a:cxn ang="0">
                      <a:pos x="2841" y="0"/>
                    </a:cxn>
                    <a:cxn ang="0">
                      <a:pos x="1294" y="2597"/>
                    </a:cxn>
                    <a:cxn ang="0">
                      <a:pos x="2" y="2599"/>
                    </a:cxn>
                    <a:cxn ang="0">
                      <a:pos x="0" y="18"/>
                    </a:cxn>
                  </a:cxnLst>
                  <a:rect l="0" t="0" r="r" b="b"/>
                  <a:pathLst>
                    <a:path w="2841" h="2599">
                      <a:moveTo>
                        <a:pt x="0" y="18"/>
                      </a:moveTo>
                      <a:lnTo>
                        <a:pt x="2841" y="0"/>
                      </a:lnTo>
                      <a:lnTo>
                        <a:pt x="1294" y="2597"/>
                      </a:lnTo>
                      <a:lnTo>
                        <a:pt x="2" y="2599"/>
                      </a:lnTo>
                      <a:lnTo>
                        <a:pt x="0" y="18"/>
                      </a:lnTo>
                      <a:close/>
                    </a:path>
                  </a:pathLst>
                </a:custGeom>
                <a:blipFill dpi="0" rotWithShape="1">
                  <a:blip r:embed="rId4" cstate="print"/>
                  <a:srcRect/>
                  <a:stretch>
                    <a:fillRect r="-36540"/>
                  </a:stretch>
                </a:blipFill>
                <a:ln w="9525">
                  <a:noFill/>
                  <a:rou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ea typeface="+mn-ea"/>
                  </a:endParaRPr>
                </a:p>
              </p:txBody>
            </p:sp>
          </p:grpSp>
          <p:grpSp>
            <p:nvGrpSpPr>
              <p:cNvPr id="39" name="Group 198"/>
              <p:cNvGrpSpPr/>
              <p:nvPr/>
            </p:nvGrpSpPr>
            <p:grpSpPr bwMode="auto">
              <a:xfrm>
                <a:off x="0" y="198438"/>
                <a:ext cx="1057275" cy="1143000"/>
                <a:chOff x="0" y="1039"/>
                <a:chExt cx="2681" cy="2897"/>
              </a:xfrm>
            </p:grpSpPr>
            <p:pic>
              <p:nvPicPr>
                <p:cNvPr id="43" name="Picture 199" descr="pan01"/>
                <p:cNvPicPr>
                  <a:picLocks noChangeAspect="1" noChangeArrowheads="1"/>
                </p:cNvPicPr>
                <p:nvPr userDrawn="1"/>
              </p:nvPicPr>
              <p:blipFill>
                <a:blip r:embed="rId5" cstate="print"/>
                <a:srcRect l="51730" r="2339"/>
                <a:stretch>
                  <a:fillRect/>
                </a:stretch>
              </p:blipFill>
              <p:spPr bwMode="gray">
                <a:xfrm>
                  <a:off x="0" y="1039"/>
                  <a:ext cx="2681" cy="289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44" name="Freeform 200"/>
                <p:cNvSpPr/>
                <p:nvPr userDrawn="1"/>
              </p:nvSpPr>
              <p:spPr bwMode="gray">
                <a:xfrm>
                  <a:off x="0" y="1137"/>
                  <a:ext cx="2537" cy="260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2537" y="1"/>
                    </a:cxn>
                    <a:cxn ang="0">
                      <a:pos x="991" y="2597"/>
                    </a:cxn>
                    <a:cxn ang="0">
                      <a:pos x="0" y="260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2537" h="2600">
                      <a:moveTo>
                        <a:pt x="0" y="0"/>
                      </a:moveTo>
                      <a:lnTo>
                        <a:pt x="2537" y="1"/>
                      </a:lnTo>
                      <a:lnTo>
                        <a:pt x="991" y="2597"/>
                      </a:lnTo>
                      <a:lnTo>
                        <a:pt x="0" y="260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blipFill dpi="0" rotWithShape="1">
                  <a:blip r:embed="rId6" cstate="print"/>
                  <a:srcRect/>
                  <a:stretch>
                    <a:fillRect b="-16332"/>
                  </a:stretch>
                </a:blipFill>
                <a:ln w="9525">
                  <a:noFill/>
                  <a:rou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ea typeface="+mn-ea"/>
                  </a:endParaRPr>
                </a:p>
              </p:txBody>
            </p:sp>
          </p:grpSp>
          <p:grpSp>
            <p:nvGrpSpPr>
              <p:cNvPr id="40" name="Group 201"/>
              <p:cNvGrpSpPr/>
              <p:nvPr/>
            </p:nvGrpSpPr>
            <p:grpSpPr bwMode="auto">
              <a:xfrm>
                <a:off x="-1588" y="-26988"/>
                <a:ext cx="933451" cy="1239838"/>
                <a:chOff x="-7" y="240"/>
                <a:chExt cx="2407" cy="3199"/>
              </a:xfrm>
            </p:grpSpPr>
            <p:pic>
              <p:nvPicPr>
                <p:cNvPr id="41" name="Picture 202" descr="pan01"/>
                <p:cNvPicPr>
                  <a:picLocks noChangeAspect="1" noChangeArrowheads="1"/>
                </p:cNvPicPr>
                <p:nvPr userDrawn="1"/>
              </p:nvPicPr>
              <p:blipFill>
                <a:blip r:embed="rId7" cstate="print"/>
                <a:srcRect l="60431" r="2339"/>
                <a:stretch>
                  <a:fillRect/>
                </a:stretch>
              </p:blipFill>
              <p:spPr bwMode="gray">
                <a:xfrm>
                  <a:off x="0" y="240"/>
                  <a:ext cx="2400" cy="319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42" name="Freeform 203"/>
                <p:cNvSpPr/>
                <p:nvPr userDrawn="1"/>
              </p:nvSpPr>
              <p:spPr bwMode="gray">
                <a:xfrm>
                  <a:off x="-7" y="348"/>
                  <a:ext cx="2247" cy="2874"/>
                </a:xfrm>
                <a:custGeom>
                  <a:avLst/>
                  <a:gdLst/>
                  <a:ahLst/>
                  <a:cxnLst>
                    <a:cxn ang="0">
                      <a:pos x="7" y="0"/>
                    </a:cxn>
                    <a:cxn ang="0">
                      <a:pos x="2247" y="0"/>
                    </a:cxn>
                    <a:cxn ang="0">
                      <a:pos x="540" y="2868"/>
                    </a:cxn>
                    <a:cxn ang="0">
                      <a:pos x="0" y="2874"/>
                    </a:cxn>
                    <a:cxn ang="0">
                      <a:pos x="7" y="0"/>
                    </a:cxn>
                  </a:cxnLst>
                  <a:rect l="0" t="0" r="r" b="b"/>
                  <a:pathLst>
                    <a:path w="2247" h="2874">
                      <a:moveTo>
                        <a:pt x="7" y="0"/>
                      </a:moveTo>
                      <a:lnTo>
                        <a:pt x="2247" y="0"/>
                      </a:lnTo>
                      <a:lnTo>
                        <a:pt x="540" y="2868"/>
                      </a:lnTo>
                      <a:lnTo>
                        <a:pt x="0" y="2874"/>
                      </a:lnTo>
                      <a:lnTo>
                        <a:pt x="7" y="0"/>
                      </a:lnTo>
                      <a:close/>
                    </a:path>
                  </a:pathLst>
                </a:custGeom>
                <a:blipFill dpi="0" rotWithShape="1">
                  <a:blip r:embed="rId8" cstate="print"/>
                  <a:srcRect/>
                  <a:stretch>
                    <a:fillRect r="-25709"/>
                  </a:stretch>
                </a:blipFill>
                <a:ln w="9525">
                  <a:noFill/>
                  <a:rou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ea typeface="+mn-ea"/>
                  </a:endParaRPr>
                </a:p>
              </p:txBody>
            </p:sp>
          </p:grpSp>
        </p:grpSp>
      </p:grpSp>
      <p:sp>
        <p:nvSpPr>
          <p:cNvPr id="47" name="Rectangle 152"/>
          <p:cNvSpPr>
            <a:spLocks noChangeArrowheads="1"/>
          </p:cNvSpPr>
          <p:nvPr userDrawn="1"/>
        </p:nvSpPr>
        <p:spPr bwMode="gray">
          <a:xfrm>
            <a:off x="1522413" y="5918200"/>
            <a:ext cx="506412" cy="469900"/>
          </a:xfrm>
          <a:prstGeom prst="rect">
            <a:avLst/>
          </a:prstGeom>
          <a:gradFill flip="none" rotWithShape="1">
            <a:gsLst>
              <a:gs pos="0">
                <a:srgbClr val="6493F6">
                  <a:tint val="66000"/>
                  <a:satMod val="160000"/>
                </a:srgbClr>
              </a:gs>
              <a:gs pos="50000">
                <a:srgbClr val="6493F6">
                  <a:tint val="44500"/>
                  <a:satMod val="160000"/>
                </a:srgbClr>
              </a:gs>
              <a:gs pos="100000">
                <a:srgbClr val="6493F6">
                  <a:tint val="23500"/>
                  <a:satMod val="160000"/>
                </a:srgbClr>
              </a:gs>
            </a:gsLst>
            <a:lin ang="5400000" scaled="1"/>
            <a:tileRect/>
          </a:gradFill>
          <a:ln w="9525">
            <a:solidFill>
              <a:srgbClr val="DDDDDD">
                <a:alpha val="60001"/>
              </a:srgbClr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48" name="Rectangle 152"/>
          <p:cNvSpPr>
            <a:spLocks noChangeArrowheads="1"/>
          </p:cNvSpPr>
          <p:nvPr userDrawn="1"/>
        </p:nvSpPr>
        <p:spPr bwMode="gray">
          <a:xfrm>
            <a:off x="4570523" y="5918200"/>
            <a:ext cx="506413" cy="469900"/>
          </a:xfrm>
          <a:prstGeom prst="rect">
            <a:avLst/>
          </a:prstGeom>
          <a:gradFill flip="none" rotWithShape="1">
            <a:gsLst>
              <a:gs pos="0">
                <a:srgbClr val="73ACFF">
                  <a:tint val="66000"/>
                  <a:satMod val="160000"/>
                </a:srgbClr>
              </a:gs>
              <a:gs pos="50000">
                <a:srgbClr val="73ACFF">
                  <a:tint val="44500"/>
                  <a:satMod val="160000"/>
                  <a:alpha val="86000"/>
                </a:srgbClr>
              </a:gs>
              <a:gs pos="100000">
                <a:srgbClr val="73ACFF">
                  <a:tint val="23500"/>
                  <a:satMod val="160000"/>
                </a:srgbClr>
              </a:gs>
            </a:gsLst>
            <a:path path="circle">
              <a:fillToRect r="100000" b="100000"/>
            </a:path>
            <a:tileRect l="-100000" t="-100000"/>
          </a:gradFill>
          <a:ln w="9525">
            <a:solidFill>
              <a:srgbClr val="DDDDDD">
                <a:alpha val="60001"/>
              </a:srgbClr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49" name="Rectangle 152"/>
          <p:cNvSpPr>
            <a:spLocks noChangeArrowheads="1"/>
          </p:cNvSpPr>
          <p:nvPr userDrawn="1"/>
        </p:nvSpPr>
        <p:spPr bwMode="gray">
          <a:xfrm>
            <a:off x="7618413" y="5918200"/>
            <a:ext cx="506412" cy="469900"/>
          </a:xfrm>
          <a:prstGeom prst="rect">
            <a:avLst/>
          </a:prstGeom>
          <a:gradFill flip="none" rotWithShape="1">
            <a:gsLst>
              <a:gs pos="0">
                <a:srgbClr val="73ACFF">
                  <a:tint val="66000"/>
                  <a:satMod val="160000"/>
                </a:srgbClr>
              </a:gs>
              <a:gs pos="50000">
                <a:srgbClr val="73ACFF">
                  <a:tint val="44500"/>
                  <a:satMod val="160000"/>
                  <a:alpha val="86000"/>
                </a:srgbClr>
              </a:gs>
              <a:gs pos="100000">
                <a:srgbClr val="73ACFF">
                  <a:tint val="23500"/>
                  <a:satMod val="160000"/>
                </a:srgbClr>
              </a:gs>
            </a:gsLst>
            <a:lin ang="8100000" scaled="1"/>
            <a:tileRect/>
          </a:gradFill>
          <a:ln w="9525">
            <a:solidFill>
              <a:srgbClr val="DDDDDD">
                <a:alpha val="60001"/>
              </a:srgbClr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50" name="Rectangle 154"/>
          <p:cNvSpPr>
            <a:spLocks noChangeArrowheads="1"/>
          </p:cNvSpPr>
          <p:nvPr userDrawn="1"/>
        </p:nvSpPr>
        <p:spPr bwMode="gray">
          <a:xfrm>
            <a:off x="8135938" y="5440363"/>
            <a:ext cx="508000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51" name="Rectangle 152"/>
          <p:cNvSpPr>
            <a:spLocks noChangeArrowheads="1"/>
          </p:cNvSpPr>
          <p:nvPr userDrawn="1"/>
        </p:nvSpPr>
        <p:spPr bwMode="gray">
          <a:xfrm>
            <a:off x="6096025" y="6388124"/>
            <a:ext cx="506413" cy="469900"/>
          </a:xfrm>
          <a:prstGeom prst="rect">
            <a:avLst/>
          </a:prstGeom>
          <a:gradFill flip="none" rotWithShape="1">
            <a:gsLst>
              <a:gs pos="0">
                <a:srgbClr val="73ACFF">
                  <a:tint val="66000"/>
                  <a:satMod val="160000"/>
                </a:srgbClr>
              </a:gs>
              <a:gs pos="50000">
                <a:srgbClr val="73ACFF">
                  <a:tint val="44500"/>
                  <a:satMod val="160000"/>
                  <a:alpha val="86000"/>
                </a:srgbClr>
              </a:gs>
              <a:gs pos="100000">
                <a:srgbClr val="73ACFF">
                  <a:tint val="23500"/>
                  <a:satMod val="160000"/>
                </a:srgbClr>
              </a:gs>
            </a:gsLst>
            <a:path path="circle">
              <a:fillToRect r="100000" b="100000"/>
            </a:path>
            <a:tileRect l="-100000" t="-100000"/>
          </a:gradFill>
          <a:ln w="9525">
            <a:solidFill>
              <a:srgbClr val="DDDDDD">
                <a:alpha val="60001"/>
              </a:srgbClr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grpSp>
        <p:nvGrpSpPr>
          <p:cNvPr id="52" name="组合 76"/>
          <p:cNvGrpSpPr/>
          <p:nvPr userDrawn="1"/>
        </p:nvGrpSpPr>
        <p:grpSpPr bwMode="auto">
          <a:xfrm>
            <a:off x="5067300" y="5918200"/>
            <a:ext cx="4076700" cy="939800"/>
            <a:chOff x="5067300" y="5918200"/>
            <a:chExt cx="4076700" cy="939800"/>
          </a:xfrm>
        </p:grpSpPr>
        <p:sp>
          <p:nvSpPr>
            <p:cNvPr id="53" name="Rectangle 152"/>
            <p:cNvSpPr>
              <a:spLocks noChangeArrowheads="1"/>
            </p:cNvSpPr>
            <p:nvPr userDrawn="1"/>
          </p:nvSpPr>
          <p:spPr bwMode="gray">
            <a:xfrm>
              <a:off x="6599238" y="5918200"/>
              <a:ext cx="506412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54" name="Rectangle 152"/>
            <p:cNvSpPr>
              <a:spLocks noChangeArrowheads="1"/>
            </p:cNvSpPr>
            <p:nvPr userDrawn="1"/>
          </p:nvSpPr>
          <p:spPr bwMode="gray">
            <a:xfrm>
              <a:off x="5599113" y="5918200"/>
              <a:ext cx="506412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55" name="Rectangle 152"/>
            <p:cNvSpPr>
              <a:spLocks noChangeArrowheads="1"/>
            </p:cNvSpPr>
            <p:nvPr userDrawn="1"/>
          </p:nvSpPr>
          <p:spPr bwMode="gray">
            <a:xfrm>
              <a:off x="8637588" y="5918200"/>
              <a:ext cx="506412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56" name="Rectangle 152"/>
            <p:cNvSpPr>
              <a:spLocks noChangeArrowheads="1"/>
            </p:cNvSpPr>
            <p:nvPr userDrawn="1"/>
          </p:nvSpPr>
          <p:spPr bwMode="gray">
            <a:xfrm>
              <a:off x="8128000" y="6388100"/>
              <a:ext cx="506413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57" name="Rectangle 152"/>
            <p:cNvSpPr>
              <a:spLocks noChangeArrowheads="1"/>
            </p:cNvSpPr>
            <p:nvPr userDrawn="1"/>
          </p:nvSpPr>
          <p:spPr bwMode="gray">
            <a:xfrm>
              <a:off x="7115175" y="6388100"/>
              <a:ext cx="506413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58" name="Rectangle 152"/>
            <p:cNvSpPr>
              <a:spLocks noChangeArrowheads="1"/>
            </p:cNvSpPr>
            <p:nvPr userDrawn="1"/>
          </p:nvSpPr>
          <p:spPr bwMode="gray">
            <a:xfrm>
              <a:off x="5067300" y="6388100"/>
              <a:ext cx="506413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</p:grpSp>
      <p:sp>
        <p:nvSpPr>
          <p:cNvPr id="59" name="Rectangle 152"/>
          <p:cNvSpPr>
            <a:spLocks noChangeArrowheads="1"/>
          </p:cNvSpPr>
          <p:nvPr userDrawn="1"/>
        </p:nvSpPr>
        <p:spPr bwMode="gray">
          <a:xfrm>
            <a:off x="3046413" y="6383338"/>
            <a:ext cx="506412" cy="469900"/>
          </a:xfrm>
          <a:prstGeom prst="rect">
            <a:avLst/>
          </a:prstGeom>
          <a:gradFill flip="none" rotWithShape="1">
            <a:gsLst>
              <a:gs pos="0">
                <a:srgbClr val="73ACFF">
                  <a:tint val="66000"/>
                  <a:satMod val="160000"/>
                </a:srgbClr>
              </a:gs>
              <a:gs pos="50000">
                <a:srgbClr val="73ACFF">
                  <a:tint val="44500"/>
                  <a:satMod val="160000"/>
                  <a:alpha val="86000"/>
                </a:srgbClr>
              </a:gs>
              <a:gs pos="100000">
                <a:srgbClr val="73ACFF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>
            <a:solidFill>
              <a:srgbClr val="DDDDDD">
                <a:alpha val="60001"/>
              </a:srgbClr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grpSp>
        <p:nvGrpSpPr>
          <p:cNvPr id="60" name="组合 75"/>
          <p:cNvGrpSpPr/>
          <p:nvPr userDrawn="1"/>
        </p:nvGrpSpPr>
        <p:grpSpPr bwMode="auto">
          <a:xfrm>
            <a:off x="501650" y="5910263"/>
            <a:ext cx="4071938" cy="947737"/>
            <a:chOff x="501650" y="5910263"/>
            <a:chExt cx="4071938" cy="947761"/>
          </a:xfrm>
        </p:grpSpPr>
        <p:sp>
          <p:nvSpPr>
            <p:cNvPr id="61" name="Rectangle 152"/>
            <p:cNvSpPr>
              <a:spLocks noChangeArrowheads="1"/>
            </p:cNvSpPr>
            <p:nvPr userDrawn="1"/>
          </p:nvSpPr>
          <p:spPr bwMode="gray">
            <a:xfrm>
              <a:off x="3551238" y="5918200"/>
              <a:ext cx="506412" cy="469912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62" name="Rectangle 152"/>
            <p:cNvSpPr>
              <a:spLocks noChangeArrowheads="1"/>
            </p:cNvSpPr>
            <p:nvPr userDrawn="1"/>
          </p:nvSpPr>
          <p:spPr bwMode="gray">
            <a:xfrm>
              <a:off x="2535238" y="5918200"/>
              <a:ext cx="506412" cy="469912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63" name="Rectangle 152"/>
            <p:cNvSpPr>
              <a:spLocks noChangeArrowheads="1"/>
            </p:cNvSpPr>
            <p:nvPr userDrawn="1"/>
          </p:nvSpPr>
          <p:spPr bwMode="gray">
            <a:xfrm>
              <a:off x="501650" y="5910263"/>
              <a:ext cx="506413" cy="469900"/>
            </a:xfrm>
            <a:prstGeom prst="rect">
              <a:avLst/>
            </a:prstGeom>
            <a:gradFill flip="none"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path path="circle">
                <a:fillToRect l="100000" b="100000"/>
              </a:path>
              <a:tileRect t="-100000" r="-100000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64" name="Rectangle 152"/>
            <p:cNvSpPr>
              <a:spLocks noChangeArrowheads="1"/>
            </p:cNvSpPr>
            <p:nvPr userDrawn="1"/>
          </p:nvSpPr>
          <p:spPr bwMode="gray">
            <a:xfrm>
              <a:off x="4067175" y="6388112"/>
              <a:ext cx="506413" cy="469912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65" name="Rectangle 152"/>
            <p:cNvSpPr>
              <a:spLocks noChangeArrowheads="1"/>
            </p:cNvSpPr>
            <p:nvPr userDrawn="1"/>
          </p:nvSpPr>
          <p:spPr bwMode="gray">
            <a:xfrm>
              <a:off x="2036763" y="6388112"/>
              <a:ext cx="506412" cy="469912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66" name="Rectangle 152"/>
            <p:cNvSpPr>
              <a:spLocks noChangeArrowheads="1"/>
            </p:cNvSpPr>
            <p:nvPr userDrawn="1"/>
          </p:nvSpPr>
          <p:spPr bwMode="gray">
            <a:xfrm>
              <a:off x="1014413" y="6388112"/>
              <a:ext cx="506412" cy="469912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</p:grpSp>
      <p:sp>
        <p:nvSpPr>
          <p:cNvPr id="67" name="Rectangle 152"/>
          <p:cNvSpPr>
            <a:spLocks noChangeArrowheads="1"/>
          </p:cNvSpPr>
          <p:nvPr userDrawn="1"/>
        </p:nvSpPr>
        <p:spPr bwMode="gray">
          <a:xfrm>
            <a:off x="-6350" y="6388100"/>
            <a:ext cx="506413" cy="469900"/>
          </a:xfrm>
          <a:prstGeom prst="rect">
            <a:avLst/>
          </a:prstGeom>
          <a:gradFill flip="none" rotWithShape="1">
            <a:gsLst>
              <a:gs pos="0">
                <a:srgbClr val="6493F6">
                  <a:tint val="66000"/>
                  <a:satMod val="160000"/>
                </a:srgbClr>
              </a:gs>
              <a:gs pos="50000">
                <a:srgbClr val="6493F6">
                  <a:tint val="44500"/>
                  <a:satMod val="160000"/>
                </a:srgbClr>
              </a:gs>
              <a:gs pos="100000">
                <a:srgbClr val="6493F6">
                  <a:tint val="23500"/>
                  <a:satMod val="160000"/>
                </a:srgbClr>
              </a:gs>
            </a:gsLst>
            <a:lin ang="0" scaled="1"/>
            <a:tileRect/>
          </a:gradFill>
          <a:ln w="9525">
            <a:solidFill>
              <a:srgbClr val="DDDDDD">
                <a:alpha val="60001"/>
              </a:srgbClr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68" name="Rectangle 194"/>
          <p:cNvSpPr>
            <a:spLocks noChangeArrowheads="1"/>
          </p:cNvSpPr>
          <p:nvPr/>
        </p:nvSpPr>
        <p:spPr bwMode="gray">
          <a:xfrm>
            <a:off x="0" y="4357688"/>
            <a:ext cx="9144000" cy="1500187"/>
          </a:xfrm>
          <a:prstGeom prst="rect">
            <a:avLst/>
          </a:prstGeom>
          <a:gradFill rotWithShape="1">
            <a:gsLst>
              <a:gs pos="0">
                <a:schemeClr val="bg1">
                  <a:alpha val="89999"/>
                </a:schemeClr>
              </a:gs>
              <a:gs pos="100000">
                <a:schemeClr val="bg1">
                  <a:gamma/>
                  <a:tint val="0"/>
                  <a:invGamma/>
                  <a:alpha val="0"/>
                </a:schemeClr>
              </a:gs>
            </a:gsLst>
            <a:lin ang="5400000" scaled="1"/>
          </a:gradFill>
          <a:ln w="9525">
            <a:noFill/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9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467475"/>
            <a:ext cx="2133600" cy="301625"/>
          </a:xfrm>
          <a:prstGeom prst="rect">
            <a:avLst/>
          </a:prstGeom>
        </p:spPr>
        <p:txBody>
          <a:bodyPr/>
          <a:lstStyle>
            <a:lvl1pPr>
              <a:defRPr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0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467475"/>
            <a:ext cx="2895600" cy="301625"/>
          </a:xfrm>
          <a:prstGeom prst="rect">
            <a:avLst/>
          </a:prstGeom>
        </p:spPr>
        <p:txBody>
          <a:bodyPr/>
          <a:lstStyle>
            <a:lvl1pPr>
              <a:defRPr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1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467475"/>
            <a:ext cx="2133600" cy="301625"/>
          </a:xfrm>
          <a:prstGeom prst="rect">
            <a:avLst/>
          </a:prstGeom>
        </p:spPr>
        <p:txBody>
          <a:bodyPr/>
          <a:lstStyle>
            <a:lvl1pPr>
              <a:defRPr>
                <a:ea typeface="+mn-ea"/>
              </a:defRPr>
            </a:lvl1pPr>
          </a:lstStyle>
          <a:p>
            <a:pPr>
              <a:defRPr/>
            </a:pPr>
            <a:fld id="{4529A544-07A2-4C63-BFD2-D00D3225B0E5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utoUpdateAnimBg="0"/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53"/>
          <p:cNvSpPr>
            <a:spLocks noChangeArrowheads="1"/>
          </p:cNvSpPr>
          <p:nvPr/>
        </p:nvSpPr>
        <p:spPr bwMode="gray">
          <a:xfrm>
            <a:off x="7629525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5" name="Rectangle 154"/>
          <p:cNvSpPr>
            <a:spLocks noChangeArrowheads="1"/>
          </p:cNvSpPr>
          <p:nvPr/>
        </p:nvSpPr>
        <p:spPr bwMode="gray">
          <a:xfrm>
            <a:off x="7113588" y="5440363"/>
            <a:ext cx="508000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6" name="Rectangle 155"/>
          <p:cNvSpPr>
            <a:spLocks noChangeArrowheads="1"/>
          </p:cNvSpPr>
          <p:nvPr/>
        </p:nvSpPr>
        <p:spPr bwMode="gray">
          <a:xfrm>
            <a:off x="8626475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7" name="Rectangle 156"/>
          <p:cNvSpPr>
            <a:spLocks noChangeArrowheads="1"/>
          </p:cNvSpPr>
          <p:nvPr/>
        </p:nvSpPr>
        <p:spPr bwMode="gray">
          <a:xfrm>
            <a:off x="4575175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8" name="Rectangle 157"/>
          <p:cNvSpPr>
            <a:spLocks noChangeArrowheads="1"/>
          </p:cNvSpPr>
          <p:nvPr/>
        </p:nvSpPr>
        <p:spPr bwMode="gray">
          <a:xfrm>
            <a:off x="5600700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9" name="Rectangle 158"/>
          <p:cNvSpPr>
            <a:spLocks noChangeArrowheads="1"/>
          </p:cNvSpPr>
          <p:nvPr/>
        </p:nvSpPr>
        <p:spPr bwMode="gray">
          <a:xfrm>
            <a:off x="5083175" y="5440363"/>
            <a:ext cx="508000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0" name="Rectangle 159"/>
          <p:cNvSpPr>
            <a:spLocks noChangeArrowheads="1"/>
          </p:cNvSpPr>
          <p:nvPr/>
        </p:nvSpPr>
        <p:spPr bwMode="gray">
          <a:xfrm>
            <a:off x="6097588" y="5440363"/>
            <a:ext cx="509587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1" name="Rectangle 161"/>
          <p:cNvSpPr>
            <a:spLocks noChangeArrowheads="1"/>
          </p:cNvSpPr>
          <p:nvPr/>
        </p:nvSpPr>
        <p:spPr bwMode="gray">
          <a:xfrm>
            <a:off x="6605588" y="4972050"/>
            <a:ext cx="506412" cy="473075"/>
          </a:xfrm>
          <a:prstGeom prst="rect">
            <a:avLst/>
          </a:prstGeom>
          <a:solidFill>
            <a:srgbClr val="EAEAEA">
              <a:alpha val="5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2" name="Rectangle 162"/>
          <p:cNvSpPr>
            <a:spLocks noChangeArrowheads="1"/>
          </p:cNvSpPr>
          <p:nvPr/>
        </p:nvSpPr>
        <p:spPr bwMode="gray">
          <a:xfrm>
            <a:off x="7623175" y="4972050"/>
            <a:ext cx="506413" cy="473075"/>
          </a:xfrm>
          <a:prstGeom prst="rect">
            <a:avLst/>
          </a:prstGeom>
          <a:solidFill>
            <a:schemeClr val="accent2">
              <a:alpha val="5000"/>
            </a:scheme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3" name="Rectangle 163"/>
          <p:cNvSpPr>
            <a:spLocks noChangeArrowheads="1"/>
          </p:cNvSpPr>
          <p:nvPr/>
        </p:nvSpPr>
        <p:spPr bwMode="gray">
          <a:xfrm>
            <a:off x="8628063" y="4972050"/>
            <a:ext cx="508000" cy="473075"/>
          </a:xfrm>
          <a:prstGeom prst="rect">
            <a:avLst/>
          </a:prstGeom>
          <a:solidFill>
            <a:srgbClr val="EAEAEA">
              <a:alpha val="5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4" name="Rectangle 164"/>
          <p:cNvSpPr>
            <a:spLocks noChangeArrowheads="1"/>
          </p:cNvSpPr>
          <p:nvPr/>
        </p:nvSpPr>
        <p:spPr bwMode="gray">
          <a:xfrm>
            <a:off x="5600700" y="4972050"/>
            <a:ext cx="506413" cy="473075"/>
          </a:xfrm>
          <a:prstGeom prst="rect">
            <a:avLst/>
          </a:prstGeom>
          <a:solidFill>
            <a:schemeClr val="folHlink">
              <a:alpha val="5000"/>
            </a:scheme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5" name="Rectangle 165"/>
          <p:cNvSpPr>
            <a:spLocks noChangeArrowheads="1"/>
          </p:cNvSpPr>
          <p:nvPr/>
        </p:nvSpPr>
        <p:spPr bwMode="gray">
          <a:xfrm>
            <a:off x="8128000" y="6386513"/>
            <a:ext cx="506413" cy="471487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6" name="Rectangle 166"/>
          <p:cNvSpPr>
            <a:spLocks noChangeArrowheads="1"/>
          </p:cNvSpPr>
          <p:nvPr/>
        </p:nvSpPr>
        <p:spPr bwMode="gray">
          <a:xfrm>
            <a:off x="5091113" y="6386513"/>
            <a:ext cx="508000" cy="471487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7" name="Rectangle 168"/>
          <p:cNvSpPr>
            <a:spLocks noChangeArrowheads="1"/>
          </p:cNvSpPr>
          <p:nvPr/>
        </p:nvSpPr>
        <p:spPr bwMode="gray">
          <a:xfrm>
            <a:off x="4068763" y="6386513"/>
            <a:ext cx="509587" cy="471487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8" name="Rectangle 170"/>
          <p:cNvSpPr>
            <a:spLocks noChangeArrowheads="1"/>
          </p:cNvSpPr>
          <p:nvPr/>
        </p:nvSpPr>
        <p:spPr bwMode="gray">
          <a:xfrm>
            <a:off x="4575175" y="4965700"/>
            <a:ext cx="506413" cy="469900"/>
          </a:xfrm>
          <a:prstGeom prst="rect">
            <a:avLst/>
          </a:prstGeom>
          <a:solidFill>
            <a:srgbClr val="DDDDDD">
              <a:alpha val="5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9" name="Rectangle 171"/>
          <p:cNvSpPr>
            <a:spLocks noChangeArrowheads="1"/>
          </p:cNvSpPr>
          <p:nvPr/>
        </p:nvSpPr>
        <p:spPr bwMode="gray">
          <a:xfrm>
            <a:off x="7113588" y="6384925"/>
            <a:ext cx="508000" cy="471488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0" name="Rectangle 173"/>
          <p:cNvSpPr>
            <a:spLocks noChangeArrowheads="1"/>
          </p:cNvSpPr>
          <p:nvPr/>
        </p:nvSpPr>
        <p:spPr bwMode="gray">
          <a:xfrm>
            <a:off x="3556000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1" name="Rectangle 174"/>
          <p:cNvSpPr>
            <a:spLocks noChangeArrowheads="1"/>
          </p:cNvSpPr>
          <p:nvPr/>
        </p:nvSpPr>
        <p:spPr bwMode="gray">
          <a:xfrm>
            <a:off x="3038475" y="5440363"/>
            <a:ext cx="506413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2" name="Rectangle 176"/>
          <p:cNvSpPr>
            <a:spLocks noChangeArrowheads="1"/>
          </p:cNvSpPr>
          <p:nvPr/>
        </p:nvSpPr>
        <p:spPr bwMode="gray">
          <a:xfrm>
            <a:off x="3556000" y="4972050"/>
            <a:ext cx="506413" cy="473075"/>
          </a:xfrm>
          <a:prstGeom prst="rect">
            <a:avLst/>
          </a:prstGeom>
          <a:solidFill>
            <a:schemeClr val="folHlink">
              <a:alpha val="5000"/>
            </a:scheme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3" name="Rectangle 182"/>
          <p:cNvSpPr>
            <a:spLocks noChangeArrowheads="1"/>
          </p:cNvSpPr>
          <p:nvPr/>
        </p:nvSpPr>
        <p:spPr bwMode="gray">
          <a:xfrm>
            <a:off x="2540000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4" name="Rectangle 183"/>
          <p:cNvSpPr>
            <a:spLocks noChangeArrowheads="1"/>
          </p:cNvSpPr>
          <p:nvPr/>
        </p:nvSpPr>
        <p:spPr bwMode="gray">
          <a:xfrm>
            <a:off x="2024063" y="5440363"/>
            <a:ext cx="506412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5" name="Rectangle 184"/>
          <p:cNvSpPr>
            <a:spLocks noChangeArrowheads="1"/>
          </p:cNvSpPr>
          <p:nvPr/>
        </p:nvSpPr>
        <p:spPr bwMode="gray">
          <a:xfrm>
            <a:off x="511175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6" name="Rectangle 185"/>
          <p:cNvSpPr>
            <a:spLocks noChangeArrowheads="1"/>
          </p:cNvSpPr>
          <p:nvPr/>
        </p:nvSpPr>
        <p:spPr bwMode="gray">
          <a:xfrm>
            <a:off x="4763" y="5440363"/>
            <a:ext cx="506412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7" name="Rectangle 186"/>
          <p:cNvSpPr>
            <a:spLocks noChangeArrowheads="1"/>
          </p:cNvSpPr>
          <p:nvPr/>
        </p:nvSpPr>
        <p:spPr bwMode="gray">
          <a:xfrm>
            <a:off x="1008063" y="5440363"/>
            <a:ext cx="508000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8" name="Rectangle 187"/>
          <p:cNvSpPr>
            <a:spLocks noChangeArrowheads="1"/>
          </p:cNvSpPr>
          <p:nvPr/>
        </p:nvSpPr>
        <p:spPr bwMode="gray">
          <a:xfrm>
            <a:off x="1514475" y="4972050"/>
            <a:ext cx="508000" cy="473075"/>
          </a:xfrm>
          <a:prstGeom prst="rect">
            <a:avLst/>
          </a:prstGeom>
          <a:solidFill>
            <a:srgbClr val="EAEAEA">
              <a:alpha val="5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9" name="Rectangle 188"/>
          <p:cNvSpPr>
            <a:spLocks noChangeArrowheads="1"/>
          </p:cNvSpPr>
          <p:nvPr/>
        </p:nvSpPr>
        <p:spPr bwMode="gray">
          <a:xfrm>
            <a:off x="2532063" y="4972050"/>
            <a:ext cx="508000" cy="473075"/>
          </a:xfrm>
          <a:prstGeom prst="rect">
            <a:avLst/>
          </a:prstGeom>
          <a:solidFill>
            <a:srgbClr val="EAEAEA">
              <a:alpha val="5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30" name="Rectangle 189"/>
          <p:cNvSpPr>
            <a:spLocks noChangeArrowheads="1"/>
          </p:cNvSpPr>
          <p:nvPr/>
        </p:nvSpPr>
        <p:spPr bwMode="gray">
          <a:xfrm>
            <a:off x="511175" y="4972050"/>
            <a:ext cx="506413" cy="473075"/>
          </a:xfrm>
          <a:prstGeom prst="rect">
            <a:avLst/>
          </a:prstGeom>
          <a:solidFill>
            <a:schemeClr val="folHlink">
              <a:alpha val="5000"/>
            </a:scheme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31" name="Rectangle 190"/>
          <p:cNvSpPr>
            <a:spLocks noChangeArrowheads="1"/>
          </p:cNvSpPr>
          <p:nvPr/>
        </p:nvSpPr>
        <p:spPr bwMode="gray">
          <a:xfrm>
            <a:off x="12700" y="6386513"/>
            <a:ext cx="508000" cy="471487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32" name="Rectangle 191"/>
          <p:cNvSpPr>
            <a:spLocks noChangeArrowheads="1"/>
          </p:cNvSpPr>
          <p:nvPr/>
        </p:nvSpPr>
        <p:spPr bwMode="gray">
          <a:xfrm>
            <a:off x="1016000" y="6386513"/>
            <a:ext cx="508000" cy="471487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33" name="Rectangle 192"/>
          <p:cNvSpPr>
            <a:spLocks noChangeArrowheads="1"/>
          </p:cNvSpPr>
          <p:nvPr/>
        </p:nvSpPr>
        <p:spPr bwMode="gray">
          <a:xfrm>
            <a:off x="2024063" y="6384925"/>
            <a:ext cx="506412" cy="471488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grpSp>
        <p:nvGrpSpPr>
          <p:cNvPr id="34" name="组合 86"/>
          <p:cNvGrpSpPr/>
          <p:nvPr userDrawn="1"/>
        </p:nvGrpSpPr>
        <p:grpSpPr bwMode="auto">
          <a:xfrm>
            <a:off x="-1588" y="-26988"/>
            <a:ext cx="9145588" cy="1674813"/>
            <a:chOff x="-1588" y="-26988"/>
            <a:chExt cx="9145588" cy="1674813"/>
          </a:xfrm>
        </p:grpSpPr>
        <p:pic>
          <p:nvPicPr>
            <p:cNvPr id="35" name="图片 65" descr="标题.jpg"/>
            <p:cNvPicPr>
              <a:picLocks noChangeAspect="1"/>
            </p:cNvPicPr>
            <p:nvPr userDrawn="1"/>
          </p:nvPicPr>
          <p:blipFill>
            <a:blip r:embed="rId2" cstate="print"/>
            <a:stretch>
              <a:fillRect/>
            </a:stretch>
          </p:blipFill>
          <p:spPr>
            <a:xfrm>
              <a:off x="642910" y="357166"/>
              <a:ext cx="8501090" cy="857256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reflection blurRad="6350" stA="52000" endA="300" endPos="35000" dir="5400000" sy="-100000" algn="bl" rotWithShape="0"/>
            </a:effectLst>
            <a:scene3d>
              <a:camera prst="orthographicFront"/>
              <a:lightRig rig="threePt" dir="t"/>
            </a:scene3d>
            <a:sp3d contourW="6350" prstMaterial="matte">
              <a:bevelT w="101600" h="101600"/>
              <a:contourClr>
                <a:srgbClr val="969696"/>
              </a:contourClr>
            </a:sp3d>
          </p:spPr>
        </p:pic>
        <p:grpSp>
          <p:nvGrpSpPr>
            <p:cNvPr id="36" name="组合 64"/>
            <p:cNvGrpSpPr/>
            <p:nvPr userDrawn="1"/>
          </p:nvGrpSpPr>
          <p:grpSpPr bwMode="auto">
            <a:xfrm>
              <a:off x="-1588" y="-26987"/>
              <a:ext cx="1287463" cy="1674813"/>
              <a:chOff x="-1588" y="-26988"/>
              <a:chExt cx="1158876" cy="1508126"/>
            </a:xfrm>
          </p:grpSpPr>
          <p:grpSp>
            <p:nvGrpSpPr>
              <p:cNvPr id="37" name="Group 195"/>
              <p:cNvGrpSpPr/>
              <p:nvPr/>
            </p:nvGrpSpPr>
            <p:grpSpPr bwMode="auto">
              <a:xfrm>
                <a:off x="0" y="357188"/>
                <a:ext cx="1157288" cy="1123950"/>
                <a:chOff x="-9" y="1395"/>
                <a:chExt cx="2985" cy="2898"/>
              </a:xfrm>
            </p:grpSpPr>
            <p:pic>
              <p:nvPicPr>
                <p:cNvPr id="44" name="Picture 196" descr="pan01"/>
                <p:cNvPicPr>
                  <a:picLocks noChangeAspect="1" noChangeArrowheads="1"/>
                </p:cNvPicPr>
                <p:nvPr/>
              </p:nvPicPr>
              <p:blipFill>
                <a:blip r:embed="rId3" cstate="print"/>
                <a:srcRect l="46681" r="2339"/>
                <a:stretch>
                  <a:fillRect/>
                </a:stretch>
              </p:blipFill>
              <p:spPr bwMode="gray">
                <a:xfrm>
                  <a:off x="0" y="1395"/>
                  <a:ext cx="2976" cy="289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45" name="Freeform 197"/>
                <p:cNvSpPr/>
                <p:nvPr/>
              </p:nvSpPr>
              <p:spPr bwMode="gray">
                <a:xfrm>
                  <a:off x="-9" y="1493"/>
                  <a:ext cx="2841" cy="2599"/>
                </a:xfrm>
                <a:custGeom>
                  <a:avLst/>
                  <a:gdLst/>
                  <a:ahLst/>
                  <a:cxnLst>
                    <a:cxn ang="0">
                      <a:pos x="0" y="18"/>
                    </a:cxn>
                    <a:cxn ang="0">
                      <a:pos x="2841" y="0"/>
                    </a:cxn>
                    <a:cxn ang="0">
                      <a:pos x="1294" y="2597"/>
                    </a:cxn>
                    <a:cxn ang="0">
                      <a:pos x="2" y="2599"/>
                    </a:cxn>
                    <a:cxn ang="0">
                      <a:pos x="0" y="18"/>
                    </a:cxn>
                  </a:cxnLst>
                  <a:rect l="0" t="0" r="r" b="b"/>
                  <a:pathLst>
                    <a:path w="2841" h="2599">
                      <a:moveTo>
                        <a:pt x="0" y="18"/>
                      </a:moveTo>
                      <a:lnTo>
                        <a:pt x="2841" y="0"/>
                      </a:lnTo>
                      <a:lnTo>
                        <a:pt x="1294" y="2597"/>
                      </a:lnTo>
                      <a:lnTo>
                        <a:pt x="2" y="2599"/>
                      </a:lnTo>
                      <a:lnTo>
                        <a:pt x="0" y="18"/>
                      </a:lnTo>
                      <a:close/>
                    </a:path>
                  </a:pathLst>
                </a:custGeom>
                <a:blipFill dpi="0" rotWithShape="1">
                  <a:blip r:embed="rId4" cstate="print"/>
                  <a:srcRect/>
                  <a:stretch>
                    <a:fillRect r="-36540"/>
                  </a:stretch>
                </a:blipFill>
                <a:ln w="9525">
                  <a:noFill/>
                  <a:rou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ea typeface="+mn-ea"/>
                  </a:endParaRPr>
                </a:p>
              </p:txBody>
            </p:sp>
          </p:grpSp>
          <p:grpSp>
            <p:nvGrpSpPr>
              <p:cNvPr id="38" name="Group 198"/>
              <p:cNvGrpSpPr/>
              <p:nvPr/>
            </p:nvGrpSpPr>
            <p:grpSpPr bwMode="auto">
              <a:xfrm>
                <a:off x="0" y="198438"/>
                <a:ext cx="1057275" cy="1143000"/>
                <a:chOff x="0" y="1039"/>
                <a:chExt cx="2681" cy="2897"/>
              </a:xfrm>
            </p:grpSpPr>
            <p:pic>
              <p:nvPicPr>
                <p:cNvPr id="42" name="Picture 199" descr="pan01"/>
                <p:cNvPicPr>
                  <a:picLocks noChangeAspect="1" noChangeArrowheads="1"/>
                </p:cNvPicPr>
                <p:nvPr userDrawn="1"/>
              </p:nvPicPr>
              <p:blipFill>
                <a:blip r:embed="rId5" cstate="print"/>
                <a:srcRect l="51730" r="2339"/>
                <a:stretch>
                  <a:fillRect/>
                </a:stretch>
              </p:blipFill>
              <p:spPr bwMode="gray">
                <a:xfrm>
                  <a:off x="0" y="1039"/>
                  <a:ext cx="2681" cy="289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43" name="Freeform 200"/>
                <p:cNvSpPr/>
                <p:nvPr userDrawn="1"/>
              </p:nvSpPr>
              <p:spPr bwMode="gray">
                <a:xfrm>
                  <a:off x="0" y="1137"/>
                  <a:ext cx="2537" cy="260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2537" y="1"/>
                    </a:cxn>
                    <a:cxn ang="0">
                      <a:pos x="991" y="2597"/>
                    </a:cxn>
                    <a:cxn ang="0">
                      <a:pos x="0" y="260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2537" h="2600">
                      <a:moveTo>
                        <a:pt x="0" y="0"/>
                      </a:moveTo>
                      <a:lnTo>
                        <a:pt x="2537" y="1"/>
                      </a:lnTo>
                      <a:lnTo>
                        <a:pt x="991" y="2597"/>
                      </a:lnTo>
                      <a:lnTo>
                        <a:pt x="0" y="260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blipFill dpi="0" rotWithShape="1">
                  <a:blip r:embed="rId6" cstate="print"/>
                  <a:srcRect/>
                  <a:stretch>
                    <a:fillRect b="-16332"/>
                  </a:stretch>
                </a:blipFill>
                <a:ln w="9525">
                  <a:noFill/>
                  <a:rou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ea typeface="+mn-ea"/>
                  </a:endParaRPr>
                </a:p>
              </p:txBody>
            </p:sp>
          </p:grpSp>
          <p:grpSp>
            <p:nvGrpSpPr>
              <p:cNvPr id="39" name="Group 201"/>
              <p:cNvGrpSpPr/>
              <p:nvPr/>
            </p:nvGrpSpPr>
            <p:grpSpPr bwMode="auto">
              <a:xfrm>
                <a:off x="-1588" y="-26988"/>
                <a:ext cx="933451" cy="1239838"/>
                <a:chOff x="-7" y="240"/>
                <a:chExt cx="2407" cy="3199"/>
              </a:xfrm>
            </p:grpSpPr>
            <p:pic>
              <p:nvPicPr>
                <p:cNvPr id="40" name="Picture 202" descr="pan01"/>
                <p:cNvPicPr>
                  <a:picLocks noChangeAspect="1" noChangeArrowheads="1"/>
                </p:cNvPicPr>
                <p:nvPr userDrawn="1"/>
              </p:nvPicPr>
              <p:blipFill>
                <a:blip r:embed="rId7" cstate="print"/>
                <a:srcRect l="60431" r="2339"/>
                <a:stretch>
                  <a:fillRect/>
                </a:stretch>
              </p:blipFill>
              <p:spPr bwMode="gray">
                <a:xfrm>
                  <a:off x="0" y="240"/>
                  <a:ext cx="2400" cy="319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41" name="Freeform 203"/>
                <p:cNvSpPr/>
                <p:nvPr userDrawn="1"/>
              </p:nvSpPr>
              <p:spPr bwMode="gray">
                <a:xfrm>
                  <a:off x="-7" y="348"/>
                  <a:ext cx="2247" cy="2874"/>
                </a:xfrm>
                <a:custGeom>
                  <a:avLst/>
                  <a:gdLst/>
                  <a:ahLst/>
                  <a:cxnLst>
                    <a:cxn ang="0">
                      <a:pos x="7" y="0"/>
                    </a:cxn>
                    <a:cxn ang="0">
                      <a:pos x="2247" y="0"/>
                    </a:cxn>
                    <a:cxn ang="0">
                      <a:pos x="540" y="2868"/>
                    </a:cxn>
                    <a:cxn ang="0">
                      <a:pos x="0" y="2874"/>
                    </a:cxn>
                    <a:cxn ang="0">
                      <a:pos x="7" y="0"/>
                    </a:cxn>
                  </a:cxnLst>
                  <a:rect l="0" t="0" r="r" b="b"/>
                  <a:pathLst>
                    <a:path w="2247" h="2874">
                      <a:moveTo>
                        <a:pt x="7" y="0"/>
                      </a:moveTo>
                      <a:lnTo>
                        <a:pt x="2247" y="0"/>
                      </a:lnTo>
                      <a:lnTo>
                        <a:pt x="540" y="2868"/>
                      </a:lnTo>
                      <a:lnTo>
                        <a:pt x="0" y="2874"/>
                      </a:lnTo>
                      <a:lnTo>
                        <a:pt x="7" y="0"/>
                      </a:lnTo>
                      <a:close/>
                    </a:path>
                  </a:pathLst>
                </a:custGeom>
                <a:blipFill dpi="0" rotWithShape="1">
                  <a:blip r:embed="rId8" cstate="print"/>
                  <a:srcRect/>
                  <a:stretch>
                    <a:fillRect r="-25709"/>
                  </a:stretch>
                </a:blipFill>
                <a:ln w="9525">
                  <a:noFill/>
                  <a:rou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ea typeface="+mn-ea"/>
                  </a:endParaRPr>
                </a:p>
              </p:txBody>
            </p:sp>
          </p:grpSp>
        </p:grpSp>
      </p:grpSp>
      <p:sp>
        <p:nvSpPr>
          <p:cNvPr id="46" name="Rectangle 152"/>
          <p:cNvSpPr>
            <a:spLocks noChangeArrowheads="1"/>
          </p:cNvSpPr>
          <p:nvPr userDrawn="1"/>
        </p:nvSpPr>
        <p:spPr bwMode="gray">
          <a:xfrm>
            <a:off x="1522413" y="5918200"/>
            <a:ext cx="506412" cy="469900"/>
          </a:xfrm>
          <a:prstGeom prst="rect">
            <a:avLst/>
          </a:prstGeom>
          <a:gradFill flip="none" rotWithShape="1">
            <a:gsLst>
              <a:gs pos="0">
                <a:srgbClr val="6493F6">
                  <a:tint val="66000"/>
                  <a:satMod val="160000"/>
                </a:srgbClr>
              </a:gs>
              <a:gs pos="50000">
                <a:srgbClr val="6493F6">
                  <a:tint val="44500"/>
                  <a:satMod val="160000"/>
                </a:srgbClr>
              </a:gs>
              <a:gs pos="100000">
                <a:srgbClr val="6493F6">
                  <a:tint val="23500"/>
                  <a:satMod val="160000"/>
                </a:srgbClr>
              </a:gs>
            </a:gsLst>
            <a:lin ang="5400000" scaled="1"/>
            <a:tileRect/>
          </a:gradFill>
          <a:ln w="9525">
            <a:solidFill>
              <a:srgbClr val="DDDDDD">
                <a:alpha val="60001"/>
              </a:srgbClr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47" name="Rectangle 152"/>
          <p:cNvSpPr>
            <a:spLocks noChangeArrowheads="1"/>
          </p:cNvSpPr>
          <p:nvPr userDrawn="1"/>
        </p:nvSpPr>
        <p:spPr bwMode="gray">
          <a:xfrm>
            <a:off x="4570523" y="5918200"/>
            <a:ext cx="506413" cy="469900"/>
          </a:xfrm>
          <a:prstGeom prst="rect">
            <a:avLst/>
          </a:prstGeom>
          <a:gradFill flip="none" rotWithShape="1">
            <a:gsLst>
              <a:gs pos="0">
                <a:srgbClr val="73ACFF">
                  <a:tint val="66000"/>
                  <a:satMod val="160000"/>
                </a:srgbClr>
              </a:gs>
              <a:gs pos="50000">
                <a:srgbClr val="73ACFF">
                  <a:tint val="44500"/>
                  <a:satMod val="160000"/>
                  <a:alpha val="86000"/>
                </a:srgbClr>
              </a:gs>
              <a:gs pos="100000">
                <a:srgbClr val="73ACFF">
                  <a:tint val="23500"/>
                  <a:satMod val="160000"/>
                </a:srgbClr>
              </a:gs>
            </a:gsLst>
            <a:path path="circle">
              <a:fillToRect r="100000" b="100000"/>
            </a:path>
            <a:tileRect l="-100000" t="-100000"/>
          </a:gradFill>
          <a:ln w="9525">
            <a:solidFill>
              <a:srgbClr val="DDDDDD">
                <a:alpha val="60001"/>
              </a:srgbClr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48" name="Rectangle 152"/>
          <p:cNvSpPr>
            <a:spLocks noChangeArrowheads="1"/>
          </p:cNvSpPr>
          <p:nvPr userDrawn="1"/>
        </p:nvSpPr>
        <p:spPr bwMode="gray">
          <a:xfrm>
            <a:off x="7618413" y="5918200"/>
            <a:ext cx="506412" cy="469900"/>
          </a:xfrm>
          <a:prstGeom prst="rect">
            <a:avLst/>
          </a:prstGeom>
          <a:gradFill flip="none" rotWithShape="1">
            <a:gsLst>
              <a:gs pos="0">
                <a:srgbClr val="73ACFF">
                  <a:tint val="66000"/>
                  <a:satMod val="160000"/>
                </a:srgbClr>
              </a:gs>
              <a:gs pos="50000">
                <a:srgbClr val="73ACFF">
                  <a:tint val="44500"/>
                  <a:satMod val="160000"/>
                  <a:alpha val="86000"/>
                </a:srgbClr>
              </a:gs>
              <a:gs pos="100000">
                <a:srgbClr val="73ACFF">
                  <a:tint val="23500"/>
                  <a:satMod val="160000"/>
                </a:srgbClr>
              </a:gs>
            </a:gsLst>
            <a:lin ang="8100000" scaled="1"/>
            <a:tileRect/>
          </a:gradFill>
          <a:ln w="9525">
            <a:solidFill>
              <a:srgbClr val="DDDDDD">
                <a:alpha val="60001"/>
              </a:srgbClr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49" name="Rectangle 154"/>
          <p:cNvSpPr>
            <a:spLocks noChangeArrowheads="1"/>
          </p:cNvSpPr>
          <p:nvPr userDrawn="1"/>
        </p:nvSpPr>
        <p:spPr bwMode="gray">
          <a:xfrm>
            <a:off x="8135938" y="5440363"/>
            <a:ext cx="508000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50" name="Rectangle 152"/>
          <p:cNvSpPr>
            <a:spLocks noChangeArrowheads="1"/>
          </p:cNvSpPr>
          <p:nvPr userDrawn="1"/>
        </p:nvSpPr>
        <p:spPr bwMode="gray">
          <a:xfrm>
            <a:off x="6096025" y="6388124"/>
            <a:ext cx="506413" cy="469900"/>
          </a:xfrm>
          <a:prstGeom prst="rect">
            <a:avLst/>
          </a:prstGeom>
          <a:gradFill flip="none" rotWithShape="1">
            <a:gsLst>
              <a:gs pos="0">
                <a:srgbClr val="73ACFF">
                  <a:tint val="66000"/>
                  <a:satMod val="160000"/>
                </a:srgbClr>
              </a:gs>
              <a:gs pos="50000">
                <a:srgbClr val="73ACFF">
                  <a:tint val="44500"/>
                  <a:satMod val="160000"/>
                  <a:alpha val="86000"/>
                </a:srgbClr>
              </a:gs>
              <a:gs pos="100000">
                <a:srgbClr val="73ACFF">
                  <a:tint val="23500"/>
                  <a:satMod val="160000"/>
                </a:srgbClr>
              </a:gs>
            </a:gsLst>
            <a:path path="circle">
              <a:fillToRect r="100000" b="100000"/>
            </a:path>
            <a:tileRect l="-100000" t="-100000"/>
          </a:gradFill>
          <a:ln w="9525">
            <a:solidFill>
              <a:srgbClr val="DDDDDD">
                <a:alpha val="60001"/>
              </a:srgbClr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grpSp>
        <p:nvGrpSpPr>
          <p:cNvPr id="51" name="组合 76"/>
          <p:cNvGrpSpPr/>
          <p:nvPr userDrawn="1"/>
        </p:nvGrpSpPr>
        <p:grpSpPr bwMode="auto">
          <a:xfrm>
            <a:off x="5067300" y="5918200"/>
            <a:ext cx="4076700" cy="939800"/>
            <a:chOff x="5067300" y="5918200"/>
            <a:chExt cx="4076700" cy="939800"/>
          </a:xfrm>
        </p:grpSpPr>
        <p:sp>
          <p:nvSpPr>
            <p:cNvPr id="52" name="Rectangle 152"/>
            <p:cNvSpPr>
              <a:spLocks noChangeArrowheads="1"/>
            </p:cNvSpPr>
            <p:nvPr userDrawn="1"/>
          </p:nvSpPr>
          <p:spPr bwMode="gray">
            <a:xfrm>
              <a:off x="6599238" y="5918200"/>
              <a:ext cx="506412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53" name="Rectangle 152"/>
            <p:cNvSpPr>
              <a:spLocks noChangeArrowheads="1"/>
            </p:cNvSpPr>
            <p:nvPr userDrawn="1"/>
          </p:nvSpPr>
          <p:spPr bwMode="gray">
            <a:xfrm>
              <a:off x="5599113" y="5918200"/>
              <a:ext cx="506412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54" name="Rectangle 152"/>
            <p:cNvSpPr>
              <a:spLocks noChangeArrowheads="1"/>
            </p:cNvSpPr>
            <p:nvPr userDrawn="1"/>
          </p:nvSpPr>
          <p:spPr bwMode="gray">
            <a:xfrm>
              <a:off x="8637588" y="5918200"/>
              <a:ext cx="506412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55" name="Rectangle 152"/>
            <p:cNvSpPr>
              <a:spLocks noChangeArrowheads="1"/>
            </p:cNvSpPr>
            <p:nvPr userDrawn="1"/>
          </p:nvSpPr>
          <p:spPr bwMode="gray">
            <a:xfrm>
              <a:off x="8128000" y="6388100"/>
              <a:ext cx="506413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56" name="Rectangle 152"/>
            <p:cNvSpPr>
              <a:spLocks noChangeArrowheads="1"/>
            </p:cNvSpPr>
            <p:nvPr userDrawn="1"/>
          </p:nvSpPr>
          <p:spPr bwMode="gray">
            <a:xfrm>
              <a:off x="7115175" y="6388100"/>
              <a:ext cx="506413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57" name="Rectangle 152"/>
            <p:cNvSpPr>
              <a:spLocks noChangeArrowheads="1"/>
            </p:cNvSpPr>
            <p:nvPr userDrawn="1"/>
          </p:nvSpPr>
          <p:spPr bwMode="gray">
            <a:xfrm>
              <a:off x="5067300" y="6388100"/>
              <a:ext cx="506413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</p:grpSp>
      <p:sp>
        <p:nvSpPr>
          <p:cNvPr id="58" name="Rectangle 152"/>
          <p:cNvSpPr>
            <a:spLocks noChangeArrowheads="1"/>
          </p:cNvSpPr>
          <p:nvPr userDrawn="1"/>
        </p:nvSpPr>
        <p:spPr bwMode="gray">
          <a:xfrm>
            <a:off x="3046413" y="6383338"/>
            <a:ext cx="506412" cy="469900"/>
          </a:xfrm>
          <a:prstGeom prst="rect">
            <a:avLst/>
          </a:prstGeom>
          <a:gradFill flip="none" rotWithShape="1">
            <a:gsLst>
              <a:gs pos="0">
                <a:srgbClr val="73ACFF">
                  <a:tint val="66000"/>
                  <a:satMod val="160000"/>
                </a:srgbClr>
              </a:gs>
              <a:gs pos="50000">
                <a:srgbClr val="73ACFF">
                  <a:tint val="44500"/>
                  <a:satMod val="160000"/>
                  <a:alpha val="86000"/>
                </a:srgbClr>
              </a:gs>
              <a:gs pos="100000">
                <a:srgbClr val="73ACFF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>
            <a:solidFill>
              <a:srgbClr val="DDDDDD">
                <a:alpha val="60001"/>
              </a:srgbClr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grpSp>
        <p:nvGrpSpPr>
          <p:cNvPr id="59" name="组合 75"/>
          <p:cNvGrpSpPr/>
          <p:nvPr userDrawn="1"/>
        </p:nvGrpSpPr>
        <p:grpSpPr bwMode="auto">
          <a:xfrm>
            <a:off x="501650" y="5910263"/>
            <a:ext cx="4071938" cy="947737"/>
            <a:chOff x="501650" y="5910263"/>
            <a:chExt cx="4071938" cy="947761"/>
          </a:xfrm>
        </p:grpSpPr>
        <p:sp>
          <p:nvSpPr>
            <p:cNvPr id="60" name="Rectangle 152"/>
            <p:cNvSpPr>
              <a:spLocks noChangeArrowheads="1"/>
            </p:cNvSpPr>
            <p:nvPr userDrawn="1"/>
          </p:nvSpPr>
          <p:spPr bwMode="gray">
            <a:xfrm>
              <a:off x="3551238" y="5918200"/>
              <a:ext cx="506412" cy="469912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61" name="Rectangle 152"/>
            <p:cNvSpPr>
              <a:spLocks noChangeArrowheads="1"/>
            </p:cNvSpPr>
            <p:nvPr userDrawn="1"/>
          </p:nvSpPr>
          <p:spPr bwMode="gray">
            <a:xfrm>
              <a:off x="2535238" y="5918200"/>
              <a:ext cx="506412" cy="469912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62" name="Rectangle 152"/>
            <p:cNvSpPr>
              <a:spLocks noChangeArrowheads="1"/>
            </p:cNvSpPr>
            <p:nvPr userDrawn="1"/>
          </p:nvSpPr>
          <p:spPr bwMode="gray">
            <a:xfrm>
              <a:off x="501650" y="5910263"/>
              <a:ext cx="506413" cy="469900"/>
            </a:xfrm>
            <a:prstGeom prst="rect">
              <a:avLst/>
            </a:prstGeom>
            <a:gradFill flip="none"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path path="circle">
                <a:fillToRect l="100000" b="100000"/>
              </a:path>
              <a:tileRect t="-100000" r="-100000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63" name="Rectangle 152"/>
            <p:cNvSpPr>
              <a:spLocks noChangeArrowheads="1"/>
            </p:cNvSpPr>
            <p:nvPr userDrawn="1"/>
          </p:nvSpPr>
          <p:spPr bwMode="gray">
            <a:xfrm>
              <a:off x="4067175" y="6388112"/>
              <a:ext cx="506413" cy="469912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64" name="Rectangle 152"/>
            <p:cNvSpPr>
              <a:spLocks noChangeArrowheads="1"/>
            </p:cNvSpPr>
            <p:nvPr userDrawn="1"/>
          </p:nvSpPr>
          <p:spPr bwMode="gray">
            <a:xfrm>
              <a:off x="2036763" y="6388112"/>
              <a:ext cx="506412" cy="469912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65" name="Rectangle 152"/>
            <p:cNvSpPr>
              <a:spLocks noChangeArrowheads="1"/>
            </p:cNvSpPr>
            <p:nvPr userDrawn="1"/>
          </p:nvSpPr>
          <p:spPr bwMode="gray">
            <a:xfrm>
              <a:off x="1014413" y="6388112"/>
              <a:ext cx="506412" cy="469912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</p:grpSp>
      <p:sp>
        <p:nvSpPr>
          <p:cNvPr id="66" name="Rectangle 152"/>
          <p:cNvSpPr>
            <a:spLocks noChangeArrowheads="1"/>
          </p:cNvSpPr>
          <p:nvPr userDrawn="1"/>
        </p:nvSpPr>
        <p:spPr bwMode="gray">
          <a:xfrm>
            <a:off x="-6350" y="6388100"/>
            <a:ext cx="506413" cy="469900"/>
          </a:xfrm>
          <a:prstGeom prst="rect">
            <a:avLst/>
          </a:prstGeom>
          <a:gradFill flip="none" rotWithShape="1">
            <a:gsLst>
              <a:gs pos="0">
                <a:srgbClr val="6493F6">
                  <a:tint val="66000"/>
                  <a:satMod val="160000"/>
                </a:srgbClr>
              </a:gs>
              <a:gs pos="50000">
                <a:srgbClr val="6493F6">
                  <a:tint val="44500"/>
                  <a:satMod val="160000"/>
                </a:srgbClr>
              </a:gs>
              <a:gs pos="100000">
                <a:srgbClr val="6493F6">
                  <a:tint val="23500"/>
                  <a:satMod val="160000"/>
                </a:srgbClr>
              </a:gs>
            </a:gsLst>
            <a:lin ang="0" scaled="1"/>
            <a:tileRect/>
          </a:gradFill>
          <a:ln w="9525">
            <a:solidFill>
              <a:srgbClr val="DDDDDD">
                <a:alpha val="60001"/>
              </a:srgbClr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67" name="Rectangle 194"/>
          <p:cNvSpPr>
            <a:spLocks noChangeArrowheads="1"/>
          </p:cNvSpPr>
          <p:nvPr/>
        </p:nvSpPr>
        <p:spPr bwMode="gray">
          <a:xfrm>
            <a:off x="0" y="4357688"/>
            <a:ext cx="9144000" cy="1500187"/>
          </a:xfrm>
          <a:prstGeom prst="rect">
            <a:avLst/>
          </a:prstGeom>
          <a:gradFill rotWithShape="1">
            <a:gsLst>
              <a:gs pos="0">
                <a:schemeClr val="bg1">
                  <a:alpha val="89999"/>
                </a:schemeClr>
              </a:gs>
              <a:gs pos="100000">
                <a:schemeClr val="bg1">
                  <a:gamma/>
                  <a:tint val="0"/>
                  <a:invGamma/>
                  <a:alpha val="0"/>
                </a:schemeClr>
              </a:gs>
            </a:gsLst>
            <a:lin ang="5400000" scaled="1"/>
          </a:gradFill>
          <a:ln w="9525">
            <a:noFill/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8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467475"/>
            <a:ext cx="2133600" cy="301625"/>
          </a:xfrm>
          <a:prstGeom prst="rect">
            <a:avLst/>
          </a:prstGeom>
        </p:spPr>
        <p:txBody>
          <a:bodyPr/>
          <a:lstStyle>
            <a:lvl1pPr>
              <a:defRPr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9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467475"/>
            <a:ext cx="2895600" cy="301625"/>
          </a:xfrm>
          <a:prstGeom prst="rect">
            <a:avLst/>
          </a:prstGeom>
        </p:spPr>
        <p:txBody>
          <a:bodyPr/>
          <a:lstStyle>
            <a:lvl1pPr>
              <a:defRPr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0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467475"/>
            <a:ext cx="2133600" cy="301625"/>
          </a:xfrm>
          <a:prstGeom prst="rect">
            <a:avLst/>
          </a:prstGeom>
        </p:spPr>
        <p:txBody>
          <a:bodyPr/>
          <a:lstStyle>
            <a:lvl1pPr>
              <a:defRPr>
                <a:ea typeface="+mn-ea"/>
              </a:defRPr>
            </a:lvl1pPr>
          </a:lstStyle>
          <a:p>
            <a:pPr>
              <a:defRPr/>
            </a:pPr>
            <a:fld id="{7ABBA551-5E20-4083-BCBF-1E3A740758F1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utoUpdateAnimBg="0"/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53"/>
          <p:cNvSpPr>
            <a:spLocks noChangeArrowheads="1"/>
          </p:cNvSpPr>
          <p:nvPr/>
        </p:nvSpPr>
        <p:spPr bwMode="gray">
          <a:xfrm>
            <a:off x="7629525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5" name="Rectangle 154"/>
          <p:cNvSpPr>
            <a:spLocks noChangeArrowheads="1"/>
          </p:cNvSpPr>
          <p:nvPr/>
        </p:nvSpPr>
        <p:spPr bwMode="gray">
          <a:xfrm>
            <a:off x="7113588" y="5440363"/>
            <a:ext cx="508000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6" name="Rectangle 155"/>
          <p:cNvSpPr>
            <a:spLocks noChangeArrowheads="1"/>
          </p:cNvSpPr>
          <p:nvPr/>
        </p:nvSpPr>
        <p:spPr bwMode="gray">
          <a:xfrm>
            <a:off x="8626475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7" name="Rectangle 156"/>
          <p:cNvSpPr>
            <a:spLocks noChangeArrowheads="1"/>
          </p:cNvSpPr>
          <p:nvPr/>
        </p:nvSpPr>
        <p:spPr bwMode="gray">
          <a:xfrm>
            <a:off x="4575175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8" name="Rectangle 157"/>
          <p:cNvSpPr>
            <a:spLocks noChangeArrowheads="1"/>
          </p:cNvSpPr>
          <p:nvPr/>
        </p:nvSpPr>
        <p:spPr bwMode="gray">
          <a:xfrm>
            <a:off x="5600700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9" name="Rectangle 158"/>
          <p:cNvSpPr>
            <a:spLocks noChangeArrowheads="1"/>
          </p:cNvSpPr>
          <p:nvPr/>
        </p:nvSpPr>
        <p:spPr bwMode="gray">
          <a:xfrm>
            <a:off x="5083175" y="5440363"/>
            <a:ext cx="508000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0" name="Rectangle 159"/>
          <p:cNvSpPr>
            <a:spLocks noChangeArrowheads="1"/>
          </p:cNvSpPr>
          <p:nvPr/>
        </p:nvSpPr>
        <p:spPr bwMode="gray">
          <a:xfrm>
            <a:off x="6097588" y="5440363"/>
            <a:ext cx="509587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1" name="Rectangle 161"/>
          <p:cNvSpPr>
            <a:spLocks noChangeArrowheads="1"/>
          </p:cNvSpPr>
          <p:nvPr/>
        </p:nvSpPr>
        <p:spPr bwMode="gray">
          <a:xfrm>
            <a:off x="6605588" y="4972050"/>
            <a:ext cx="506412" cy="473075"/>
          </a:xfrm>
          <a:prstGeom prst="rect">
            <a:avLst/>
          </a:prstGeom>
          <a:solidFill>
            <a:srgbClr val="EAEAEA">
              <a:alpha val="5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2" name="Rectangle 162"/>
          <p:cNvSpPr>
            <a:spLocks noChangeArrowheads="1"/>
          </p:cNvSpPr>
          <p:nvPr/>
        </p:nvSpPr>
        <p:spPr bwMode="gray">
          <a:xfrm>
            <a:off x="7623175" y="4972050"/>
            <a:ext cx="506413" cy="473075"/>
          </a:xfrm>
          <a:prstGeom prst="rect">
            <a:avLst/>
          </a:prstGeom>
          <a:solidFill>
            <a:schemeClr val="accent2">
              <a:alpha val="5000"/>
            </a:scheme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3" name="Rectangle 163"/>
          <p:cNvSpPr>
            <a:spLocks noChangeArrowheads="1"/>
          </p:cNvSpPr>
          <p:nvPr/>
        </p:nvSpPr>
        <p:spPr bwMode="gray">
          <a:xfrm>
            <a:off x="8628063" y="4972050"/>
            <a:ext cx="508000" cy="473075"/>
          </a:xfrm>
          <a:prstGeom prst="rect">
            <a:avLst/>
          </a:prstGeom>
          <a:solidFill>
            <a:srgbClr val="EAEAEA">
              <a:alpha val="5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4" name="Rectangle 164"/>
          <p:cNvSpPr>
            <a:spLocks noChangeArrowheads="1"/>
          </p:cNvSpPr>
          <p:nvPr/>
        </p:nvSpPr>
        <p:spPr bwMode="gray">
          <a:xfrm>
            <a:off x="5600700" y="4972050"/>
            <a:ext cx="506413" cy="473075"/>
          </a:xfrm>
          <a:prstGeom prst="rect">
            <a:avLst/>
          </a:prstGeom>
          <a:solidFill>
            <a:schemeClr val="folHlink">
              <a:alpha val="5000"/>
            </a:scheme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5" name="Rectangle 165"/>
          <p:cNvSpPr>
            <a:spLocks noChangeArrowheads="1"/>
          </p:cNvSpPr>
          <p:nvPr/>
        </p:nvSpPr>
        <p:spPr bwMode="gray">
          <a:xfrm>
            <a:off x="8128000" y="6386513"/>
            <a:ext cx="506413" cy="471487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6" name="Rectangle 166"/>
          <p:cNvSpPr>
            <a:spLocks noChangeArrowheads="1"/>
          </p:cNvSpPr>
          <p:nvPr/>
        </p:nvSpPr>
        <p:spPr bwMode="gray">
          <a:xfrm>
            <a:off x="5091113" y="6386513"/>
            <a:ext cx="508000" cy="471487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7" name="Rectangle 168"/>
          <p:cNvSpPr>
            <a:spLocks noChangeArrowheads="1"/>
          </p:cNvSpPr>
          <p:nvPr/>
        </p:nvSpPr>
        <p:spPr bwMode="gray">
          <a:xfrm>
            <a:off x="4068763" y="6386513"/>
            <a:ext cx="509587" cy="471487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8" name="Rectangle 170"/>
          <p:cNvSpPr>
            <a:spLocks noChangeArrowheads="1"/>
          </p:cNvSpPr>
          <p:nvPr/>
        </p:nvSpPr>
        <p:spPr bwMode="gray">
          <a:xfrm>
            <a:off x="4575175" y="4965700"/>
            <a:ext cx="506413" cy="469900"/>
          </a:xfrm>
          <a:prstGeom prst="rect">
            <a:avLst/>
          </a:prstGeom>
          <a:solidFill>
            <a:srgbClr val="DDDDDD">
              <a:alpha val="5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9" name="Rectangle 171"/>
          <p:cNvSpPr>
            <a:spLocks noChangeArrowheads="1"/>
          </p:cNvSpPr>
          <p:nvPr/>
        </p:nvSpPr>
        <p:spPr bwMode="gray">
          <a:xfrm>
            <a:off x="7113588" y="6384925"/>
            <a:ext cx="508000" cy="471488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0" name="Rectangle 173"/>
          <p:cNvSpPr>
            <a:spLocks noChangeArrowheads="1"/>
          </p:cNvSpPr>
          <p:nvPr/>
        </p:nvSpPr>
        <p:spPr bwMode="gray">
          <a:xfrm>
            <a:off x="3556000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1" name="Rectangle 174"/>
          <p:cNvSpPr>
            <a:spLocks noChangeArrowheads="1"/>
          </p:cNvSpPr>
          <p:nvPr/>
        </p:nvSpPr>
        <p:spPr bwMode="gray">
          <a:xfrm>
            <a:off x="3038475" y="5440363"/>
            <a:ext cx="506413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2" name="Rectangle 176"/>
          <p:cNvSpPr>
            <a:spLocks noChangeArrowheads="1"/>
          </p:cNvSpPr>
          <p:nvPr/>
        </p:nvSpPr>
        <p:spPr bwMode="gray">
          <a:xfrm>
            <a:off x="3556000" y="4972050"/>
            <a:ext cx="506413" cy="473075"/>
          </a:xfrm>
          <a:prstGeom prst="rect">
            <a:avLst/>
          </a:prstGeom>
          <a:solidFill>
            <a:schemeClr val="folHlink">
              <a:alpha val="5000"/>
            </a:scheme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3" name="Rectangle 182"/>
          <p:cNvSpPr>
            <a:spLocks noChangeArrowheads="1"/>
          </p:cNvSpPr>
          <p:nvPr/>
        </p:nvSpPr>
        <p:spPr bwMode="gray">
          <a:xfrm>
            <a:off x="2540000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4" name="Rectangle 183"/>
          <p:cNvSpPr>
            <a:spLocks noChangeArrowheads="1"/>
          </p:cNvSpPr>
          <p:nvPr/>
        </p:nvSpPr>
        <p:spPr bwMode="gray">
          <a:xfrm>
            <a:off x="2024063" y="5440363"/>
            <a:ext cx="506412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5" name="Rectangle 184"/>
          <p:cNvSpPr>
            <a:spLocks noChangeArrowheads="1"/>
          </p:cNvSpPr>
          <p:nvPr/>
        </p:nvSpPr>
        <p:spPr bwMode="gray">
          <a:xfrm>
            <a:off x="511175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6" name="Rectangle 185"/>
          <p:cNvSpPr>
            <a:spLocks noChangeArrowheads="1"/>
          </p:cNvSpPr>
          <p:nvPr/>
        </p:nvSpPr>
        <p:spPr bwMode="gray">
          <a:xfrm>
            <a:off x="4763" y="5440363"/>
            <a:ext cx="506412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7" name="Rectangle 186"/>
          <p:cNvSpPr>
            <a:spLocks noChangeArrowheads="1"/>
          </p:cNvSpPr>
          <p:nvPr/>
        </p:nvSpPr>
        <p:spPr bwMode="gray">
          <a:xfrm>
            <a:off x="1008063" y="5440363"/>
            <a:ext cx="508000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8" name="Rectangle 187"/>
          <p:cNvSpPr>
            <a:spLocks noChangeArrowheads="1"/>
          </p:cNvSpPr>
          <p:nvPr/>
        </p:nvSpPr>
        <p:spPr bwMode="gray">
          <a:xfrm>
            <a:off x="1514475" y="4972050"/>
            <a:ext cx="508000" cy="473075"/>
          </a:xfrm>
          <a:prstGeom prst="rect">
            <a:avLst/>
          </a:prstGeom>
          <a:solidFill>
            <a:srgbClr val="EAEAEA">
              <a:alpha val="5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9" name="Rectangle 188"/>
          <p:cNvSpPr>
            <a:spLocks noChangeArrowheads="1"/>
          </p:cNvSpPr>
          <p:nvPr/>
        </p:nvSpPr>
        <p:spPr bwMode="gray">
          <a:xfrm>
            <a:off x="2532063" y="4972050"/>
            <a:ext cx="508000" cy="473075"/>
          </a:xfrm>
          <a:prstGeom prst="rect">
            <a:avLst/>
          </a:prstGeom>
          <a:solidFill>
            <a:srgbClr val="EAEAEA">
              <a:alpha val="5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30" name="Rectangle 189"/>
          <p:cNvSpPr>
            <a:spLocks noChangeArrowheads="1"/>
          </p:cNvSpPr>
          <p:nvPr/>
        </p:nvSpPr>
        <p:spPr bwMode="gray">
          <a:xfrm>
            <a:off x="511175" y="4972050"/>
            <a:ext cx="506413" cy="473075"/>
          </a:xfrm>
          <a:prstGeom prst="rect">
            <a:avLst/>
          </a:prstGeom>
          <a:solidFill>
            <a:schemeClr val="folHlink">
              <a:alpha val="5000"/>
            </a:scheme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31" name="Rectangle 190"/>
          <p:cNvSpPr>
            <a:spLocks noChangeArrowheads="1"/>
          </p:cNvSpPr>
          <p:nvPr/>
        </p:nvSpPr>
        <p:spPr bwMode="gray">
          <a:xfrm>
            <a:off x="12700" y="6386513"/>
            <a:ext cx="508000" cy="471487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32" name="Rectangle 191"/>
          <p:cNvSpPr>
            <a:spLocks noChangeArrowheads="1"/>
          </p:cNvSpPr>
          <p:nvPr/>
        </p:nvSpPr>
        <p:spPr bwMode="gray">
          <a:xfrm>
            <a:off x="1016000" y="6386513"/>
            <a:ext cx="508000" cy="471487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33" name="Rectangle 192"/>
          <p:cNvSpPr>
            <a:spLocks noChangeArrowheads="1"/>
          </p:cNvSpPr>
          <p:nvPr/>
        </p:nvSpPr>
        <p:spPr bwMode="gray">
          <a:xfrm>
            <a:off x="2024063" y="6384925"/>
            <a:ext cx="506412" cy="471488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grpSp>
        <p:nvGrpSpPr>
          <p:cNvPr id="34" name="组合 86"/>
          <p:cNvGrpSpPr/>
          <p:nvPr userDrawn="1"/>
        </p:nvGrpSpPr>
        <p:grpSpPr bwMode="auto">
          <a:xfrm>
            <a:off x="-1588" y="-26988"/>
            <a:ext cx="9145588" cy="1674813"/>
            <a:chOff x="-1588" y="-26988"/>
            <a:chExt cx="9145588" cy="1674813"/>
          </a:xfrm>
        </p:grpSpPr>
        <p:pic>
          <p:nvPicPr>
            <p:cNvPr id="35" name="图片 65" descr="标题.jpg"/>
            <p:cNvPicPr>
              <a:picLocks noChangeAspect="1"/>
            </p:cNvPicPr>
            <p:nvPr userDrawn="1"/>
          </p:nvPicPr>
          <p:blipFill>
            <a:blip r:embed="rId2" cstate="print"/>
            <a:stretch>
              <a:fillRect/>
            </a:stretch>
          </p:blipFill>
          <p:spPr>
            <a:xfrm>
              <a:off x="642910" y="357166"/>
              <a:ext cx="8501090" cy="857256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reflection blurRad="6350" stA="52000" endA="300" endPos="35000" dir="5400000" sy="-100000" algn="bl" rotWithShape="0"/>
            </a:effectLst>
            <a:scene3d>
              <a:camera prst="orthographicFront"/>
              <a:lightRig rig="threePt" dir="t"/>
            </a:scene3d>
            <a:sp3d contourW="6350" prstMaterial="matte">
              <a:bevelT w="101600" h="101600"/>
              <a:contourClr>
                <a:srgbClr val="969696"/>
              </a:contourClr>
            </a:sp3d>
          </p:spPr>
        </p:pic>
        <p:grpSp>
          <p:nvGrpSpPr>
            <p:cNvPr id="36" name="组合 64"/>
            <p:cNvGrpSpPr/>
            <p:nvPr userDrawn="1"/>
          </p:nvGrpSpPr>
          <p:grpSpPr bwMode="auto">
            <a:xfrm>
              <a:off x="-1588" y="-26987"/>
              <a:ext cx="1287463" cy="1674813"/>
              <a:chOff x="-1588" y="-26988"/>
              <a:chExt cx="1158876" cy="1508126"/>
            </a:xfrm>
          </p:grpSpPr>
          <p:grpSp>
            <p:nvGrpSpPr>
              <p:cNvPr id="37" name="Group 195"/>
              <p:cNvGrpSpPr/>
              <p:nvPr/>
            </p:nvGrpSpPr>
            <p:grpSpPr bwMode="auto">
              <a:xfrm>
                <a:off x="0" y="357188"/>
                <a:ext cx="1157288" cy="1123950"/>
                <a:chOff x="-9" y="1395"/>
                <a:chExt cx="2985" cy="2898"/>
              </a:xfrm>
            </p:grpSpPr>
            <p:pic>
              <p:nvPicPr>
                <p:cNvPr id="44" name="Picture 196" descr="pan01"/>
                <p:cNvPicPr>
                  <a:picLocks noChangeAspect="1" noChangeArrowheads="1"/>
                </p:cNvPicPr>
                <p:nvPr/>
              </p:nvPicPr>
              <p:blipFill>
                <a:blip r:embed="rId3" cstate="print"/>
                <a:srcRect l="46681" r="2339"/>
                <a:stretch>
                  <a:fillRect/>
                </a:stretch>
              </p:blipFill>
              <p:spPr bwMode="gray">
                <a:xfrm>
                  <a:off x="0" y="1395"/>
                  <a:ext cx="2976" cy="289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45" name="Freeform 197"/>
                <p:cNvSpPr/>
                <p:nvPr/>
              </p:nvSpPr>
              <p:spPr bwMode="gray">
                <a:xfrm>
                  <a:off x="-9" y="1493"/>
                  <a:ext cx="2841" cy="2599"/>
                </a:xfrm>
                <a:custGeom>
                  <a:avLst/>
                  <a:gdLst/>
                  <a:ahLst/>
                  <a:cxnLst>
                    <a:cxn ang="0">
                      <a:pos x="0" y="18"/>
                    </a:cxn>
                    <a:cxn ang="0">
                      <a:pos x="2841" y="0"/>
                    </a:cxn>
                    <a:cxn ang="0">
                      <a:pos x="1294" y="2597"/>
                    </a:cxn>
                    <a:cxn ang="0">
                      <a:pos x="2" y="2599"/>
                    </a:cxn>
                    <a:cxn ang="0">
                      <a:pos x="0" y="18"/>
                    </a:cxn>
                  </a:cxnLst>
                  <a:rect l="0" t="0" r="r" b="b"/>
                  <a:pathLst>
                    <a:path w="2841" h="2599">
                      <a:moveTo>
                        <a:pt x="0" y="18"/>
                      </a:moveTo>
                      <a:lnTo>
                        <a:pt x="2841" y="0"/>
                      </a:lnTo>
                      <a:lnTo>
                        <a:pt x="1294" y="2597"/>
                      </a:lnTo>
                      <a:lnTo>
                        <a:pt x="2" y="2599"/>
                      </a:lnTo>
                      <a:lnTo>
                        <a:pt x="0" y="18"/>
                      </a:lnTo>
                      <a:close/>
                    </a:path>
                  </a:pathLst>
                </a:custGeom>
                <a:blipFill dpi="0" rotWithShape="1">
                  <a:blip r:embed="rId4" cstate="print"/>
                  <a:srcRect/>
                  <a:stretch>
                    <a:fillRect r="-36540"/>
                  </a:stretch>
                </a:blipFill>
                <a:ln w="9525">
                  <a:noFill/>
                  <a:rou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ea typeface="+mn-ea"/>
                  </a:endParaRPr>
                </a:p>
              </p:txBody>
            </p:sp>
          </p:grpSp>
          <p:grpSp>
            <p:nvGrpSpPr>
              <p:cNvPr id="38" name="Group 198"/>
              <p:cNvGrpSpPr/>
              <p:nvPr/>
            </p:nvGrpSpPr>
            <p:grpSpPr bwMode="auto">
              <a:xfrm>
                <a:off x="0" y="198438"/>
                <a:ext cx="1057275" cy="1143000"/>
                <a:chOff x="0" y="1039"/>
                <a:chExt cx="2681" cy="2897"/>
              </a:xfrm>
            </p:grpSpPr>
            <p:pic>
              <p:nvPicPr>
                <p:cNvPr id="42" name="Picture 199" descr="pan01"/>
                <p:cNvPicPr>
                  <a:picLocks noChangeAspect="1" noChangeArrowheads="1"/>
                </p:cNvPicPr>
                <p:nvPr userDrawn="1"/>
              </p:nvPicPr>
              <p:blipFill>
                <a:blip r:embed="rId5" cstate="print"/>
                <a:srcRect l="51730" r="2339"/>
                <a:stretch>
                  <a:fillRect/>
                </a:stretch>
              </p:blipFill>
              <p:spPr bwMode="gray">
                <a:xfrm>
                  <a:off x="0" y="1039"/>
                  <a:ext cx="2681" cy="289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43" name="Freeform 200"/>
                <p:cNvSpPr/>
                <p:nvPr userDrawn="1"/>
              </p:nvSpPr>
              <p:spPr bwMode="gray">
                <a:xfrm>
                  <a:off x="0" y="1137"/>
                  <a:ext cx="2537" cy="260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2537" y="1"/>
                    </a:cxn>
                    <a:cxn ang="0">
                      <a:pos x="991" y="2597"/>
                    </a:cxn>
                    <a:cxn ang="0">
                      <a:pos x="0" y="260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2537" h="2600">
                      <a:moveTo>
                        <a:pt x="0" y="0"/>
                      </a:moveTo>
                      <a:lnTo>
                        <a:pt x="2537" y="1"/>
                      </a:lnTo>
                      <a:lnTo>
                        <a:pt x="991" y="2597"/>
                      </a:lnTo>
                      <a:lnTo>
                        <a:pt x="0" y="260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blipFill dpi="0" rotWithShape="1">
                  <a:blip r:embed="rId6" cstate="print"/>
                  <a:srcRect/>
                  <a:stretch>
                    <a:fillRect b="-16332"/>
                  </a:stretch>
                </a:blipFill>
                <a:ln w="9525">
                  <a:noFill/>
                  <a:rou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ea typeface="+mn-ea"/>
                  </a:endParaRPr>
                </a:p>
              </p:txBody>
            </p:sp>
          </p:grpSp>
          <p:grpSp>
            <p:nvGrpSpPr>
              <p:cNvPr id="39" name="Group 201"/>
              <p:cNvGrpSpPr/>
              <p:nvPr/>
            </p:nvGrpSpPr>
            <p:grpSpPr bwMode="auto">
              <a:xfrm>
                <a:off x="-1588" y="-26988"/>
                <a:ext cx="933451" cy="1239838"/>
                <a:chOff x="-7" y="240"/>
                <a:chExt cx="2407" cy="3199"/>
              </a:xfrm>
            </p:grpSpPr>
            <p:pic>
              <p:nvPicPr>
                <p:cNvPr id="40" name="Picture 202" descr="pan01"/>
                <p:cNvPicPr>
                  <a:picLocks noChangeAspect="1" noChangeArrowheads="1"/>
                </p:cNvPicPr>
                <p:nvPr userDrawn="1"/>
              </p:nvPicPr>
              <p:blipFill>
                <a:blip r:embed="rId7" cstate="print"/>
                <a:srcRect l="60431" r="2339"/>
                <a:stretch>
                  <a:fillRect/>
                </a:stretch>
              </p:blipFill>
              <p:spPr bwMode="gray">
                <a:xfrm>
                  <a:off x="0" y="240"/>
                  <a:ext cx="2400" cy="319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41" name="Freeform 203"/>
                <p:cNvSpPr/>
                <p:nvPr userDrawn="1"/>
              </p:nvSpPr>
              <p:spPr bwMode="gray">
                <a:xfrm>
                  <a:off x="-7" y="348"/>
                  <a:ext cx="2247" cy="2874"/>
                </a:xfrm>
                <a:custGeom>
                  <a:avLst/>
                  <a:gdLst/>
                  <a:ahLst/>
                  <a:cxnLst>
                    <a:cxn ang="0">
                      <a:pos x="7" y="0"/>
                    </a:cxn>
                    <a:cxn ang="0">
                      <a:pos x="2247" y="0"/>
                    </a:cxn>
                    <a:cxn ang="0">
                      <a:pos x="540" y="2868"/>
                    </a:cxn>
                    <a:cxn ang="0">
                      <a:pos x="0" y="2874"/>
                    </a:cxn>
                    <a:cxn ang="0">
                      <a:pos x="7" y="0"/>
                    </a:cxn>
                  </a:cxnLst>
                  <a:rect l="0" t="0" r="r" b="b"/>
                  <a:pathLst>
                    <a:path w="2247" h="2874">
                      <a:moveTo>
                        <a:pt x="7" y="0"/>
                      </a:moveTo>
                      <a:lnTo>
                        <a:pt x="2247" y="0"/>
                      </a:lnTo>
                      <a:lnTo>
                        <a:pt x="540" y="2868"/>
                      </a:lnTo>
                      <a:lnTo>
                        <a:pt x="0" y="2874"/>
                      </a:lnTo>
                      <a:lnTo>
                        <a:pt x="7" y="0"/>
                      </a:lnTo>
                      <a:close/>
                    </a:path>
                  </a:pathLst>
                </a:custGeom>
                <a:blipFill dpi="0" rotWithShape="1">
                  <a:blip r:embed="rId8" cstate="print"/>
                  <a:srcRect/>
                  <a:stretch>
                    <a:fillRect r="-25709"/>
                  </a:stretch>
                </a:blipFill>
                <a:ln w="9525">
                  <a:noFill/>
                  <a:rou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ea typeface="+mn-ea"/>
                  </a:endParaRPr>
                </a:p>
              </p:txBody>
            </p:sp>
          </p:grpSp>
        </p:grpSp>
      </p:grpSp>
      <p:sp>
        <p:nvSpPr>
          <p:cNvPr id="46" name="Rectangle 152"/>
          <p:cNvSpPr>
            <a:spLocks noChangeArrowheads="1"/>
          </p:cNvSpPr>
          <p:nvPr userDrawn="1"/>
        </p:nvSpPr>
        <p:spPr bwMode="gray">
          <a:xfrm>
            <a:off x="1522413" y="5918200"/>
            <a:ext cx="506412" cy="469900"/>
          </a:xfrm>
          <a:prstGeom prst="rect">
            <a:avLst/>
          </a:prstGeom>
          <a:gradFill flip="none" rotWithShape="1">
            <a:gsLst>
              <a:gs pos="0">
                <a:srgbClr val="6493F6">
                  <a:tint val="66000"/>
                  <a:satMod val="160000"/>
                </a:srgbClr>
              </a:gs>
              <a:gs pos="50000">
                <a:srgbClr val="6493F6">
                  <a:tint val="44500"/>
                  <a:satMod val="160000"/>
                </a:srgbClr>
              </a:gs>
              <a:gs pos="100000">
                <a:srgbClr val="6493F6">
                  <a:tint val="23500"/>
                  <a:satMod val="160000"/>
                </a:srgbClr>
              </a:gs>
            </a:gsLst>
            <a:lin ang="5400000" scaled="1"/>
            <a:tileRect/>
          </a:gradFill>
          <a:ln w="9525">
            <a:solidFill>
              <a:srgbClr val="DDDDDD">
                <a:alpha val="60001"/>
              </a:srgbClr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47" name="Rectangle 152"/>
          <p:cNvSpPr>
            <a:spLocks noChangeArrowheads="1"/>
          </p:cNvSpPr>
          <p:nvPr userDrawn="1"/>
        </p:nvSpPr>
        <p:spPr bwMode="gray">
          <a:xfrm>
            <a:off x="4570523" y="5918200"/>
            <a:ext cx="506413" cy="469900"/>
          </a:xfrm>
          <a:prstGeom prst="rect">
            <a:avLst/>
          </a:prstGeom>
          <a:gradFill flip="none" rotWithShape="1">
            <a:gsLst>
              <a:gs pos="0">
                <a:srgbClr val="73ACFF">
                  <a:tint val="66000"/>
                  <a:satMod val="160000"/>
                </a:srgbClr>
              </a:gs>
              <a:gs pos="50000">
                <a:srgbClr val="73ACFF">
                  <a:tint val="44500"/>
                  <a:satMod val="160000"/>
                  <a:alpha val="86000"/>
                </a:srgbClr>
              </a:gs>
              <a:gs pos="100000">
                <a:srgbClr val="73ACFF">
                  <a:tint val="23500"/>
                  <a:satMod val="160000"/>
                </a:srgbClr>
              </a:gs>
            </a:gsLst>
            <a:path path="circle">
              <a:fillToRect r="100000" b="100000"/>
            </a:path>
            <a:tileRect l="-100000" t="-100000"/>
          </a:gradFill>
          <a:ln w="9525">
            <a:solidFill>
              <a:srgbClr val="DDDDDD">
                <a:alpha val="60001"/>
              </a:srgbClr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48" name="Rectangle 152"/>
          <p:cNvSpPr>
            <a:spLocks noChangeArrowheads="1"/>
          </p:cNvSpPr>
          <p:nvPr userDrawn="1"/>
        </p:nvSpPr>
        <p:spPr bwMode="gray">
          <a:xfrm>
            <a:off x="7618413" y="5918200"/>
            <a:ext cx="506412" cy="469900"/>
          </a:xfrm>
          <a:prstGeom prst="rect">
            <a:avLst/>
          </a:prstGeom>
          <a:gradFill flip="none" rotWithShape="1">
            <a:gsLst>
              <a:gs pos="0">
                <a:srgbClr val="73ACFF">
                  <a:tint val="66000"/>
                  <a:satMod val="160000"/>
                </a:srgbClr>
              </a:gs>
              <a:gs pos="50000">
                <a:srgbClr val="73ACFF">
                  <a:tint val="44500"/>
                  <a:satMod val="160000"/>
                  <a:alpha val="86000"/>
                </a:srgbClr>
              </a:gs>
              <a:gs pos="100000">
                <a:srgbClr val="73ACFF">
                  <a:tint val="23500"/>
                  <a:satMod val="160000"/>
                </a:srgbClr>
              </a:gs>
            </a:gsLst>
            <a:lin ang="8100000" scaled="1"/>
            <a:tileRect/>
          </a:gradFill>
          <a:ln w="9525">
            <a:solidFill>
              <a:srgbClr val="DDDDDD">
                <a:alpha val="60001"/>
              </a:srgbClr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49" name="Rectangle 154"/>
          <p:cNvSpPr>
            <a:spLocks noChangeArrowheads="1"/>
          </p:cNvSpPr>
          <p:nvPr userDrawn="1"/>
        </p:nvSpPr>
        <p:spPr bwMode="gray">
          <a:xfrm>
            <a:off x="8135938" y="5440363"/>
            <a:ext cx="508000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50" name="Rectangle 152"/>
          <p:cNvSpPr>
            <a:spLocks noChangeArrowheads="1"/>
          </p:cNvSpPr>
          <p:nvPr userDrawn="1"/>
        </p:nvSpPr>
        <p:spPr bwMode="gray">
          <a:xfrm>
            <a:off x="6096025" y="6388124"/>
            <a:ext cx="506413" cy="469900"/>
          </a:xfrm>
          <a:prstGeom prst="rect">
            <a:avLst/>
          </a:prstGeom>
          <a:gradFill flip="none" rotWithShape="1">
            <a:gsLst>
              <a:gs pos="0">
                <a:srgbClr val="73ACFF">
                  <a:tint val="66000"/>
                  <a:satMod val="160000"/>
                </a:srgbClr>
              </a:gs>
              <a:gs pos="50000">
                <a:srgbClr val="73ACFF">
                  <a:tint val="44500"/>
                  <a:satMod val="160000"/>
                  <a:alpha val="86000"/>
                </a:srgbClr>
              </a:gs>
              <a:gs pos="100000">
                <a:srgbClr val="73ACFF">
                  <a:tint val="23500"/>
                  <a:satMod val="160000"/>
                </a:srgbClr>
              </a:gs>
            </a:gsLst>
            <a:path path="circle">
              <a:fillToRect r="100000" b="100000"/>
            </a:path>
            <a:tileRect l="-100000" t="-100000"/>
          </a:gradFill>
          <a:ln w="9525">
            <a:solidFill>
              <a:srgbClr val="DDDDDD">
                <a:alpha val="60001"/>
              </a:srgbClr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grpSp>
        <p:nvGrpSpPr>
          <p:cNvPr id="51" name="组合 76"/>
          <p:cNvGrpSpPr/>
          <p:nvPr userDrawn="1"/>
        </p:nvGrpSpPr>
        <p:grpSpPr bwMode="auto">
          <a:xfrm>
            <a:off x="5067300" y="5918200"/>
            <a:ext cx="4076700" cy="939800"/>
            <a:chOff x="5067300" y="5918200"/>
            <a:chExt cx="4076700" cy="939800"/>
          </a:xfrm>
        </p:grpSpPr>
        <p:sp>
          <p:nvSpPr>
            <p:cNvPr id="52" name="Rectangle 152"/>
            <p:cNvSpPr>
              <a:spLocks noChangeArrowheads="1"/>
            </p:cNvSpPr>
            <p:nvPr userDrawn="1"/>
          </p:nvSpPr>
          <p:spPr bwMode="gray">
            <a:xfrm>
              <a:off x="6599238" y="5918200"/>
              <a:ext cx="506412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53" name="Rectangle 152"/>
            <p:cNvSpPr>
              <a:spLocks noChangeArrowheads="1"/>
            </p:cNvSpPr>
            <p:nvPr userDrawn="1"/>
          </p:nvSpPr>
          <p:spPr bwMode="gray">
            <a:xfrm>
              <a:off x="5599113" y="5918200"/>
              <a:ext cx="506412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54" name="Rectangle 152"/>
            <p:cNvSpPr>
              <a:spLocks noChangeArrowheads="1"/>
            </p:cNvSpPr>
            <p:nvPr userDrawn="1"/>
          </p:nvSpPr>
          <p:spPr bwMode="gray">
            <a:xfrm>
              <a:off x="8637588" y="5918200"/>
              <a:ext cx="506412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55" name="Rectangle 152"/>
            <p:cNvSpPr>
              <a:spLocks noChangeArrowheads="1"/>
            </p:cNvSpPr>
            <p:nvPr userDrawn="1"/>
          </p:nvSpPr>
          <p:spPr bwMode="gray">
            <a:xfrm>
              <a:off x="8128000" y="6388100"/>
              <a:ext cx="506413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56" name="Rectangle 152"/>
            <p:cNvSpPr>
              <a:spLocks noChangeArrowheads="1"/>
            </p:cNvSpPr>
            <p:nvPr userDrawn="1"/>
          </p:nvSpPr>
          <p:spPr bwMode="gray">
            <a:xfrm>
              <a:off x="7115175" y="6388100"/>
              <a:ext cx="506413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57" name="Rectangle 152"/>
            <p:cNvSpPr>
              <a:spLocks noChangeArrowheads="1"/>
            </p:cNvSpPr>
            <p:nvPr userDrawn="1"/>
          </p:nvSpPr>
          <p:spPr bwMode="gray">
            <a:xfrm>
              <a:off x="5067300" y="6388100"/>
              <a:ext cx="506413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</p:grpSp>
      <p:sp>
        <p:nvSpPr>
          <p:cNvPr id="58" name="Rectangle 152"/>
          <p:cNvSpPr>
            <a:spLocks noChangeArrowheads="1"/>
          </p:cNvSpPr>
          <p:nvPr userDrawn="1"/>
        </p:nvSpPr>
        <p:spPr bwMode="gray">
          <a:xfrm>
            <a:off x="3046413" y="6383338"/>
            <a:ext cx="506412" cy="469900"/>
          </a:xfrm>
          <a:prstGeom prst="rect">
            <a:avLst/>
          </a:prstGeom>
          <a:gradFill flip="none" rotWithShape="1">
            <a:gsLst>
              <a:gs pos="0">
                <a:srgbClr val="73ACFF">
                  <a:tint val="66000"/>
                  <a:satMod val="160000"/>
                </a:srgbClr>
              </a:gs>
              <a:gs pos="50000">
                <a:srgbClr val="73ACFF">
                  <a:tint val="44500"/>
                  <a:satMod val="160000"/>
                  <a:alpha val="86000"/>
                </a:srgbClr>
              </a:gs>
              <a:gs pos="100000">
                <a:srgbClr val="73ACFF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>
            <a:solidFill>
              <a:srgbClr val="DDDDDD">
                <a:alpha val="60001"/>
              </a:srgbClr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grpSp>
        <p:nvGrpSpPr>
          <p:cNvPr id="59" name="组合 75"/>
          <p:cNvGrpSpPr/>
          <p:nvPr userDrawn="1"/>
        </p:nvGrpSpPr>
        <p:grpSpPr bwMode="auto">
          <a:xfrm>
            <a:off x="501650" y="5910263"/>
            <a:ext cx="4071938" cy="947737"/>
            <a:chOff x="501650" y="5910263"/>
            <a:chExt cx="4071938" cy="947761"/>
          </a:xfrm>
        </p:grpSpPr>
        <p:sp>
          <p:nvSpPr>
            <p:cNvPr id="60" name="Rectangle 152"/>
            <p:cNvSpPr>
              <a:spLocks noChangeArrowheads="1"/>
            </p:cNvSpPr>
            <p:nvPr userDrawn="1"/>
          </p:nvSpPr>
          <p:spPr bwMode="gray">
            <a:xfrm>
              <a:off x="3551238" y="5918200"/>
              <a:ext cx="506412" cy="469912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61" name="Rectangle 152"/>
            <p:cNvSpPr>
              <a:spLocks noChangeArrowheads="1"/>
            </p:cNvSpPr>
            <p:nvPr userDrawn="1"/>
          </p:nvSpPr>
          <p:spPr bwMode="gray">
            <a:xfrm>
              <a:off x="2535238" y="5918200"/>
              <a:ext cx="506412" cy="469912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62" name="Rectangle 152"/>
            <p:cNvSpPr>
              <a:spLocks noChangeArrowheads="1"/>
            </p:cNvSpPr>
            <p:nvPr userDrawn="1"/>
          </p:nvSpPr>
          <p:spPr bwMode="gray">
            <a:xfrm>
              <a:off x="501650" y="5910263"/>
              <a:ext cx="506413" cy="469900"/>
            </a:xfrm>
            <a:prstGeom prst="rect">
              <a:avLst/>
            </a:prstGeom>
            <a:gradFill flip="none"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path path="circle">
                <a:fillToRect l="100000" b="100000"/>
              </a:path>
              <a:tileRect t="-100000" r="-100000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63" name="Rectangle 152"/>
            <p:cNvSpPr>
              <a:spLocks noChangeArrowheads="1"/>
            </p:cNvSpPr>
            <p:nvPr userDrawn="1"/>
          </p:nvSpPr>
          <p:spPr bwMode="gray">
            <a:xfrm>
              <a:off x="4067175" y="6388112"/>
              <a:ext cx="506413" cy="469912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64" name="Rectangle 152"/>
            <p:cNvSpPr>
              <a:spLocks noChangeArrowheads="1"/>
            </p:cNvSpPr>
            <p:nvPr userDrawn="1"/>
          </p:nvSpPr>
          <p:spPr bwMode="gray">
            <a:xfrm>
              <a:off x="2036763" y="6388112"/>
              <a:ext cx="506412" cy="469912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65" name="Rectangle 152"/>
            <p:cNvSpPr>
              <a:spLocks noChangeArrowheads="1"/>
            </p:cNvSpPr>
            <p:nvPr userDrawn="1"/>
          </p:nvSpPr>
          <p:spPr bwMode="gray">
            <a:xfrm>
              <a:off x="1014413" y="6388112"/>
              <a:ext cx="506412" cy="469912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</p:grpSp>
      <p:sp>
        <p:nvSpPr>
          <p:cNvPr id="66" name="Rectangle 152"/>
          <p:cNvSpPr>
            <a:spLocks noChangeArrowheads="1"/>
          </p:cNvSpPr>
          <p:nvPr userDrawn="1"/>
        </p:nvSpPr>
        <p:spPr bwMode="gray">
          <a:xfrm>
            <a:off x="-6350" y="6388100"/>
            <a:ext cx="506413" cy="469900"/>
          </a:xfrm>
          <a:prstGeom prst="rect">
            <a:avLst/>
          </a:prstGeom>
          <a:gradFill flip="none" rotWithShape="1">
            <a:gsLst>
              <a:gs pos="0">
                <a:srgbClr val="6493F6">
                  <a:tint val="66000"/>
                  <a:satMod val="160000"/>
                </a:srgbClr>
              </a:gs>
              <a:gs pos="50000">
                <a:srgbClr val="6493F6">
                  <a:tint val="44500"/>
                  <a:satMod val="160000"/>
                </a:srgbClr>
              </a:gs>
              <a:gs pos="100000">
                <a:srgbClr val="6493F6">
                  <a:tint val="23500"/>
                  <a:satMod val="160000"/>
                </a:srgbClr>
              </a:gs>
            </a:gsLst>
            <a:lin ang="0" scaled="1"/>
            <a:tileRect/>
          </a:gradFill>
          <a:ln w="9525">
            <a:solidFill>
              <a:srgbClr val="DDDDDD">
                <a:alpha val="60001"/>
              </a:srgbClr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67" name="Rectangle 194"/>
          <p:cNvSpPr>
            <a:spLocks noChangeArrowheads="1"/>
          </p:cNvSpPr>
          <p:nvPr/>
        </p:nvSpPr>
        <p:spPr bwMode="gray">
          <a:xfrm>
            <a:off x="0" y="4357688"/>
            <a:ext cx="9144000" cy="1500187"/>
          </a:xfrm>
          <a:prstGeom prst="rect">
            <a:avLst/>
          </a:prstGeom>
          <a:gradFill rotWithShape="1">
            <a:gsLst>
              <a:gs pos="0">
                <a:schemeClr val="bg1">
                  <a:alpha val="89999"/>
                </a:schemeClr>
              </a:gs>
              <a:gs pos="100000">
                <a:schemeClr val="bg1">
                  <a:gamma/>
                  <a:tint val="0"/>
                  <a:invGamma/>
                  <a:alpha val="0"/>
                </a:schemeClr>
              </a:gs>
            </a:gsLst>
            <a:lin ang="5400000" scaled="1"/>
          </a:gradFill>
          <a:ln w="9525">
            <a:noFill/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28600"/>
            <a:ext cx="2057400" cy="60960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28600"/>
            <a:ext cx="6019800" cy="60960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8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467475"/>
            <a:ext cx="2133600" cy="301625"/>
          </a:xfrm>
          <a:prstGeom prst="rect">
            <a:avLst/>
          </a:prstGeom>
        </p:spPr>
        <p:txBody>
          <a:bodyPr/>
          <a:lstStyle>
            <a:lvl1pPr>
              <a:defRPr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9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467475"/>
            <a:ext cx="2895600" cy="301625"/>
          </a:xfrm>
          <a:prstGeom prst="rect">
            <a:avLst/>
          </a:prstGeom>
        </p:spPr>
        <p:txBody>
          <a:bodyPr/>
          <a:lstStyle>
            <a:lvl1pPr>
              <a:defRPr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0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467475"/>
            <a:ext cx="2133600" cy="301625"/>
          </a:xfrm>
          <a:prstGeom prst="rect">
            <a:avLst/>
          </a:prstGeom>
        </p:spPr>
        <p:txBody>
          <a:bodyPr/>
          <a:lstStyle>
            <a:lvl1pPr>
              <a:defRPr>
                <a:ea typeface="+mn-ea"/>
              </a:defRPr>
            </a:lvl1pPr>
          </a:lstStyle>
          <a:p>
            <a:pPr>
              <a:defRPr/>
            </a:pPr>
            <a:fld id="{49B0B66C-65DE-434A-A8C4-11470CB1DFC2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utoUpdateAnimBg="0"/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3"/>
          <p:cNvSpPr>
            <a:spLocks noChangeArrowheads="1"/>
          </p:cNvSpPr>
          <p:nvPr/>
        </p:nvSpPr>
        <p:spPr bwMode="gray">
          <a:xfrm>
            <a:off x="7629525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6" name="Rectangle 154"/>
          <p:cNvSpPr>
            <a:spLocks noChangeArrowheads="1"/>
          </p:cNvSpPr>
          <p:nvPr/>
        </p:nvSpPr>
        <p:spPr bwMode="gray">
          <a:xfrm>
            <a:off x="7113588" y="5440363"/>
            <a:ext cx="508000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7" name="Rectangle 155"/>
          <p:cNvSpPr>
            <a:spLocks noChangeArrowheads="1"/>
          </p:cNvSpPr>
          <p:nvPr/>
        </p:nvSpPr>
        <p:spPr bwMode="gray">
          <a:xfrm>
            <a:off x="8626475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8" name="Rectangle 156"/>
          <p:cNvSpPr>
            <a:spLocks noChangeArrowheads="1"/>
          </p:cNvSpPr>
          <p:nvPr/>
        </p:nvSpPr>
        <p:spPr bwMode="gray">
          <a:xfrm>
            <a:off x="4575175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9" name="Rectangle 157"/>
          <p:cNvSpPr>
            <a:spLocks noChangeArrowheads="1"/>
          </p:cNvSpPr>
          <p:nvPr/>
        </p:nvSpPr>
        <p:spPr bwMode="gray">
          <a:xfrm>
            <a:off x="5600700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0" name="Rectangle 158"/>
          <p:cNvSpPr>
            <a:spLocks noChangeArrowheads="1"/>
          </p:cNvSpPr>
          <p:nvPr/>
        </p:nvSpPr>
        <p:spPr bwMode="gray">
          <a:xfrm>
            <a:off x="5083175" y="5440363"/>
            <a:ext cx="508000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1" name="Rectangle 159"/>
          <p:cNvSpPr>
            <a:spLocks noChangeArrowheads="1"/>
          </p:cNvSpPr>
          <p:nvPr/>
        </p:nvSpPr>
        <p:spPr bwMode="gray">
          <a:xfrm>
            <a:off x="6097588" y="5440363"/>
            <a:ext cx="509587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2" name="Rectangle 161"/>
          <p:cNvSpPr>
            <a:spLocks noChangeArrowheads="1"/>
          </p:cNvSpPr>
          <p:nvPr/>
        </p:nvSpPr>
        <p:spPr bwMode="gray">
          <a:xfrm>
            <a:off x="6605588" y="4972050"/>
            <a:ext cx="506412" cy="473075"/>
          </a:xfrm>
          <a:prstGeom prst="rect">
            <a:avLst/>
          </a:prstGeom>
          <a:solidFill>
            <a:srgbClr val="EAEAEA">
              <a:alpha val="5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3" name="Rectangle 162"/>
          <p:cNvSpPr>
            <a:spLocks noChangeArrowheads="1"/>
          </p:cNvSpPr>
          <p:nvPr/>
        </p:nvSpPr>
        <p:spPr bwMode="gray">
          <a:xfrm>
            <a:off x="7623175" y="4972050"/>
            <a:ext cx="506413" cy="473075"/>
          </a:xfrm>
          <a:prstGeom prst="rect">
            <a:avLst/>
          </a:prstGeom>
          <a:solidFill>
            <a:schemeClr val="accent2">
              <a:alpha val="5000"/>
            </a:scheme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4" name="Rectangle 163"/>
          <p:cNvSpPr>
            <a:spLocks noChangeArrowheads="1"/>
          </p:cNvSpPr>
          <p:nvPr/>
        </p:nvSpPr>
        <p:spPr bwMode="gray">
          <a:xfrm>
            <a:off x="8628063" y="4972050"/>
            <a:ext cx="508000" cy="473075"/>
          </a:xfrm>
          <a:prstGeom prst="rect">
            <a:avLst/>
          </a:prstGeom>
          <a:solidFill>
            <a:srgbClr val="EAEAEA">
              <a:alpha val="5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5" name="Rectangle 164"/>
          <p:cNvSpPr>
            <a:spLocks noChangeArrowheads="1"/>
          </p:cNvSpPr>
          <p:nvPr/>
        </p:nvSpPr>
        <p:spPr bwMode="gray">
          <a:xfrm>
            <a:off x="5600700" y="4972050"/>
            <a:ext cx="506413" cy="473075"/>
          </a:xfrm>
          <a:prstGeom prst="rect">
            <a:avLst/>
          </a:prstGeom>
          <a:solidFill>
            <a:schemeClr val="folHlink">
              <a:alpha val="5000"/>
            </a:scheme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6" name="Rectangle 165"/>
          <p:cNvSpPr>
            <a:spLocks noChangeArrowheads="1"/>
          </p:cNvSpPr>
          <p:nvPr/>
        </p:nvSpPr>
        <p:spPr bwMode="gray">
          <a:xfrm>
            <a:off x="8128000" y="6386513"/>
            <a:ext cx="506413" cy="471487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7" name="Rectangle 166"/>
          <p:cNvSpPr>
            <a:spLocks noChangeArrowheads="1"/>
          </p:cNvSpPr>
          <p:nvPr/>
        </p:nvSpPr>
        <p:spPr bwMode="gray">
          <a:xfrm>
            <a:off x="5091113" y="6386513"/>
            <a:ext cx="508000" cy="471487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8" name="Rectangle 168"/>
          <p:cNvSpPr>
            <a:spLocks noChangeArrowheads="1"/>
          </p:cNvSpPr>
          <p:nvPr/>
        </p:nvSpPr>
        <p:spPr bwMode="gray">
          <a:xfrm>
            <a:off x="4068763" y="6386513"/>
            <a:ext cx="509587" cy="471487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9" name="Rectangle 170"/>
          <p:cNvSpPr>
            <a:spLocks noChangeArrowheads="1"/>
          </p:cNvSpPr>
          <p:nvPr/>
        </p:nvSpPr>
        <p:spPr bwMode="gray">
          <a:xfrm>
            <a:off x="4575175" y="4965700"/>
            <a:ext cx="506413" cy="469900"/>
          </a:xfrm>
          <a:prstGeom prst="rect">
            <a:avLst/>
          </a:prstGeom>
          <a:solidFill>
            <a:srgbClr val="DDDDDD">
              <a:alpha val="5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0" name="Rectangle 171"/>
          <p:cNvSpPr>
            <a:spLocks noChangeArrowheads="1"/>
          </p:cNvSpPr>
          <p:nvPr/>
        </p:nvSpPr>
        <p:spPr bwMode="gray">
          <a:xfrm>
            <a:off x="7113588" y="6384925"/>
            <a:ext cx="508000" cy="471488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1" name="Rectangle 173"/>
          <p:cNvSpPr>
            <a:spLocks noChangeArrowheads="1"/>
          </p:cNvSpPr>
          <p:nvPr/>
        </p:nvSpPr>
        <p:spPr bwMode="gray">
          <a:xfrm>
            <a:off x="3556000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2" name="Rectangle 174"/>
          <p:cNvSpPr>
            <a:spLocks noChangeArrowheads="1"/>
          </p:cNvSpPr>
          <p:nvPr/>
        </p:nvSpPr>
        <p:spPr bwMode="gray">
          <a:xfrm>
            <a:off x="3038475" y="5440363"/>
            <a:ext cx="506413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3" name="Rectangle 176"/>
          <p:cNvSpPr>
            <a:spLocks noChangeArrowheads="1"/>
          </p:cNvSpPr>
          <p:nvPr/>
        </p:nvSpPr>
        <p:spPr bwMode="gray">
          <a:xfrm>
            <a:off x="3556000" y="4972050"/>
            <a:ext cx="506413" cy="473075"/>
          </a:xfrm>
          <a:prstGeom prst="rect">
            <a:avLst/>
          </a:prstGeom>
          <a:solidFill>
            <a:schemeClr val="folHlink">
              <a:alpha val="5000"/>
            </a:scheme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4" name="Rectangle 182"/>
          <p:cNvSpPr>
            <a:spLocks noChangeArrowheads="1"/>
          </p:cNvSpPr>
          <p:nvPr/>
        </p:nvSpPr>
        <p:spPr bwMode="gray">
          <a:xfrm>
            <a:off x="2540000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5" name="Rectangle 183"/>
          <p:cNvSpPr>
            <a:spLocks noChangeArrowheads="1"/>
          </p:cNvSpPr>
          <p:nvPr/>
        </p:nvSpPr>
        <p:spPr bwMode="gray">
          <a:xfrm>
            <a:off x="2024063" y="5440363"/>
            <a:ext cx="506412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6" name="Rectangle 184"/>
          <p:cNvSpPr>
            <a:spLocks noChangeArrowheads="1"/>
          </p:cNvSpPr>
          <p:nvPr/>
        </p:nvSpPr>
        <p:spPr bwMode="gray">
          <a:xfrm>
            <a:off x="511175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7" name="Rectangle 185"/>
          <p:cNvSpPr>
            <a:spLocks noChangeArrowheads="1"/>
          </p:cNvSpPr>
          <p:nvPr/>
        </p:nvSpPr>
        <p:spPr bwMode="gray">
          <a:xfrm>
            <a:off x="4763" y="5440363"/>
            <a:ext cx="506412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8" name="Rectangle 186"/>
          <p:cNvSpPr>
            <a:spLocks noChangeArrowheads="1"/>
          </p:cNvSpPr>
          <p:nvPr/>
        </p:nvSpPr>
        <p:spPr bwMode="gray">
          <a:xfrm>
            <a:off x="1008063" y="5440363"/>
            <a:ext cx="508000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9" name="Rectangle 187"/>
          <p:cNvSpPr>
            <a:spLocks noChangeArrowheads="1"/>
          </p:cNvSpPr>
          <p:nvPr/>
        </p:nvSpPr>
        <p:spPr bwMode="gray">
          <a:xfrm>
            <a:off x="1514475" y="4972050"/>
            <a:ext cx="508000" cy="473075"/>
          </a:xfrm>
          <a:prstGeom prst="rect">
            <a:avLst/>
          </a:prstGeom>
          <a:solidFill>
            <a:srgbClr val="EAEAEA">
              <a:alpha val="5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30" name="Rectangle 188"/>
          <p:cNvSpPr>
            <a:spLocks noChangeArrowheads="1"/>
          </p:cNvSpPr>
          <p:nvPr/>
        </p:nvSpPr>
        <p:spPr bwMode="gray">
          <a:xfrm>
            <a:off x="2532063" y="4972050"/>
            <a:ext cx="508000" cy="473075"/>
          </a:xfrm>
          <a:prstGeom prst="rect">
            <a:avLst/>
          </a:prstGeom>
          <a:solidFill>
            <a:srgbClr val="EAEAEA">
              <a:alpha val="5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31" name="Rectangle 189"/>
          <p:cNvSpPr>
            <a:spLocks noChangeArrowheads="1"/>
          </p:cNvSpPr>
          <p:nvPr/>
        </p:nvSpPr>
        <p:spPr bwMode="gray">
          <a:xfrm>
            <a:off x="511175" y="4972050"/>
            <a:ext cx="506413" cy="473075"/>
          </a:xfrm>
          <a:prstGeom prst="rect">
            <a:avLst/>
          </a:prstGeom>
          <a:solidFill>
            <a:schemeClr val="folHlink">
              <a:alpha val="5000"/>
            </a:scheme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32" name="Rectangle 190"/>
          <p:cNvSpPr>
            <a:spLocks noChangeArrowheads="1"/>
          </p:cNvSpPr>
          <p:nvPr/>
        </p:nvSpPr>
        <p:spPr bwMode="gray">
          <a:xfrm>
            <a:off x="12700" y="6386513"/>
            <a:ext cx="508000" cy="471487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33" name="Rectangle 191"/>
          <p:cNvSpPr>
            <a:spLocks noChangeArrowheads="1"/>
          </p:cNvSpPr>
          <p:nvPr/>
        </p:nvSpPr>
        <p:spPr bwMode="gray">
          <a:xfrm>
            <a:off x="1016000" y="6386513"/>
            <a:ext cx="508000" cy="471487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34" name="Rectangle 192"/>
          <p:cNvSpPr>
            <a:spLocks noChangeArrowheads="1"/>
          </p:cNvSpPr>
          <p:nvPr/>
        </p:nvSpPr>
        <p:spPr bwMode="gray">
          <a:xfrm>
            <a:off x="2024063" y="6384925"/>
            <a:ext cx="506412" cy="471488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grpSp>
        <p:nvGrpSpPr>
          <p:cNvPr id="35" name="组合 86"/>
          <p:cNvGrpSpPr/>
          <p:nvPr userDrawn="1"/>
        </p:nvGrpSpPr>
        <p:grpSpPr bwMode="auto">
          <a:xfrm>
            <a:off x="-1588" y="-26988"/>
            <a:ext cx="9145588" cy="1674813"/>
            <a:chOff x="-1588" y="-26988"/>
            <a:chExt cx="9145588" cy="1674813"/>
          </a:xfrm>
        </p:grpSpPr>
        <p:pic>
          <p:nvPicPr>
            <p:cNvPr id="36" name="图片 65" descr="标题.jpg"/>
            <p:cNvPicPr>
              <a:picLocks noChangeAspect="1"/>
            </p:cNvPicPr>
            <p:nvPr userDrawn="1"/>
          </p:nvPicPr>
          <p:blipFill>
            <a:blip r:embed="rId2" cstate="print"/>
            <a:stretch>
              <a:fillRect/>
            </a:stretch>
          </p:blipFill>
          <p:spPr>
            <a:xfrm>
              <a:off x="642910" y="357166"/>
              <a:ext cx="8501090" cy="857256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reflection blurRad="6350" stA="52000" endA="300" endPos="35000" dir="5400000" sy="-100000" algn="bl" rotWithShape="0"/>
            </a:effectLst>
            <a:scene3d>
              <a:camera prst="orthographicFront"/>
              <a:lightRig rig="threePt" dir="t"/>
            </a:scene3d>
            <a:sp3d contourW="6350" prstMaterial="matte">
              <a:bevelT w="101600" h="101600"/>
              <a:contourClr>
                <a:srgbClr val="969696"/>
              </a:contourClr>
            </a:sp3d>
          </p:spPr>
        </p:pic>
        <p:grpSp>
          <p:nvGrpSpPr>
            <p:cNvPr id="37" name="组合 64"/>
            <p:cNvGrpSpPr/>
            <p:nvPr userDrawn="1"/>
          </p:nvGrpSpPr>
          <p:grpSpPr bwMode="auto">
            <a:xfrm>
              <a:off x="-1588" y="-26987"/>
              <a:ext cx="1287463" cy="1674813"/>
              <a:chOff x="-1588" y="-26988"/>
              <a:chExt cx="1158876" cy="1508126"/>
            </a:xfrm>
          </p:grpSpPr>
          <p:grpSp>
            <p:nvGrpSpPr>
              <p:cNvPr id="38" name="Group 195"/>
              <p:cNvGrpSpPr/>
              <p:nvPr/>
            </p:nvGrpSpPr>
            <p:grpSpPr bwMode="auto">
              <a:xfrm>
                <a:off x="0" y="357188"/>
                <a:ext cx="1157288" cy="1123950"/>
                <a:chOff x="-9" y="1395"/>
                <a:chExt cx="2985" cy="2898"/>
              </a:xfrm>
            </p:grpSpPr>
            <p:pic>
              <p:nvPicPr>
                <p:cNvPr id="45" name="Picture 196" descr="pan01"/>
                <p:cNvPicPr>
                  <a:picLocks noChangeAspect="1" noChangeArrowheads="1"/>
                </p:cNvPicPr>
                <p:nvPr/>
              </p:nvPicPr>
              <p:blipFill>
                <a:blip r:embed="rId3" cstate="print"/>
                <a:srcRect l="46681" r="2339"/>
                <a:stretch>
                  <a:fillRect/>
                </a:stretch>
              </p:blipFill>
              <p:spPr bwMode="gray">
                <a:xfrm>
                  <a:off x="0" y="1395"/>
                  <a:ext cx="2976" cy="289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46" name="Freeform 197"/>
                <p:cNvSpPr/>
                <p:nvPr/>
              </p:nvSpPr>
              <p:spPr bwMode="gray">
                <a:xfrm>
                  <a:off x="-9" y="1493"/>
                  <a:ext cx="2841" cy="2599"/>
                </a:xfrm>
                <a:custGeom>
                  <a:avLst/>
                  <a:gdLst/>
                  <a:ahLst/>
                  <a:cxnLst>
                    <a:cxn ang="0">
                      <a:pos x="0" y="18"/>
                    </a:cxn>
                    <a:cxn ang="0">
                      <a:pos x="2841" y="0"/>
                    </a:cxn>
                    <a:cxn ang="0">
                      <a:pos x="1294" y="2597"/>
                    </a:cxn>
                    <a:cxn ang="0">
                      <a:pos x="2" y="2599"/>
                    </a:cxn>
                    <a:cxn ang="0">
                      <a:pos x="0" y="18"/>
                    </a:cxn>
                  </a:cxnLst>
                  <a:rect l="0" t="0" r="r" b="b"/>
                  <a:pathLst>
                    <a:path w="2841" h="2599">
                      <a:moveTo>
                        <a:pt x="0" y="18"/>
                      </a:moveTo>
                      <a:lnTo>
                        <a:pt x="2841" y="0"/>
                      </a:lnTo>
                      <a:lnTo>
                        <a:pt x="1294" y="2597"/>
                      </a:lnTo>
                      <a:lnTo>
                        <a:pt x="2" y="2599"/>
                      </a:lnTo>
                      <a:lnTo>
                        <a:pt x="0" y="18"/>
                      </a:lnTo>
                      <a:close/>
                    </a:path>
                  </a:pathLst>
                </a:custGeom>
                <a:blipFill dpi="0" rotWithShape="1">
                  <a:blip r:embed="rId4" cstate="print"/>
                  <a:srcRect/>
                  <a:stretch>
                    <a:fillRect r="-36540"/>
                  </a:stretch>
                </a:blipFill>
                <a:ln w="9525">
                  <a:noFill/>
                  <a:rou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ea typeface="+mn-ea"/>
                  </a:endParaRPr>
                </a:p>
              </p:txBody>
            </p:sp>
          </p:grpSp>
          <p:grpSp>
            <p:nvGrpSpPr>
              <p:cNvPr id="39" name="Group 198"/>
              <p:cNvGrpSpPr/>
              <p:nvPr/>
            </p:nvGrpSpPr>
            <p:grpSpPr bwMode="auto">
              <a:xfrm>
                <a:off x="0" y="198438"/>
                <a:ext cx="1057275" cy="1143000"/>
                <a:chOff x="0" y="1039"/>
                <a:chExt cx="2681" cy="2897"/>
              </a:xfrm>
            </p:grpSpPr>
            <p:pic>
              <p:nvPicPr>
                <p:cNvPr id="43" name="Picture 199" descr="pan01"/>
                <p:cNvPicPr>
                  <a:picLocks noChangeAspect="1" noChangeArrowheads="1"/>
                </p:cNvPicPr>
                <p:nvPr userDrawn="1"/>
              </p:nvPicPr>
              <p:blipFill>
                <a:blip r:embed="rId5" cstate="print"/>
                <a:srcRect l="51730" r="2339"/>
                <a:stretch>
                  <a:fillRect/>
                </a:stretch>
              </p:blipFill>
              <p:spPr bwMode="gray">
                <a:xfrm>
                  <a:off x="0" y="1039"/>
                  <a:ext cx="2681" cy="289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44" name="Freeform 200"/>
                <p:cNvSpPr/>
                <p:nvPr userDrawn="1"/>
              </p:nvSpPr>
              <p:spPr bwMode="gray">
                <a:xfrm>
                  <a:off x="0" y="1137"/>
                  <a:ext cx="2537" cy="260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2537" y="1"/>
                    </a:cxn>
                    <a:cxn ang="0">
                      <a:pos x="991" y="2597"/>
                    </a:cxn>
                    <a:cxn ang="0">
                      <a:pos x="0" y="260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2537" h="2600">
                      <a:moveTo>
                        <a:pt x="0" y="0"/>
                      </a:moveTo>
                      <a:lnTo>
                        <a:pt x="2537" y="1"/>
                      </a:lnTo>
                      <a:lnTo>
                        <a:pt x="991" y="2597"/>
                      </a:lnTo>
                      <a:lnTo>
                        <a:pt x="0" y="260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blipFill dpi="0" rotWithShape="1">
                  <a:blip r:embed="rId6" cstate="print"/>
                  <a:srcRect/>
                  <a:stretch>
                    <a:fillRect b="-16332"/>
                  </a:stretch>
                </a:blipFill>
                <a:ln w="9525">
                  <a:noFill/>
                  <a:rou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ea typeface="+mn-ea"/>
                  </a:endParaRPr>
                </a:p>
              </p:txBody>
            </p:sp>
          </p:grpSp>
          <p:grpSp>
            <p:nvGrpSpPr>
              <p:cNvPr id="40" name="Group 201"/>
              <p:cNvGrpSpPr/>
              <p:nvPr/>
            </p:nvGrpSpPr>
            <p:grpSpPr bwMode="auto">
              <a:xfrm>
                <a:off x="-1588" y="-26988"/>
                <a:ext cx="933451" cy="1239838"/>
                <a:chOff x="-7" y="240"/>
                <a:chExt cx="2407" cy="3199"/>
              </a:xfrm>
            </p:grpSpPr>
            <p:pic>
              <p:nvPicPr>
                <p:cNvPr id="41" name="Picture 202" descr="pan01"/>
                <p:cNvPicPr>
                  <a:picLocks noChangeAspect="1" noChangeArrowheads="1"/>
                </p:cNvPicPr>
                <p:nvPr userDrawn="1"/>
              </p:nvPicPr>
              <p:blipFill>
                <a:blip r:embed="rId7" cstate="print"/>
                <a:srcRect l="60431" r="2339"/>
                <a:stretch>
                  <a:fillRect/>
                </a:stretch>
              </p:blipFill>
              <p:spPr bwMode="gray">
                <a:xfrm>
                  <a:off x="0" y="240"/>
                  <a:ext cx="2400" cy="319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42" name="Freeform 203"/>
                <p:cNvSpPr/>
                <p:nvPr userDrawn="1"/>
              </p:nvSpPr>
              <p:spPr bwMode="gray">
                <a:xfrm>
                  <a:off x="-7" y="348"/>
                  <a:ext cx="2247" cy="2874"/>
                </a:xfrm>
                <a:custGeom>
                  <a:avLst/>
                  <a:gdLst/>
                  <a:ahLst/>
                  <a:cxnLst>
                    <a:cxn ang="0">
                      <a:pos x="7" y="0"/>
                    </a:cxn>
                    <a:cxn ang="0">
                      <a:pos x="2247" y="0"/>
                    </a:cxn>
                    <a:cxn ang="0">
                      <a:pos x="540" y="2868"/>
                    </a:cxn>
                    <a:cxn ang="0">
                      <a:pos x="0" y="2874"/>
                    </a:cxn>
                    <a:cxn ang="0">
                      <a:pos x="7" y="0"/>
                    </a:cxn>
                  </a:cxnLst>
                  <a:rect l="0" t="0" r="r" b="b"/>
                  <a:pathLst>
                    <a:path w="2247" h="2874">
                      <a:moveTo>
                        <a:pt x="7" y="0"/>
                      </a:moveTo>
                      <a:lnTo>
                        <a:pt x="2247" y="0"/>
                      </a:lnTo>
                      <a:lnTo>
                        <a:pt x="540" y="2868"/>
                      </a:lnTo>
                      <a:lnTo>
                        <a:pt x="0" y="2874"/>
                      </a:lnTo>
                      <a:lnTo>
                        <a:pt x="7" y="0"/>
                      </a:lnTo>
                      <a:close/>
                    </a:path>
                  </a:pathLst>
                </a:custGeom>
                <a:blipFill dpi="0" rotWithShape="1">
                  <a:blip r:embed="rId8" cstate="print"/>
                  <a:srcRect/>
                  <a:stretch>
                    <a:fillRect r="-25709"/>
                  </a:stretch>
                </a:blipFill>
                <a:ln w="9525">
                  <a:noFill/>
                  <a:rou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ea typeface="+mn-ea"/>
                  </a:endParaRPr>
                </a:p>
              </p:txBody>
            </p:sp>
          </p:grpSp>
        </p:grpSp>
      </p:grpSp>
      <p:sp>
        <p:nvSpPr>
          <p:cNvPr id="47" name="Rectangle 152"/>
          <p:cNvSpPr>
            <a:spLocks noChangeArrowheads="1"/>
          </p:cNvSpPr>
          <p:nvPr userDrawn="1"/>
        </p:nvSpPr>
        <p:spPr bwMode="gray">
          <a:xfrm>
            <a:off x="1522413" y="5918200"/>
            <a:ext cx="506412" cy="469900"/>
          </a:xfrm>
          <a:prstGeom prst="rect">
            <a:avLst/>
          </a:prstGeom>
          <a:gradFill flip="none" rotWithShape="1">
            <a:gsLst>
              <a:gs pos="0">
                <a:srgbClr val="6493F6">
                  <a:tint val="66000"/>
                  <a:satMod val="160000"/>
                </a:srgbClr>
              </a:gs>
              <a:gs pos="50000">
                <a:srgbClr val="6493F6">
                  <a:tint val="44500"/>
                  <a:satMod val="160000"/>
                </a:srgbClr>
              </a:gs>
              <a:gs pos="100000">
                <a:srgbClr val="6493F6">
                  <a:tint val="23500"/>
                  <a:satMod val="160000"/>
                </a:srgbClr>
              </a:gs>
            </a:gsLst>
            <a:lin ang="5400000" scaled="1"/>
            <a:tileRect/>
          </a:gradFill>
          <a:ln w="9525">
            <a:solidFill>
              <a:srgbClr val="DDDDDD">
                <a:alpha val="60001"/>
              </a:srgbClr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48" name="Rectangle 152"/>
          <p:cNvSpPr>
            <a:spLocks noChangeArrowheads="1"/>
          </p:cNvSpPr>
          <p:nvPr userDrawn="1"/>
        </p:nvSpPr>
        <p:spPr bwMode="gray">
          <a:xfrm>
            <a:off x="4570523" y="5918200"/>
            <a:ext cx="506413" cy="469900"/>
          </a:xfrm>
          <a:prstGeom prst="rect">
            <a:avLst/>
          </a:prstGeom>
          <a:gradFill flip="none" rotWithShape="1">
            <a:gsLst>
              <a:gs pos="0">
                <a:srgbClr val="73ACFF">
                  <a:tint val="66000"/>
                  <a:satMod val="160000"/>
                </a:srgbClr>
              </a:gs>
              <a:gs pos="50000">
                <a:srgbClr val="73ACFF">
                  <a:tint val="44500"/>
                  <a:satMod val="160000"/>
                  <a:alpha val="86000"/>
                </a:srgbClr>
              </a:gs>
              <a:gs pos="100000">
                <a:srgbClr val="73ACFF">
                  <a:tint val="23500"/>
                  <a:satMod val="160000"/>
                </a:srgbClr>
              </a:gs>
            </a:gsLst>
            <a:path path="circle">
              <a:fillToRect r="100000" b="100000"/>
            </a:path>
            <a:tileRect l="-100000" t="-100000"/>
          </a:gradFill>
          <a:ln w="9525">
            <a:solidFill>
              <a:srgbClr val="DDDDDD">
                <a:alpha val="60001"/>
              </a:srgbClr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49" name="Rectangle 152"/>
          <p:cNvSpPr>
            <a:spLocks noChangeArrowheads="1"/>
          </p:cNvSpPr>
          <p:nvPr userDrawn="1"/>
        </p:nvSpPr>
        <p:spPr bwMode="gray">
          <a:xfrm>
            <a:off x="7618413" y="5918200"/>
            <a:ext cx="506412" cy="469900"/>
          </a:xfrm>
          <a:prstGeom prst="rect">
            <a:avLst/>
          </a:prstGeom>
          <a:gradFill flip="none" rotWithShape="1">
            <a:gsLst>
              <a:gs pos="0">
                <a:srgbClr val="73ACFF">
                  <a:tint val="66000"/>
                  <a:satMod val="160000"/>
                </a:srgbClr>
              </a:gs>
              <a:gs pos="50000">
                <a:srgbClr val="73ACFF">
                  <a:tint val="44500"/>
                  <a:satMod val="160000"/>
                  <a:alpha val="86000"/>
                </a:srgbClr>
              </a:gs>
              <a:gs pos="100000">
                <a:srgbClr val="73ACFF">
                  <a:tint val="23500"/>
                  <a:satMod val="160000"/>
                </a:srgbClr>
              </a:gs>
            </a:gsLst>
            <a:lin ang="8100000" scaled="1"/>
            <a:tileRect/>
          </a:gradFill>
          <a:ln w="9525">
            <a:solidFill>
              <a:srgbClr val="DDDDDD">
                <a:alpha val="60001"/>
              </a:srgbClr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50" name="Rectangle 154"/>
          <p:cNvSpPr>
            <a:spLocks noChangeArrowheads="1"/>
          </p:cNvSpPr>
          <p:nvPr userDrawn="1"/>
        </p:nvSpPr>
        <p:spPr bwMode="gray">
          <a:xfrm>
            <a:off x="8135938" y="5440363"/>
            <a:ext cx="508000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51" name="Rectangle 152"/>
          <p:cNvSpPr>
            <a:spLocks noChangeArrowheads="1"/>
          </p:cNvSpPr>
          <p:nvPr userDrawn="1"/>
        </p:nvSpPr>
        <p:spPr bwMode="gray">
          <a:xfrm>
            <a:off x="6096025" y="6388124"/>
            <a:ext cx="506413" cy="469900"/>
          </a:xfrm>
          <a:prstGeom prst="rect">
            <a:avLst/>
          </a:prstGeom>
          <a:gradFill flip="none" rotWithShape="1">
            <a:gsLst>
              <a:gs pos="0">
                <a:srgbClr val="73ACFF">
                  <a:tint val="66000"/>
                  <a:satMod val="160000"/>
                </a:srgbClr>
              </a:gs>
              <a:gs pos="50000">
                <a:srgbClr val="73ACFF">
                  <a:tint val="44500"/>
                  <a:satMod val="160000"/>
                  <a:alpha val="86000"/>
                </a:srgbClr>
              </a:gs>
              <a:gs pos="100000">
                <a:srgbClr val="73ACFF">
                  <a:tint val="23500"/>
                  <a:satMod val="160000"/>
                </a:srgbClr>
              </a:gs>
            </a:gsLst>
            <a:path path="circle">
              <a:fillToRect r="100000" b="100000"/>
            </a:path>
            <a:tileRect l="-100000" t="-100000"/>
          </a:gradFill>
          <a:ln w="9525">
            <a:solidFill>
              <a:srgbClr val="DDDDDD">
                <a:alpha val="60001"/>
              </a:srgbClr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grpSp>
        <p:nvGrpSpPr>
          <p:cNvPr id="52" name="组合 76"/>
          <p:cNvGrpSpPr/>
          <p:nvPr userDrawn="1"/>
        </p:nvGrpSpPr>
        <p:grpSpPr bwMode="auto">
          <a:xfrm>
            <a:off x="5067300" y="5918200"/>
            <a:ext cx="4076700" cy="939800"/>
            <a:chOff x="5067300" y="5918200"/>
            <a:chExt cx="4076700" cy="939800"/>
          </a:xfrm>
        </p:grpSpPr>
        <p:sp>
          <p:nvSpPr>
            <p:cNvPr id="53" name="Rectangle 152"/>
            <p:cNvSpPr>
              <a:spLocks noChangeArrowheads="1"/>
            </p:cNvSpPr>
            <p:nvPr userDrawn="1"/>
          </p:nvSpPr>
          <p:spPr bwMode="gray">
            <a:xfrm>
              <a:off x="6599238" y="5918200"/>
              <a:ext cx="506412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54" name="Rectangle 152"/>
            <p:cNvSpPr>
              <a:spLocks noChangeArrowheads="1"/>
            </p:cNvSpPr>
            <p:nvPr userDrawn="1"/>
          </p:nvSpPr>
          <p:spPr bwMode="gray">
            <a:xfrm>
              <a:off x="5599113" y="5918200"/>
              <a:ext cx="506412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55" name="Rectangle 152"/>
            <p:cNvSpPr>
              <a:spLocks noChangeArrowheads="1"/>
            </p:cNvSpPr>
            <p:nvPr userDrawn="1"/>
          </p:nvSpPr>
          <p:spPr bwMode="gray">
            <a:xfrm>
              <a:off x="8637588" y="5918200"/>
              <a:ext cx="506412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56" name="Rectangle 152"/>
            <p:cNvSpPr>
              <a:spLocks noChangeArrowheads="1"/>
            </p:cNvSpPr>
            <p:nvPr userDrawn="1"/>
          </p:nvSpPr>
          <p:spPr bwMode="gray">
            <a:xfrm>
              <a:off x="8128000" y="6388100"/>
              <a:ext cx="506413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57" name="Rectangle 152"/>
            <p:cNvSpPr>
              <a:spLocks noChangeArrowheads="1"/>
            </p:cNvSpPr>
            <p:nvPr userDrawn="1"/>
          </p:nvSpPr>
          <p:spPr bwMode="gray">
            <a:xfrm>
              <a:off x="7115175" y="6388100"/>
              <a:ext cx="506413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58" name="Rectangle 152"/>
            <p:cNvSpPr>
              <a:spLocks noChangeArrowheads="1"/>
            </p:cNvSpPr>
            <p:nvPr userDrawn="1"/>
          </p:nvSpPr>
          <p:spPr bwMode="gray">
            <a:xfrm>
              <a:off x="5067300" y="6388100"/>
              <a:ext cx="506413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</p:grpSp>
      <p:sp>
        <p:nvSpPr>
          <p:cNvPr id="59" name="Rectangle 152"/>
          <p:cNvSpPr>
            <a:spLocks noChangeArrowheads="1"/>
          </p:cNvSpPr>
          <p:nvPr userDrawn="1"/>
        </p:nvSpPr>
        <p:spPr bwMode="gray">
          <a:xfrm>
            <a:off x="3046413" y="6383338"/>
            <a:ext cx="506412" cy="469900"/>
          </a:xfrm>
          <a:prstGeom prst="rect">
            <a:avLst/>
          </a:prstGeom>
          <a:gradFill flip="none" rotWithShape="1">
            <a:gsLst>
              <a:gs pos="0">
                <a:srgbClr val="73ACFF">
                  <a:tint val="66000"/>
                  <a:satMod val="160000"/>
                </a:srgbClr>
              </a:gs>
              <a:gs pos="50000">
                <a:srgbClr val="73ACFF">
                  <a:tint val="44500"/>
                  <a:satMod val="160000"/>
                  <a:alpha val="86000"/>
                </a:srgbClr>
              </a:gs>
              <a:gs pos="100000">
                <a:srgbClr val="73ACFF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>
            <a:solidFill>
              <a:srgbClr val="DDDDDD">
                <a:alpha val="60001"/>
              </a:srgbClr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grpSp>
        <p:nvGrpSpPr>
          <p:cNvPr id="60" name="组合 75"/>
          <p:cNvGrpSpPr/>
          <p:nvPr userDrawn="1"/>
        </p:nvGrpSpPr>
        <p:grpSpPr bwMode="auto">
          <a:xfrm>
            <a:off x="501650" y="5910263"/>
            <a:ext cx="4071938" cy="947737"/>
            <a:chOff x="501650" y="5910263"/>
            <a:chExt cx="4071938" cy="947761"/>
          </a:xfrm>
        </p:grpSpPr>
        <p:sp>
          <p:nvSpPr>
            <p:cNvPr id="61" name="Rectangle 152"/>
            <p:cNvSpPr>
              <a:spLocks noChangeArrowheads="1"/>
            </p:cNvSpPr>
            <p:nvPr userDrawn="1"/>
          </p:nvSpPr>
          <p:spPr bwMode="gray">
            <a:xfrm>
              <a:off x="3551238" y="5918200"/>
              <a:ext cx="506412" cy="469912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62" name="Rectangle 152"/>
            <p:cNvSpPr>
              <a:spLocks noChangeArrowheads="1"/>
            </p:cNvSpPr>
            <p:nvPr userDrawn="1"/>
          </p:nvSpPr>
          <p:spPr bwMode="gray">
            <a:xfrm>
              <a:off x="2535238" y="5918200"/>
              <a:ext cx="506412" cy="469912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63" name="Rectangle 152"/>
            <p:cNvSpPr>
              <a:spLocks noChangeArrowheads="1"/>
            </p:cNvSpPr>
            <p:nvPr userDrawn="1"/>
          </p:nvSpPr>
          <p:spPr bwMode="gray">
            <a:xfrm>
              <a:off x="501650" y="5910263"/>
              <a:ext cx="506413" cy="469900"/>
            </a:xfrm>
            <a:prstGeom prst="rect">
              <a:avLst/>
            </a:prstGeom>
            <a:gradFill flip="none"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path path="circle">
                <a:fillToRect l="100000" b="100000"/>
              </a:path>
              <a:tileRect t="-100000" r="-100000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64" name="Rectangle 152"/>
            <p:cNvSpPr>
              <a:spLocks noChangeArrowheads="1"/>
            </p:cNvSpPr>
            <p:nvPr userDrawn="1"/>
          </p:nvSpPr>
          <p:spPr bwMode="gray">
            <a:xfrm>
              <a:off x="4067175" y="6388112"/>
              <a:ext cx="506413" cy="469912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65" name="Rectangle 152"/>
            <p:cNvSpPr>
              <a:spLocks noChangeArrowheads="1"/>
            </p:cNvSpPr>
            <p:nvPr userDrawn="1"/>
          </p:nvSpPr>
          <p:spPr bwMode="gray">
            <a:xfrm>
              <a:off x="2036763" y="6388112"/>
              <a:ext cx="506412" cy="469912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66" name="Rectangle 152"/>
            <p:cNvSpPr>
              <a:spLocks noChangeArrowheads="1"/>
            </p:cNvSpPr>
            <p:nvPr userDrawn="1"/>
          </p:nvSpPr>
          <p:spPr bwMode="gray">
            <a:xfrm>
              <a:off x="1014413" y="6388112"/>
              <a:ext cx="506412" cy="469912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</p:grpSp>
      <p:sp>
        <p:nvSpPr>
          <p:cNvPr id="67" name="Rectangle 152"/>
          <p:cNvSpPr>
            <a:spLocks noChangeArrowheads="1"/>
          </p:cNvSpPr>
          <p:nvPr userDrawn="1"/>
        </p:nvSpPr>
        <p:spPr bwMode="gray">
          <a:xfrm>
            <a:off x="-6350" y="6388100"/>
            <a:ext cx="506413" cy="469900"/>
          </a:xfrm>
          <a:prstGeom prst="rect">
            <a:avLst/>
          </a:prstGeom>
          <a:gradFill flip="none" rotWithShape="1">
            <a:gsLst>
              <a:gs pos="0">
                <a:srgbClr val="6493F6">
                  <a:tint val="66000"/>
                  <a:satMod val="160000"/>
                </a:srgbClr>
              </a:gs>
              <a:gs pos="50000">
                <a:srgbClr val="6493F6">
                  <a:tint val="44500"/>
                  <a:satMod val="160000"/>
                </a:srgbClr>
              </a:gs>
              <a:gs pos="100000">
                <a:srgbClr val="6493F6">
                  <a:tint val="23500"/>
                  <a:satMod val="160000"/>
                </a:srgbClr>
              </a:gs>
            </a:gsLst>
            <a:lin ang="0" scaled="1"/>
            <a:tileRect/>
          </a:gradFill>
          <a:ln w="9525">
            <a:solidFill>
              <a:srgbClr val="DDDDDD">
                <a:alpha val="60001"/>
              </a:srgbClr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68" name="Rectangle 194"/>
          <p:cNvSpPr>
            <a:spLocks noChangeArrowheads="1"/>
          </p:cNvSpPr>
          <p:nvPr/>
        </p:nvSpPr>
        <p:spPr bwMode="gray">
          <a:xfrm>
            <a:off x="0" y="4357688"/>
            <a:ext cx="9144000" cy="1500187"/>
          </a:xfrm>
          <a:prstGeom prst="rect">
            <a:avLst/>
          </a:prstGeom>
          <a:gradFill rotWithShape="1">
            <a:gsLst>
              <a:gs pos="0">
                <a:schemeClr val="bg1">
                  <a:alpha val="89999"/>
                </a:schemeClr>
              </a:gs>
              <a:gs pos="100000">
                <a:schemeClr val="bg1">
                  <a:gamma/>
                  <a:tint val="0"/>
                  <a:invGamma/>
                  <a:alpha val="0"/>
                </a:schemeClr>
              </a:gs>
            </a:gsLst>
            <a:lin ang="5400000" scaled="1"/>
          </a:gradFill>
          <a:ln w="9525">
            <a:noFill/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19200" y="228600"/>
            <a:ext cx="7391400" cy="8382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7244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7244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9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467475"/>
            <a:ext cx="2133600" cy="301625"/>
          </a:xfrm>
          <a:prstGeom prst="rect">
            <a:avLst/>
          </a:prstGeom>
        </p:spPr>
        <p:txBody>
          <a:bodyPr/>
          <a:lstStyle>
            <a:lvl1pPr>
              <a:defRPr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0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467475"/>
            <a:ext cx="2895600" cy="301625"/>
          </a:xfrm>
          <a:prstGeom prst="rect">
            <a:avLst/>
          </a:prstGeom>
        </p:spPr>
        <p:txBody>
          <a:bodyPr/>
          <a:lstStyle>
            <a:lvl1pPr>
              <a:defRPr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1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467475"/>
            <a:ext cx="2133600" cy="301625"/>
          </a:xfrm>
          <a:prstGeom prst="rect">
            <a:avLst/>
          </a:prstGeom>
        </p:spPr>
        <p:txBody>
          <a:bodyPr/>
          <a:lstStyle>
            <a:lvl1pPr>
              <a:defRPr>
                <a:ea typeface="+mn-ea"/>
              </a:defRPr>
            </a:lvl1pPr>
          </a:lstStyle>
          <a:p>
            <a:pPr>
              <a:defRPr/>
            </a:pPr>
            <a:fld id="{790F329B-190E-4123-8968-8EAD905B9AE9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utoUpdateAnimBg="0"/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chart" preserve="1">
  <p:cSld name="标题和图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53"/>
          <p:cNvSpPr>
            <a:spLocks noChangeArrowheads="1"/>
          </p:cNvSpPr>
          <p:nvPr/>
        </p:nvSpPr>
        <p:spPr bwMode="gray">
          <a:xfrm>
            <a:off x="7629525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5" name="Rectangle 154"/>
          <p:cNvSpPr>
            <a:spLocks noChangeArrowheads="1"/>
          </p:cNvSpPr>
          <p:nvPr/>
        </p:nvSpPr>
        <p:spPr bwMode="gray">
          <a:xfrm>
            <a:off x="7113588" y="5440363"/>
            <a:ext cx="508000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6" name="Rectangle 155"/>
          <p:cNvSpPr>
            <a:spLocks noChangeArrowheads="1"/>
          </p:cNvSpPr>
          <p:nvPr/>
        </p:nvSpPr>
        <p:spPr bwMode="gray">
          <a:xfrm>
            <a:off x="8626475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7" name="Rectangle 156"/>
          <p:cNvSpPr>
            <a:spLocks noChangeArrowheads="1"/>
          </p:cNvSpPr>
          <p:nvPr/>
        </p:nvSpPr>
        <p:spPr bwMode="gray">
          <a:xfrm>
            <a:off x="4575175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8" name="Rectangle 157"/>
          <p:cNvSpPr>
            <a:spLocks noChangeArrowheads="1"/>
          </p:cNvSpPr>
          <p:nvPr/>
        </p:nvSpPr>
        <p:spPr bwMode="gray">
          <a:xfrm>
            <a:off x="5600700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9" name="Rectangle 158"/>
          <p:cNvSpPr>
            <a:spLocks noChangeArrowheads="1"/>
          </p:cNvSpPr>
          <p:nvPr/>
        </p:nvSpPr>
        <p:spPr bwMode="gray">
          <a:xfrm>
            <a:off x="5083175" y="5440363"/>
            <a:ext cx="508000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0" name="Rectangle 159"/>
          <p:cNvSpPr>
            <a:spLocks noChangeArrowheads="1"/>
          </p:cNvSpPr>
          <p:nvPr/>
        </p:nvSpPr>
        <p:spPr bwMode="gray">
          <a:xfrm>
            <a:off x="6097588" y="5440363"/>
            <a:ext cx="509587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1" name="Rectangle 161"/>
          <p:cNvSpPr>
            <a:spLocks noChangeArrowheads="1"/>
          </p:cNvSpPr>
          <p:nvPr/>
        </p:nvSpPr>
        <p:spPr bwMode="gray">
          <a:xfrm>
            <a:off x="6605588" y="4972050"/>
            <a:ext cx="506412" cy="473075"/>
          </a:xfrm>
          <a:prstGeom prst="rect">
            <a:avLst/>
          </a:prstGeom>
          <a:solidFill>
            <a:srgbClr val="EAEAEA">
              <a:alpha val="5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2" name="Rectangle 162"/>
          <p:cNvSpPr>
            <a:spLocks noChangeArrowheads="1"/>
          </p:cNvSpPr>
          <p:nvPr/>
        </p:nvSpPr>
        <p:spPr bwMode="gray">
          <a:xfrm>
            <a:off x="7623175" y="4972050"/>
            <a:ext cx="506413" cy="473075"/>
          </a:xfrm>
          <a:prstGeom prst="rect">
            <a:avLst/>
          </a:prstGeom>
          <a:solidFill>
            <a:schemeClr val="accent2">
              <a:alpha val="5000"/>
            </a:scheme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3" name="Rectangle 163"/>
          <p:cNvSpPr>
            <a:spLocks noChangeArrowheads="1"/>
          </p:cNvSpPr>
          <p:nvPr/>
        </p:nvSpPr>
        <p:spPr bwMode="gray">
          <a:xfrm>
            <a:off x="8628063" y="4972050"/>
            <a:ext cx="508000" cy="473075"/>
          </a:xfrm>
          <a:prstGeom prst="rect">
            <a:avLst/>
          </a:prstGeom>
          <a:solidFill>
            <a:srgbClr val="EAEAEA">
              <a:alpha val="5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4" name="Rectangle 164"/>
          <p:cNvSpPr>
            <a:spLocks noChangeArrowheads="1"/>
          </p:cNvSpPr>
          <p:nvPr/>
        </p:nvSpPr>
        <p:spPr bwMode="gray">
          <a:xfrm>
            <a:off x="5600700" y="4972050"/>
            <a:ext cx="506413" cy="473075"/>
          </a:xfrm>
          <a:prstGeom prst="rect">
            <a:avLst/>
          </a:prstGeom>
          <a:solidFill>
            <a:schemeClr val="folHlink">
              <a:alpha val="5000"/>
            </a:scheme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5" name="Rectangle 165"/>
          <p:cNvSpPr>
            <a:spLocks noChangeArrowheads="1"/>
          </p:cNvSpPr>
          <p:nvPr/>
        </p:nvSpPr>
        <p:spPr bwMode="gray">
          <a:xfrm>
            <a:off x="8128000" y="6386513"/>
            <a:ext cx="506413" cy="471487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6" name="Rectangle 166"/>
          <p:cNvSpPr>
            <a:spLocks noChangeArrowheads="1"/>
          </p:cNvSpPr>
          <p:nvPr/>
        </p:nvSpPr>
        <p:spPr bwMode="gray">
          <a:xfrm>
            <a:off x="5091113" y="6386513"/>
            <a:ext cx="508000" cy="471487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7" name="Rectangle 168"/>
          <p:cNvSpPr>
            <a:spLocks noChangeArrowheads="1"/>
          </p:cNvSpPr>
          <p:nvPr/>
        </p:nvSpPr>
        <p:spPr bwMode="gray">
          <a:xfrm>
            <a:off x="4068763" y="6386513"/>
            <a:ext cx="509587" cy="471487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8" name="Rectangle 170"/>
          <p:cNvSpPr>
            <a:spLocks noChangeArrowheads="1"/>
          </p:cNvSpPr>
          <p:nvPr/>
        </p:nvSpPr>
        <p:spPr bwMode="gray">
          <a:xfrm>
            <a:off x="4575175" y="4965700"/>
            <a:ext cx="506413" cy="469900"/>
          </a:xfrm>
          <a:prstGeom prst="rect">
            <a:avLst/>
          </a:prstGeom>
          <a:solidFill>
            <a:srgbClr val="DDDDDD">
              <a:alpha val="5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9" name="Rectangle 171"/>
          <p:cNvSpPr>
            <a:spLocks noChangeArrowheads="1"/>
          </p:cNvSpPr>
          <p:nvPr/>
        </p:nvSpPr>
        <p:spPr bwMode="gray">
          <a:xfrm>
            <a:off x="7113588" y="6384925"/>
            <a:ext cx="508000" cy="471488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0" name="Rectangle 173"/>
          <p:cNvSpPr>
            <a:spLocks noChangeArrowheads="1"/>
          </p:cNvSpPr>
          <p:nvPr/>
        </p:nvSpPr>
        <p:spPr bwMode="gray">
          <a:xfrm>
            <a:off x="3556000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1" name="Rectangle 174"/>
          <p:cNvSpPr>
            <a:spLocks noChangeArrowheads="1"/>
          </p:cNvSpPr>
          <p:nvPr/>
        </p:nvSpPr>
        <p:spPr bwMode="gray">
          <a:xfrm>
            <a:off x="3038475" y="5440363"/>
            <a:ext cx="506413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2" name="Rectangle 176"/>
          <p:cNvSpPr>
            <a:spLocks noChangeArrowheads="1"/>
          </p:cNvSpPr>
          <p:nvPr/>
        </p:nvSpPr>
        <p:spPr bwMode="gray">
          <a:xfrm>
            <a:off x="3556000" y="4972050"/>
            <a:ext cx="506413" cy="473075"/>
          </a:xfrm>
          <a:prstGeom prst="rect">
            <a:avLst/>
          </a:prstGeom>
          <a:solidFill>
            <a:schemeClr val="folHlink">
              <a:alpha val="5000"/>
            </a:scheme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3" name="Rectangle 182"/>
          <p:cNvSpPr>
            <a:spLocks noChangeArrowheads="1"/>
          </p:cNvSpPr>
          <p:nvPr/>
        </p:nvSpPr>
        <p:spPr bwMode="gray">
          <a:xfrm>
            <a:off x="2540000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4" name="Rectangle 183"/>
          <p:cNvSpPr>
            <a:spLocks noChangeArrowheads="1"/>
          </p:cNvSpPr>
          <p:nvPr/>
        </p:nvSpPr>
        <p:spPr bwMode="gray">
          <a:xfrm>
            <a:off x="2024063" y="5440363"/>
            <a:ext cx="506412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5" name="Rectangle 184"/>
          <p:cNvSpPr>
            <a:spLocks noChangeArrowheads="1"/>
          </p:cNvSpPr>
          <p:nvPr/>
        </p:nvSpPr>
        <p:spPr bwMode="gray">
          <a:xfrm>
            <a:off x="511175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6" name="Rectangle 185"/>
          <p:cNvSpPr>
            <a:spLocks noChangeArrowheads="1"/>
          </p:cNvSpPr>
          <p:nvPr/>
        </p:nvSpPr>
        <p:spPr bwMode="gray">
          <a:xfrm>
            <a:off x="4763" y="5440363"/>
            <a:ext cx="506412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7" name="Rectangle 186"/>
          <p:cNvSpPr>
            <a:spLocks noChangeArrowheads="1"/>
          </p:cNvSpPr>
          <p:nvPr/>
        </p:nvSpPr>
        <p:spPr bwMode="gray">
          <a:xfrm>
            <a:off x="1008063" y="5440363"/>
            <a:ext cx="508000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8" name="Rectangle 187"/>
          <p:cNvSpPr>
            <a:spLocks noChangeArrowheads="1"/>
          </p:cNvSpPr>
          <p:nvPr/>
        </p:nvSpPr>
        <p:spPr bwMode="gray">
          <a:xfrm>
            <a:off x="1514475" y="4972050"/>
            <a:ext cx="508000" cy="473075"/>
          </a:xfrm>
          <a:prstGeom prst="rect">
            <a:avLst/>
          </a:prstGeom>
          <a:solidFill>
            <a:srgbClr val="EAEAEA">
              <a:alpha val="5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9" name="Rectangle 188"/>
          <p:cNvSpPr>
            <a:spLocks noChangeArrowheads="1"/>
          </p:cNvSpPr>
          <p:nvPr/>
        </p:nvSpPr>
        <p:spPr bwMode="gray">
          <a:xfrm>
            <a:off x="2532063" y="4972050"/>
            <a:ext cx="508000" cy="473075"/>
          </a:xfrm>
          <a:prstGeom prst="rect">
            <a:avLst/>
          </a:prstGeom>
          <a:solidFill>
            <a:srgbClr val="EAEAEA">
              <a:alpha val="5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30" name="Rectangle 189"/>
          <p:cNvSpPr>
            <a:spLocks noChangeArrowheads="1"/>
          </p:cNvSpPr>
          <p:nvPr/>
        </p:nvSpPr>
        <p:spPr bwMode="gray">
          <a:xfrm>
            <a:off x="511175" y="4972050"/>
            <a:ext cx="506413" cy="473075"/>
          </a:xfrm>
          <a:prstGeom prst="rect">
            <a:avLst/>
          </a:prstGeom>
          <a:solidFill>
            <a:schemeClr val="folHlink">
              <a:alpha val="5000"/>
            </a:scheme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31" name="Rectangle 190"/>
          <p:cNvSpPr>
            <a:spLocks noChangeArrowheads="1"/>
          </p:cNvSpPr>
          <p:nvPr/>
        </p:nvSpPr>
        <p:spPr bwMode="gray">
          <a:xfrm>
            <a:off x="12700" y="6386513"/>
            <a:ext cx="508000" cy="471487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32" name="Rectangle 191"/>
          <p:cNvSpPr>
            <a:spLocks noChangeArrowheads="1"/>
          </p:cNvSpPr>
          <p:nvPr/>
        </p:nvSpPr>
        <p:spPr bwMode="gray">
          <a:xfrm>
            <a:off x="1016000" y="6386513"/>
            <a:ext cx="508000" cy="471487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33" name="Rectangle 192"/>
          <p:cNvSpPr>
            <a:spLocks noChangeArrowheads="1"/>
          </p:cNvSpPr>
          <p:nvPr/>
        </p:nvSpPr>
        <p:spPr bwMode="gray">
          <a:xfrm>
            <a:off x="2024063" y="6384925"/>
            <a:ext cx="506412" cy="471488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grpSp>
        <p:nvGrpSpPr>
          <p:cNvPr id="34" name="组合 86"/>
          <p:cNvGrpSpPr/>
          <p:nvPr userDrawn="1"/>
        </p:nvGrpSpPr>
        <p:grpSpPr bwMode="auto">
          <a:xfrm>
            <a:off x="-1588" y="-26988"/>
            <a:ext cx="9145588" cy="1674813"/>
            <a:chOff x="-1588" y="-26988"/>
            <a:chExt cx="9145588" cy="1674813"/>
          </a:xfrm>
        </p:grpSpPr>
        <p:pic>
          <p:nvPicPr>
            <p:cNvPr id="35" name="图片 65" descr="标题.jpg"/>
            <p:cNvPicPr>
              <a:picLocks noChangeAspect="1"/>
            </p:cNvPicPr>
            <p:nvPr userDrawn="1"/>
          </p:nvPicPr>
          <p:blipFill>
            <a:blip r:embed="rId2" cstate="print"/>
            <a:stretch>
              <a:fillRect/>
            </a:stretch>
          </p:blipFill>
          <p:spPr>
            <a:xfrm>
              <a:off x="642910" y="357166"/>
              <a:ext cx="8501090" cy="857256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reflection blurRad="6350" stA="52000" endA="300" endPos="35000" dir="5400000" sy="-100000" algn="bl" rotWithShape="0"/>
            </a:effectLst>
            <a:scene3d>
              <a:camera prst="orthographicFront"/>
              <a:lightRig rig="threePt" dir="t"/>
            </a:scene3d>
            <a:sp3d contourW="6350" prstMaterial="matte">
              <a:bevelT w="101600" h="101600"/>
              <a:contourClr>
                <a:srgbClr val="969696"/>
              </a:contourClr>
            </a:sp3d>
          </p:spPr>
        </p:pic>
        <p:grpSp>
          <p:nvGrpSpPr>
            <p:cNvPr id="36" name="组合 64"/>
            <p:cNvGrpSpPr/>
            <p:nvPr userDrawn="1"/>
          </p:nvGrpSpPr>
          <p:grpSpPr bwMode="auto">
            <a:xfrm>
              <a:off x="-1588" y="-26987"/>
              <a:ext cx="1287463" cy="1674813"/>
              <a:chOff x="-1588" y="-26988"/>
              <a:chExt cx="1158876" cy="1508126"/>
            </a:xfrm>
          </p:grpSpPr>
          <p:grpSp>
            <p:nvGrpSpPr>
              <p:cNvPr id="37" name="Group 195"/>
              <p:cNvGrpSpPr/>
              <p:nvPr/>
            </p:nvGrpSpPr>
            <p:grpSpPr bwMode="auto">
              <a:xfrm>
                <a:off x="0" y="357188"/>
                <a:ext cx="1157288" cy="1123950"/>
                <a:chOff x="-9" y="1395"/>
                <a:chExt cx="2985" cy="2898"/>
              </a:xfrm>
            </p:grpSpPr>
            <p:pic>
              <p:nvPicPr>
                <p:cNvPr id="44" name="Picture 196" descr="pan01"/>
                <p:cNvPicPr>
                  <a:picLocks noChangeAspect="1" noChangeArrowheads="1"/>
                </p:cNvPicPr>
                <p:nvPr/>
              </p:nvPicPr>
              <p:blipFill>
                <a:blip r:embed="rId3" cstate="print"/>
                <a:srcRect l="46681" r="2339"/>
                <a:stretch>
                  <a:fillRect/>
                </a:stretch>
              </p:blipFill>
              <p:spPr bwMode="gray">
                <a:xfrm>
                  <a:off x="0" y="1395"/>
                  <a:ext cx="2976" cy="289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45" name="Freeform 197"/>
                <p:cNvSpPr/>
                <p:nvPr/>
              </p:nvSpPr>
              <p:spPr bwMode="gray">
                <a:xfrm>
                  <a:off x="-9" y="1493"/>
                  <a:ext cx="2841" cy="2599"/>
                </a:xfrm>
                <a:custGeom>
                  <a:avLst/>
                  <a:gdLst/>
                  <a:ahLst/>
                  <a:cxnLst>
                    <a:cxn ang="0">
                      <a:pos x="0" y="18"/>
                    </a:cxn>
                    <a:cxn ang="0">
                      <a:pos x="2841" y="0"/>
                    </a:cxn>
                    <a:cxn ang="0">
                      <a:pos x="1294" y="2597"/>
                    </a:cxn>
                    <a:cxn ang="0">
                      <a:pos x="2" y="2599"/>
                    </a:cxn>
                    <a:cxn ang="0">
                      <a:pos x="0" y="18"/>
                    </a:cxn>
                  </a:cxnLst>
                  <a:rect l="0" t="0" r="r" b="b"/>
                  <a:pathLst>
                    <a:path w="2841" h="2599">
                      <a:moveTo>
                        <a:pt x="0" y="18"/>
                      </a:moveTo>
                      <a:lnTo>
                        <a:pt x="2841" y="0"/>
                      </a:lnTo>
                      <a:lnTo>
                        <a:pt x="1294" y="2597"/>
                      </a:lnTo>
                      <a:lnTo>
                        <a:pt x="2" y="2599"/>
                      </a:lnTo>
                      <a:lnTo>
                        <a:pt x="0" y="18"/>
                      </a:lnTo>
                      <a:close/>
                    </a:path>
                  </a:pathLst>
                </a:custGeom>
                <a:blipFill dpi="0" rotWithShape="1">
                  <a:blip r:embed="rId4" cstate="print"/>
                  <a:srcRect/>
                  <a:stretch>
                    <a:fillRect r="-36540"/>
                  </a:stretch>
                </a:blipFill>
                <a:ln w="9525">
                  <a:noFill/>
                  <a:rou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ea typeface="+mn-ea"/>
                  </a:endParaRPr>
                </a:p>
              </p:txBody>
            </p:sp>
          </p:grpSp>
          <p:grpSp>
            <p:nvGrpSpPr>
              <p:cNvPr id="38" name="Group 198"/>
              <p:cNvGrpSpPr/>
              <p:nvPr/>
            </p:nvGrpSpPr>
            <p:grpSpPr bwMode="auto">
              <a:xfrm>
                <a:off x="0" y="198438"/>
                <a:ext cx="1057275" cy="1143000"/>
                <a:chOff x="0" y="1039"/>
                <a:chExt cx="2681" cy="2897"/>
              </a:xfrm>
            </p:grpSpPr>
            <p:pic>
              <p:nvPicPr>
                <p:cNvPr id="42" name="Picture 199" descr="pan01"/>
                <p:cNvPicPr>
                  <a:picLocks noChangeAspect="1" noChangeArrowheads="1"/>
                </p:cNvPicPr>
                <p:nvPr userDrawn="1"/>
              </p:nvPicPr>
              <p:blipFill>
                <a:blip r:embed="rId5" cstate="print"/>
                <a:srcRect l="51730" r="2339"/>
                <a:stretch>
                  <a:fillRect/>
                </a:stretch>
              </p:blipFill>
              <p:spPr bwMode="gray">
                <a:xfrm>
                  <a:off x="0" y="1039"/>
                  <a:ext cx="2681" cy="289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43" name="Freeform 200"/>
                <p:cNvSpPr/>
                <p:nvPr userDrawn="1"/>
              </p:nvSpPr>
              <p:spPr bwMode="gray">
                <a:xfrm>
                  <a:off x="0" y="1137"/>
                  <a:ext cx="2537" cy="260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2537" y="1"/>
                    </a:cxn>
                    <a:cxn ang="0">
                      <a:pos x="991" y="2597"/>
                    </a:cxn>
                    <a:cxn ang="0">
                      <a:pos x="0" y="260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2537" h="2600">
                      <a:moveTo>
                        <a:pt x="0" y="0"/>
                      </a:moveTo>
                      <a:lnTo>
                        <a:pt x="2537" y="1"/>
                      </a:lnTo>
                      <a:lnTo>
                        <a:pt x="991" y="2597"/>
                      </a:lnTo>
                      <a:lnTo>
                        <a:pt x="0" y="260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blipFill dpi="0" rotWithShape="1">
                  <a:blip r:embed="rId6" cstate="print"/>
                  <a:srcRect/>
                  <a:stretch>
                    <a:fillRect b="-16332"/>
                  </a:stretch>
                </a:blipFill>
                <a:ln w="9525">
                  <a:noFill/>
                  <a:rou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ea typeface="+mn-ea"/>
                  </a:endParaRPr>
                </a:p>
              </p:txBody>
            </p:sp>
          </p:grpSp>
          <p:grpSp>
            <p:nvGrpSpPr>
              <p:cNvPr id="39" name="Group 201"/>
              <p:cNvGrpSpPr/>
              <p:nvPr/>
            </p:nvGrpSpPr>
            <p:grpSpPr bwMode="auto">
              <a:xfrm>
                <a:off x="-1588" y="-26988"/>
                <a:ext cx="933451" cy="1239838"/>
                <a:chOff x="-7" y="240"/>
                <a:chExt cx="2407" cy="3199"/>
              </a:xfrm>
            </p:grpSpPr>
            <p:pic>
              <p:nvPicPr>
                <p:cNvPr id="40" name="Picture 202" descr="pan01"/>
                <p:cNvPicPr>
                  <a:picLocks noChangeAspect="1" noChangeArrowheads="1"/>
                </p:cNvPicPr>
                <p:nvPr userDrawn="1"/>
              </p:nvPicPr>
              <p:blipFill>
                <a:blip r:embed="rId7" cstate="print"/>
                <a:srcRect l="60431" r="2339"/>
                <a:stretch>
                  <a:fillRect/>
                </a:stretch>
              </p:blipFill>
              <p:spPr bwMode="gray">
                <a:xfrm>
                  <a:off x="0" y="240"/>
                  <a:ext cx="2400" cy="319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41" name="Freeform 203"/>
                <p:cNvSpPr/>
                <p:nvPr userDrawn="1"/>
              </p:nvSpPr>
              <p:spPr bwMode="gray">
                <a:xfrm>
                  <a:off x="-7" y="348"/>
                  <a:ext cx="2247" cy="2874"/>
                </a:xfrm>
                <a:custGeom>
                  <a:avLst/>
                  <a:gdLst/>
                  <a:ahLst/>
                  <a:cxnLst>
                    <a:cxn ang="0">
                      <a:pos x="7" y="0"/>
                    </a:cxn>
                    <a:cxn ang="0">
                      <a:pos x="2247" y="0"/>
                    </a:cxn>
                    <a:cxn ang="0">
                      <a:pos x="540" y="2868"/>
                    </a:cxn>
                    <a:cxn ang="0">
                      <a:pos x="0" y="2874"/>
                    </a:cxn>
                    <a:cxn ang="0">
                      <a:pos x="7" y="0"/>
                    </a:cxn>
                  </a:cxnLst>
                  <a:rect l="0" t="0" r="r" b="b"/>
                  <a:pathLst>
                    <a:path w="2247" h="2874">
                      <a:moveTo>
                        <a:pt x="7" y="0"/>
                      </a:moveTo>
                      <a:lnTo>
                        <a:pt x="2247" y="0"/>
                      </a:lnTo>
                      <a:lnTo>
                        <a:pt x="540" y="2868"/>
                      </a:lnTo>
                      <a:lnTo>
                        <a:pt x="0" y="2874"/>
                      </a:lnTo>
                      <a:lnTo>
                        <a:pt x="7" y="0"/>
                      </a:lnTo>
                      <a:close/>
                    </a:path>
                  </a:pathLst>
                </a:custGeom>
                <a:blipFill dpi="0" rotWithShape="1">
                  <a:blip r:embed="rId8" cstate="print"/>
                  <a:srcRect/>
                  <a:stretch>
                    <a:fillRect r="-25709"/>
                  </a:stretch>
                </a:blipFill>
                <a:ln w="9525">
                  <a:noFill/>
                  <a:rou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ea typeface="+mn-ea"/>
                  </a:endParaRPr>
                </a:p>
              </p:txBody>
            </p:sp>
          </p:grpSp>
        </p:grpSp>
      </p:grpSp>
      <p:sp>
        <p:nvSpPr>
          <p:cNvPr id="46" name="Rectangle 152"/>
          <p:cNvSpPr>
            <a:spLocks noChangeArrowheads="1"/>
          </p:cNvSpPr>
          <p:nvPr userDrawn="1"/>
        </p:nvSpPr>
        <p:spPr bwMode="gray">
          <a:xfrm>
            <a:off x="1522413" y="5918200"/>
            <a:ext cx="506412" cy="469900"/>
          </a:xfrm>
          <a:prstGeom prst="rect">
            <a:avLst/>
          </a:prstGeom>
          <a:gradFill flip="none" rotWithShape="1">
            <a:gsLst>
              <a:gs pos="0">
                <a:srgbClr val="6493F6">
                  <a:tint val="66000"/>
                  <a:satMod val="160000"/>
                </a:srgbClr>
              </a:gs>
              <a:gs pos="50000">
                <a:srgbClr val="6493F6">
                  <a:tint val="44500"/>
                  <a:satMod val="160000"/>
                </a:srgbClr>
              </a:gs>
              <a:gs pos="100000">
                <a:srgbClr val="6493F6">
                  <a:tint val="23500"/>
                  <a:satMod val="160000"/>
                </a:srgbClr>
              </a:gs>
            </a:gsLst>
            <a:lin ang="5400000" scaled="1"/>
            <a:tileRect/>
          </a:gradFill>
          <a:ln w="9525">
            <a:solidFill>
              <a:srgbClr val="DDDDDD">
                <a:alpha val="60001"/>
              </a:srgbClr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47" name="Rectangle 152"/>
          <p:cNvSpPr>
            <a:spLocks noChangeArrowheads="1"/>
          </p:cNvSpPr>
          <p:nvPr userDrawn="1"/>
        </p:nvSpPr>
        <p:spPr bwMode="gray">
          <a:xfrm>
            <a:off x="4570523" y="5918200"/>
            <a:ext cx="506413" cy="469900"/>
          </a:xfrm>
          <a:prstGeom prst="rect">
            <a:avLst/>
          </a:prstGeom>
          <a:gradFill flip="none" rotWithShape="1">
            <a:gsLst>
              <a:gs pos="0">
                <a:srgbClr val="73ACFF">
                  <a:tint val="66000"/>
                  <a:satMod val="160000"/>
                </a:srgbClr>
              </a:gs>
              <a:gs pos="50000">
                <a:srgbClr val="73ACFF">
                  <a:tint val="44500"/>
                  <a:satMod val="160000"/>
                  <a:alpha val="86000"/>
                </a:srgbClr>
              </a:gs>
              <a:gs pos="100000">
                <a:srgbClr val="73ACFF">
                  <a:tint val="23500"/>
                  <a:satMod val="160000"/>
                </a:srgbClr>
              </a:gs>
            </a:gsLst>
            <a:path path="circle">
              <a:fillToRect r="100000" b="100000"/>
            </a:path>
            <a:tileRect l="-100000" t="-100000"/>
          </a:gradFill>
          <a:ln w="9525">
            <a:solidFill>
              <a:srgbClr val="DDDDDD">
                <a:alpha val="60001"/>
              </a:srgbClr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48" name="Rectangle 152"/>
          <p:cNvSpPr>
            <a:spLocks noChangeArrowheads="1"/>
          </p:cNvSpPr>
          <p:nvPr userDrawn="1"/>
        </p:nvSpPr>
        <p:spPr bwMode="gray">
          <a:xfrm>
            <a:off x="7618413" y="5918200"/>
            <a:ext cx="506412" cy="469900"/>
          </a:xfrm>
          <a:prstGeom prst="rect">
            <a:avLst/>
          </a:prstGeom>
          <a:gradFill flip="none" rotWithShape="1">
            <a:gsLst>
              <a:gs pos="0">
                <a:srgbClr val="73ACFF">
                  <a:tint val="66000"/>
                  <a:satMod val="160000"/>
                </a:srgbClr>
              </a:gs>
              <a:gs pos="50000">
                <a:srgbClr val="73ACFF">
                  <a:tint val="44500"/>
                  <a:satMod val="160000"/>
                  <a:alpha val="86000"/>
                </a:srgbClr>
              </a:gs>
              <a:gs pos="100000">
                <a:srgbClr val="73ACFF">
                  <a:tint val="23500"/>
                  <a:satMod val="160000"/>
                </a:srgbClr>
              </a:gs>
            </a:gsLst>
            <a:lin ang="8100000" scaled="1"/>
            <a:tileRect/>
          </a:gradFill>
          <a:ln w="9525">
            <a:solidFill>
              <a:srgbClr val="DDDDDD">
                <a:alpha val="60001"/>
              </a:srgbClr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49" name="Rectangle 154"/>
          <p:cNvSpPr>
            <a:spLocks noChangeArrowheads="1"/>
          </p:cNvSpPr>
          <p:nvPr userDrawn="1"/>
        </p:nvSpPr>
        <p:spPr bwMode="gray">
          <a:xfrm>
            <a:off x="8135938" y="5440363"/>
            <a:ext cx="508000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50" name="Rectangle 152"/>
          <p:cNvSpPr>
            <a:spLocks noChangeArrowheads="1"/>
          </p:cNvSpPr>
          <p:nvPr userDrawn="1"/>
        </p:nvSpPr>
        <p:spPr bwMode="gray">
          <a:xfrm>
            <a:off x="6096025" y="6388124"/>
            <a:ext cx="506413" cy="469900"/>
          </a:xfrm>
          <a:prstGeom prst="rect">
            <a:avLst/>
          </a:prstGeom>
          <a:gradFill flip="none" rotWithShape="1">
            <a:gsLst>
              <a:gs pos="0">
                <a:srgbClr val="73ACFF">
                  <a:tint val="66000"/>
                  <a:satMod val="160000"/>
                </a:srgbClr>
              </a:gs>
              <a:gs pos="50000">
                <a:srgbClr val="73ACFF">
                  <a:tint val="44500"/>
                  <a:satMod val="160000"/>
                  <a:alpha val="86000"/>
                </a:srgbClr>
              </a:gs>
              <a:gs pos="100000">
                <a:srgbClr val="73ACFF">
                  <a:tint val="23500"/>
                  <a:satMod val="160000"/>
                </a:srgbClr>
              </a:gs>
            </a:gsLst>
            <a:path path="circle">
              <a:fillToRect r="100000" b="100000"/>
            </a:path>
            <a:tileRect l="-100000" t="-100000"/>
          </a:gradFill>
          <a:ln w="9525">
            <a:solidFill>
              <a:srgbClr val="DDDDDD">
                <a:alpha val="60001"/>
              </a:srgbClr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grpSp>
        <p:nvGrpSpPr>
          <p:cNvPr id="51" name="组合 76"/>
          <p:cNvGrpSpPr/>
          <p:nvPr userDrawn="1"/>
        </p:nvGrpSpPr>
        <p:grpSpPr bwMode="auto">
          <a:xfrm>
            <a:off x="5067300" y="5918200"/>
            <a:ext cx="4076700" cy="939800"/>
            <a:chOff x="5067300" y="5918200"/>
            <a:chExt cx="4076700" cy="939800"/>
          </a:xfrm>
        </p:grpSpPr>
        <p:sp>
          <p:nvSpPr>
            <p:cNvPr id="52" name="Rectangle 152"/>
            <p:cNvSpPr>
              <a:spLocks noChangeArrowheads="1"/>
            </p:cNvSpPr>
            <p:nvPr userDrawn="1"/>
          </p:nvSpPr>
          <p:spPr bwMode="gray">
            <a:xfrm>
              <a:off x="6599238" y="5918200"/>
              <a:ext cx="506412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53" name="Rectangle 152"/>
            <p:cNvSpPr>
              <a:spLocks noChangeArrowheads="1"/>
            </p:cNvSpPr>
            <p:nvPr userDrawn="1"/>
          </p:nvSpPr>
          <p:spPr bwMode="gray">
            <a:xfrm>
              <a:off x="5599113" y="5918200"/>
              <a:ext cx="506412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54" name="Rectangle 152"/>
            <p:cNvSpPr>
              <a:spLocks noChangeArrowheads="1"/>
            </p:cNvSpPr>
            <p:nvPr userDrawn="1"/>
          </p:nvSpPr>
          <p:spPr bwMode="gray">
            <a:xfrm>
              <a:off x="8637588" y="5918200"/>
              <a:ext cx="506412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55" name="Rectangle 152"/>
            <p:cNvSpPr>
              <a:spLocks noChangeArrowheads="1"/>
            </p:cNvSpPr>
            <p:nvPr userDrawn="1"/>
          </p:nvSpPr>
          <p:spPr bwMode="gray">
            <a:xfrm>
              <a:off x="8128000" y="6388100"/>
              <a:ext cx="506413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56" name="Rectangle 152"/>
            <p:cNvSpPr>
              <a:spLocks noChangeArrowheads="1"/>
            </p:cNvSpPr>
            <p:nvPr userDrawn="1"/>
          </p:nvSpPr>
          <p:spPr bwMode="gray">
            <a:xfrm>
              <a:off x="7115175" y="6388100"/>
              <a:ext cx="506413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57" name="Rectangle 152"/>
            <p:cNvSpPr>
              <a:spLocks noChangeArrowheads="1"/>
            </p:cNvSpPr>
            <p:nvPr userDrawn="1"/>
          </p:nvSpPr>
          <p:spPr bwMode="gray">
            <a:xfrm>
              <a:off x="5067300" y="6388100"/>
              <a:ext cx="506413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</p:grpSp>
      <p:sp>
        <p:nvSpPr>
          <p:cNvPr id="58" name="Rectangle 152"/>
          <p:cNvSpPr>
            <a:spLocks noChangeArrowheads="1"/>
          </p:cNvSpPr>
          <p:nvPr userDrawn="1"/>
        </p:nvSpPr>
        <p:spPr bwMode="gray">
          <a:xfrm>
            <a:off x="3046413" y="6383338"/>
            <a:ext cx="506412" cy="469900"/>
          </a:xfrm>
          <a:prstGeom prst="rect">
            <a:avLst/>
          </a:prstGeom>
          <a:gradFill flip="none" rotWithShape="1">
            <a:gsLst>
              <a:gs pos="0">
                <a:srgbClr val="73ACFF">
                  <a:tint val="66000"/>
                  <a:satMod val="160000"/>
                </a:srgbClr>
              </a:gs>
              <a:gs pos="50000">
                <a:srgbClr val="73ACFF">
                  <a:tint val="44500"/>
                  <a:satMod val="160000"/>
                  <a:alpha val="86000"/>
                </a:srgbClr>
              </a:gs>
              <a:gs pos="100000">
                <a:srgbClr val="73ACFF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>
            <a:solidFill>
              <a:srgbClr val="DDDDDD">
                <a:alpha val="60001"/>
              </a:srgbClr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grpSp>
        <p:nvGrpSpPr>
          <p:cNvPr id="59" name="组合 75"/>
          <p:cNvGrpSpPr/>
          <p:nvPr userDrawn="1"/>
        </p:nvGrpSpPr>
        <p:grpSpPr bwMode="auto">
          <a:xfrm>
            <a:off x="501650" y="5910263"/>
            <a:ext cx="4071938" cy="947737"/>
            <a:chOff x="501650" y="5910263"/>
            <a:chExt cx="4071938" cy="947761"/>
          </a:xfrm>
        </p:grpSpPr>
        <p:sp>
          <p:nvSpPr>
            <p:cNvPr id="60" name="Rectangle 152"/>
            <p:cNvSpPr>
              <a:spLocks noChangeArrowheads="1"/>
            </p:cNvSpPr>
            <p:nvPr userDrawn="1"/>
          </p:nvSpPr>
          <p:spPr bwMode="gray">
            <a:xfrm>
              <a:off x="3551238" y="5918200"/>
              <a:ext cx="506412" cy="469912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61" name="Rectangle 152"/>
            <p:cNvSpPr>
              <a:spLocks noChangeArrowheads="1"/>
            </p:cNvSpPr>
            <p:nvPr userDrawn="1"/>
          </p:nvSpPr>
          <p:spPr bwMode="gray">
            <a:xfrm>
              <a:off x="2535238" y="5918200"/>
              <a:ext cx="506412" cy="469912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62" name="Rectangle 152"/>
            <p:cNvSpPr>
              <a:spLocks noChangeArrowheads="1"/>
            </p:cNvSpPr>
            <p:nvPr userDrawn="1"/>
          </p:nvSpPr>
          <p:spPr bwMode="gray">
            <a:xfrm>
              <a:off x="501650" y="5910263"/>
              <a:ext cx="506413" cy="469900"/>
            </a:xfrm>
            <a:prstGeom prst="rect">
              <a:avLst/>
            </a:prstGeom>
            <a:gradFill flip="none"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path path="circle">
                <a:fillToRect l="100000" b="100000"/>
              </a:path>
              <a:tileRect t="-100000" r="-100000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63" name="Rectangle 152"/>
            <p:cNvSpPr>
              <a:spLocks noChangeArrowheads="1"/>
            </p:cNvSpPr>
            <p:nvPr userDrawn="1"/>
          </p:nvSpPr>
          <p:spPr bwMode="gray">
            <a:xfrm>
              <a:off x="4067175" y="6388112"/>
              <a:ext cx="506413" cy="469912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64" name="Rectangle 152"/>
            <p:cNvSpPr>
              <a:spLocks noChangeArrowheads="1"/>
            </p:cNvSpPr>
            <p:nvPr userDrawn="1"/>
          </p:nvSpPr>
          <p:spPr bwMode="gray">
            <a:xfrm>
              <a:off x="2036763" y="6388112"/>
              <a:ext cx="506412" cy="469912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65" name="Rectangle 152"/>
            <p:cNvSpPr>
              <a:spLocks noChangeArrowheads="1"/>
            </p:cNvSpPr>
            <p:nvPr userDrawn="1"/>
          </p:nvSpPr>
          <p:spPr bwMode="gray">
            <a:xfrm>
              <a:off x="1014413" y="6388112"/>
              <a:ext cx="506412" cy="469912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</p:grpSp>
      <p:sp>
        <p:nvSpPr>
          <p:cNvPr id="66" name="Rectangle 152"/>
          <p:cNvSpPr>
            <a:spLocks noChangeArrowheads="1"/>
          </p:cNvSpPr>
          <p:nvPr userDrawn="1"/>
        </p:nvSpPr>
        <p:spPr bwMode="gray">
          <a:xfrm>
            <a:off x="-6350" y="6388100"/>
            <a:ext cx="506413" cy="469900"/>
          </a:xfrm>
          <a:prstGeom prst="rect">
            <a:avLst/>
          </a:prstGeom>
          <a:gradFill flip="none" rotWithShape="1">
            <a:gsLst>
              <a:gs pos="0">
                <a:srgbClr val="6493F6">
                  <a:tint val="66000"/>
                  <a:satMod val="160000"/>
                </a:srgbClr>
              </a:gs>
              <a:gs pos="50000">
                <a:srgbClr val="6493F6">
                  <a:tint val="44500"/>
                  <a:satMod val="160000"/>
                </a:srgbClr>
              </a:gs>
              <a:gs pos="100000">
                <a:srgbClr val="6493F6">
                  <a:tint val="23500"/>
                  <a:satMod val="160000"/>
                </a:srgbClr>
              </a:gs>
            </a:gsLst>
            <a:lin ang="0" scaled="1"/>
            <a:tileRect/>
          </a:gradFill>
          <a:ln w="9525">
            <a:solidFill>
              <a:srgbClr val="DDDDDD">
                <a:alpha val="60001"/>
              </a:srgbClr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67" name="Rectangle 194"/>
          <p:cNvSpPr>
            <a:spLocks noChangeArrowheads="1"/>
          </p:cNvSpPr>
          <p:nvPr/>
        </p:nvSpPr>
        <p:spPr bwMode="gray">
          <a:xfrm>
            <a:off x="0" y="4357688"/>
            <a:ext cx="9144000" cy="1500187"/>
          </a:xfrm>
          <a:prstGeom prst="rect">
            <a:avLst/>
          </a:prstGeom>
          <a:gradFill rotWithShape="1">
            <a:gsLst>
              <a:gs pos="0">
                <a:schemeClr val="bg1">
                  <a:alpha val="89999"/>
                </a:schemeClr>
              </a:gs>
              <a:gs pos="100000">
                <a:schemeClr val="bg1">
                  <a:gamma/>
                  <a:tint val="0"/>
                  <a:invGamma/>
                  <a:alpha val="0"/>
                </a:schemeClr>
              </a:gs>
            </a:gsLst>
            <a:lin ang="5400000" scaled="1"/>
          </a:gradFill>
          <a:ln w="9525">
            <a:noFill/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19200" y="228600"/>
            <a:ext cx="7391400" cy="8382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表占位符 2"/>
          <p:cNvSpPr>
            <a:spLocks noGrp="1"/>
          </p:cNvSpPr>
          <p:nvPr>
            <p:ph type="chart" idx="1"/>
          </p:nvPr>
        </p:nvSpPr>
        <p:spPr>
          <a:xfrm>
            <a:off x="457200" y="1600200"/>
            <a:ext cx="8229600" cy="4724400"/>
          </a:xfrm>
        </p:spPr>
        <p:txBody>
          <a:bodyPr/>
          <a:lstStyle/>
          <a:p>
            <a:pPr lvl="0"/>
            <a:endParaRPr lang="zh-CN" altLang="en-US" noProof="0"/>
          </a:p>
        </p:txBody>
      </p:sp>
      <p:sp>
        <p:nvSpPr>
          <p:cNvPr id="68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467475"/>
            <a:ext cx="2133600" cy="301625"/>
          </a:xfrm>
          <a:prstGeom prst="rect">
            <a:avLst/>
          </a:prstGeom>
        </p:spPr>
        <p:txBody>
          <a:bodyPr/>
          <a:lstStyle>
            <a:lvl1pPr>
              <a:defRPr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9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467475"/>
            <a:ext cx="2895600" cy="301625"/>
          </a:xfrm>
          <a:prstGeom prst="rect">
            <a:avLst/>
          </a:prstGeom>
        </p:spPr>
        <p:txBody>
          <a:bodyPr/>
          <a:lstStyle>
            <a:lvl1pPr>
              <a:defRPr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0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467475"/>
            <a:ext cx="2133600" cy="301625"/>
          </a:xfrm>
          <a:prstGeom prst="rect">
            <a:avLst/>
          </a:prstGeom>
        </p:spPr>
        <p:txBody>
          <a:bodyPr/>
          <a:lstStyle>
            <a:lvl1pPr>
              <a:defRPr>
                <a:ea typeface="+mn-ea"/>
              </a:defRPr>
            </a:lvl1pPr>
          </a:lstStyle>
          <a:p>
            <a:pPr>
              <a:defRPr/>
            </a:pPr>
            <a:fld id="{A6D70ACE-821C-4ED1-B81A-1F6A433302D3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utoUpdateAnimBg="0"/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53"/>
          <p:cNvSpPr>
            <a:spLocks noChangeArrowheads="1"/>
          </p:cNvSpPr>
          <p:nvPr/>
        </p:nvSpPr>
        <p:spPr bwMode="gray">
          <a:xfrm>
            <a:off x="7629525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5" name="Rectangle 154"/>
          <p:cNvSpPr>
            <a:spLocks noChangeArrowheads="1"/>
          </p:cNvSpPr>
          <p:nvPr/>
        </p:nvSpPr>
        <p:spPr bwMode="gray">
          <a:xfrm>
            <a:off x="7113588" y="5440363"/>
            <a:ext cx="508000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6" name="Rectangle 155"/>
          <p:cNvSpPr>
            <a:spLocks noChangeArrowheads="1"/>
          </p:cNvSpPr>
          <p:nvPr/>
        </p:nvSpPr>
        <p:spPr bwMode="gray">
          <a:xfrm>
            <a:off x="8626475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7" name="Rectangle 156"/>
          <p:cNvSpPr>
            <a:spLocks noChangeArrowheads="1"/>
          </p:cNvSpPr>
          <p:nvPr/>
        </p:nvSpPr>
        <p:spPr bwMode="gray">
          <a:xfrm>
            <a:off x="4575175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8" name="Rectangle 157"/>
          <p:cNvSpPr>
            <a:spLocks noChangeArrowheads="1"/>
          </p:cNvSpPr>
          <p:nvPr/>
        </p:nvSpPr>
        <p:spPr bwMode="gray">
          <a:xfrm>
            <a:off x="5600700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9" name="Rectangle 158"/>
          <p:cNvSpPr>
            <a:spLocks noChangeArrowheads="1"/>
          </p:cNvSpPr>
          <p:nvPr/>
        </p:nvSpPr>
        <p:spPr bwMode="gray">
          <a:xfrm>
            <a:off x="5083175" y="5440363"/>
            <a:ext cx="508000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0" name="Rectangle 159"/>
          <p:cNvSpPr>
            <a:spLocks noChangeArrowheads="1"/>
          </p:cNvSpPr>
          <p:nvPr/>
        </p:nvSpPr>
        <p:spPr bwMode="gray">
          <a:xfrm>
            <a:off x="6097588" y="5440363"/>
            <a:ext cx="509587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1" name="Rectangle 161"/>
          <p:cNvSpPr>
            <a:spLocks noChangeArrowheads="1"/>
          </p:cNvSpPr>
          <p:nvPr/>
        </p:nvSpPr>
        <p:spPr bwMode="gray">
          <a:xfrm>
            <a:off x="6605588" y="4972050"/>
            <a:ext cx="506412" cy="473075"/>
          </a:xfrm>
          <a:prstGeom prst="rect">
            <a:avLst/>
          </a:prstGeom>
          <a:solidFill>
            <a:srgbClr val="EAEAEA">
              <a:alpha val="5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2" name="Rectangle 162"/>
          <p:cNvSpPr>
            <a:spLocks noChangeArrowheads="1"/>
          </p:cNvSpPr>
          <p:nvPr/>
        </p:nvSpPr>
        <p:spPr bwMode="gray">
          <a:xfrm>
            <a:off x="7623175" y="4972050"/>
            <a:ext cx="506413" cy="473075"/>
          </a:xfrm>
          <a:prstGeom prst="rect">
            <a:avLst/>
          </a:prstGeom>
          <a:solidFill>
            <a:schemeClr val="accent2">
              <a:alpha val="5000"/>
            </a:scheme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3" name="Rectangle 163"/>
          <p:cNvSpPr>
            <a:spLocks noChangeArrowheads="1"/>
          </p:cNvSpPr>
          <p:nvPr/>
        </p:nvSpPr>
        <p:spPr bwMode="gray">
          <a:xfrm>
            <a:off x="8628063" y="4972050"/>
            <a:ext cx="508000" cy="473075"/>
          </a:xfrm>
          <a:prstGeom prst="rect">
            <a:avLst/>
          </a:prstGeom>
          <a:solidFill>
            <a:srgbClr val="EAEAEA">
              <a:alpha val="5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4" name="Rectangle 164"/>
          <p:cNvSpPr>
            <a:spLocks noChangeArrowheads="1"/>
          </p:cNvSpPr>
          <p:nvPr/>
        </p:nvSpPr>
        <p:spPr bwMode="gray">
          <a:xfrm>
            <a:off x="5600700" y="4972050"/>
            <a:ext cx="506413" cy="473075"/>
          </a:xfrm>
          <a:prstGeom prst="rect">
            <a:avLst/>
          </a:prstGeom>
          <a:solidFill>
            <a:schemeClr val="folHlink">
              <a:alpha val="5000"/>
            </a:scheme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5" name="Rectangle 165"/>
          <p:cNvSpPr>
            <a:spLocks noChangeArrowheads="1"/>
          </p:cNvSpPr>
          <p:nvPr/>
        </p:nvSpPr>
        <p:spPr bwMode="gray">
          <a:xfrm>
            <a:off x="8128000" y="6386513"/>
            <a:ext cx="506413" cy="471487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6" name="Rectangle 166"/>
          <p:cNvSpPr>
            <a:spLocks noChangeArrowheads="1"/>
          </p:cNvSpPr>
          <p:nvPr/>
        </p:nvSpPr>
        <p:spPr bwMode="gray">
          <a:xfrm>
            <a:off x="5091113" y="6386513"/>
            <a:ext cx="508000" cy="471487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7" name="Rectangle 168"/>
          <p:cNvSpPr>
            <a:spLocks noChangeArrowheads="1"/>
          </p:cNvSpPr>
          <p:nvPr/>
        </p:nvSpPr>
        <p:spPr bwMode="gray">
          <a:xfrm>
            <a:off x="4068763" y="6386513"/>
            <a:ext cx="509587" cy="471487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8" name="Rectangle 170"/>
          <p:cNvSpPr>
            <a:spLocks noChangeArrowheads="1"/>
          </p:cNvSpPr>
          <p:nvPr/>
        </p:nvSpPr>
        <p:spPr bwMode="gray">
          <a:xfrm>
            <a:off x="4575175" y="4965700"/>
            <a:ext cx="506413" cy="469900"/>
          </a:xfrm>
          <a:prstGeom prst="rect">
            <a:avLst/>
          </a:prstGeom>
          <a:solidFill>
            <a:srgbClr val="DDDDDD">
              <a:alpha val="5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9" name="Rectangle 171"/>
          <p:cNvSpPr>
            <a:spLocks noChangeArrowheads="1"/>
          </p:cNvSpPr>
          <p:nvPr/>
        </p:nvSpPr>
        <p:spPr bwMode="gray">
          <a:xfrm>
            <a:off x="7113588" y="6384925"/>
            <a:ext cx="508000" cy="471488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0" name="Rectangle 173"/>
          <p:cNvSpPr>
            <a:spLocks noChangeArrowheads="1"/>
          </p:cNvSpPr>
          <p:nvPr/>
        </p:nvSpPr>
        <p:spPr bwMode="gray">
          <a:xfrm>
            <a:off x="3556000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1" name="Rectangle 174"/>
          <p:cNvSpPr>
            <a:spLocks noChangeArrowheads="1"/>
          </p:cNvSpPr>
          <p:nvPr/>
        </p:nvSpPr>
        <p:spPr bwMode="gray">
          <a:xfrm>
            <a:off x="3038475" y="5440363"/>
            <a:ext cx="506413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2" name="Rectangle 176"/>
          <p:cNvSpPr>
            <a:spLocks noChangeArrowheads="1"/>
          </p:cNvSpPr>
          <p:nvPr/>
        </p:nvSpPr>
        <p:spPr bwMode="gray">
          <a:xfrm>
            <a:off x="3556000" y="4972050"/>
            <a:ext cx="506413" cy="473075"/>
          </a:xfrm>
          <a:prstGeom prst="rect">
            <a:avLst/>
          </a:prstGeom>
          <a:solidFill>
            <a:schemeClr val="folHlink">
              <a:alpha val="5000"/>
            </a:scheme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3" name="Rectangle 182"/>
          <p:cNvSpPr>
            <a:spLocks noChangeArrowheads="1"/>
          </p:cNvSpPr>
          <p:nvPr/>
        </p:nvSpPr>
        <p:spPr bwMode="gray">
          <a:xfrm>
            <a:off x="2540000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4" name="Rectangle 183"/>
          <p:cNvSpPr>
            <a:spLocks noChangeArrowheads="1"/>
          </p:cNvSpPr>
          <p:nvPr/>
        </p:nvSpPr>
        <p:spPr bwMode="gray">
          <a:xfrm>
            <a:off x="2024063" y="5440363"/>
            <a:ext cx="506412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5" name="Rectangle 184"/>
          <p:cNvSpPr>
            <a:spLocks noChangeArrowheads="1"/>
          </p:cNvSpPr>
          <p:nvPr/>
        </p:nvSpPr>
        <p:spPr bwMode="gray">
          <a:xfrm>
            <a:off x="511175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6" name="Rectangle 185"/>
          <p:cNvSpPr>
            <a:spLocks noChangeArrowheads="1"/>
          </p:cNvSpPr>
          <p:nvPr/>
        </p:nvSpPr>
        <p:spPr bwMode="gray">
          <a:xfrm>
            <a:off x="4763" y="5440363"/>
            <a:ext cx="506412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7" name="Rectangle 186"/>
          <p:cNvSpPr>
            <a:spLocks noChangeArrowheads="1"/>
          </p:cNvSpPr>
          <p:nvPr/>
        </p:nvSpPr>
        <p:spPr bwMode="gray">
          <a:xfrm>
            <a:off x="1008063" y="5440363"/>
            <a:ext cx="508000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8" name="Rectangle 187"/>
          <p:cNvSpPr>
            <a:spLocks noChangeArrowheads="1"/>
          </p:cNvSpPr>
          <p:nvPr/>
        </p:nvSpPr>
        <p:spPr bwMode="gray">
          <a:xfrm>
            <a:off x="1514475" y="4972050"/>
            <a:ext cx="508000" cy="473075"/>
          </a:xfrm>
          <a:prstGeom prst="rect">
            <a:avLst/>
          </a:prstGeom>
          <a:solidFill>
            <a:srgbClr val="EAEAEA">
              <a:alpha val="5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9" name="Rectangle 188"/>
          <p:cNvSpPr>
            <a:spLocks noChangeArrowheads="1"/>
          </p:cNvSpPr>
          <p:nvPr/>
        </p:nvSpPr>
        <p:spPr bwMode="gray">
          <a:xfrm>
            <a:off x="2532063" y="4972050"/>
            <a:ext cx="508000" cy="473075"/>
          </a:xfrm>
          <a:prstGeom prst="rect">
            <a:avLst/>
          </a:prstGeom>
          <a:solidFill>
            <a:srgbClr val="EAEAEA">
              <a:alpha val="5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30" name="Rectangle 189"/>
          <p:cNvSpPr>
            <a:spLocks noChangeArrowheads="1"/>
          </p:cNvSpPr>
          <p:nvPr/>
        </p:nvSpPr>
        <p:spPr bwMode="gray">
          <a:xfrm>
            <a:off x="511175" y="4972050"/>
            <a:ext cx="506413" cy="473075"/>
          </a:xfrm>
          <a:prstGeom prst="rect">
            <a:avLst/>
          </a:prstGeom>
          <a:solidFill>
            <a:schemeClr val="folHlink">
              <a:alpha val="5000"/>
            </a:scheme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31" name="Rectangle 190"/>
          <p:cNvSpPr>
            <a:spLocks noChangeArrowheads="1"/>
          </p:cNvSpPr>
          <p:nvPr/>
        </p:nvSpPr>
        <p:spPr bwMode="gray">
          <a:xfrm>
            <a:off x="12700" y="6386513"/>
            <a:ext cx="508000" cy="471487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32" name="Rectangle 191"/>
          <p:cNvSpPr>
            <a:spLocks noChangeArrowheads="1"/>
          </p:cNvSpPr>
          <p:nvPr/>
        </p:nvSpPr>
        <p:spPr bwMode="gray">
          <a:xfrm>
            <a:off x="1016000" y="6386513"/>
            <a:ext cx="508000" cy="471487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33" name="Rectangle 192"/>
          <p:cNvSpPr>
            <a:spLocks noChangeArrowheads="1"/>
          </p:cNvSpPr>
          <p:nvPr/>
        </p:nvSpPr>
        <p:spPr bwMode="gray">
          <a:xfrm>
            <a:off x="2024063" y="6384925"/>
            <a:ext cx="506412" cy="471488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grpSp>
        <p:nvGrpSpPr>
          <p:cNvPr id="34" name="组合 86"/>
          <p:cNvGrpSpPr/>
          <p:nvPr userDrawn="1"/>
        </p:nvGrpSpPr>
        <p:grpSpPr bwMode="auto">
          <a:xfrm>
            <a:off x="-1588" y="-26988"/>
            <a:ext cx="9145588" cy="1674813"/>
            <a:chOff x="-1588" y="-26988"/>
            <a:chExt cx="9145588" cy="1674813"/>
          </a:xfrm>
        </p:grpSpPr>
        <p:pic>
          <p:nvPicPr>
            <p:cNvPr id="35" name="图片 65" descr="标题.jpg"/>
            <p:cNvPicPr>
              <a:picLocks noChangeAspect="1"/>
            </p:cNvPicPr>
            <p:nvPr userDrawn="1"/>
          </p:nvPicPr>
          <p:blipFill>
            <a:blip r:embed="rId2" cstate="print"/>
            <a:stretch>
              <a:fillRect/>
            </a:stretch>
          </p:blipFill>
          <p:spPr>
            <a:xfrm>
              <a:off x="642910" y="357166"/>
              <a:ext cx="8501090" cy="857256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reflection blurRad="6350" stA="52000" endA="300" endPos="35000" dir="5400000" sy="-100000" algn="bl" rotWithShape="0"/>
            </a:effectLst>
            <a:scene3d>
              <a:camera prst="orthographicFront"/>
              <a:lightRig rig="threePt" dir="t"/>
            </a:scene3d>
            <a:sp3d contourW="6350" prstMaterial="matte">
              <a:bevelT w="101600" h="101600"/>
              <a:contourClr>
                <a:srgbClr val="969696"/>
              </a:contourClr>
            </a:sp3d>
          </p:spPr>
        </p:pic>
        <p:grpSp>
          <p:nvGrpSpPr>
            <p:cNvPr id="36" name="组合 64"/>
            <p:cNvGrpSpPr/>
            <p:nvPr userDrawn="1"/>
          </p:nvGrpSpPr>
          <p:grpSpPr bwMode="auto">
            <a:xfrm>
              <a:off x="-1588" y="-26987"/>
              <a:ext cx="1287463" cy="1674813"/>
              <a:chOff x="-1588" y="-26988"/>
              <a:chExt cx="1158876" cy="1508126"/>
            </a:xfrm>
          </p:grpSpPr>
          <p:grpSp>
            <p:nvGrpSpPr>
              <p:cNvPr id="37" name="Group 195"/>
              <p:cNvGrpSpPr/>
              <p:nvPr/>
            </p:nvGrpSpPr>
            <p:grpSpPr bwMode="auto">
              <a:xfrm>
                <a:off x="0" y="357188"/>
                <a:ext cx="1157288" cy="1123950"/>
                <a:chOff x="-9" y="1395"/>
                <a:chExt cx="2985" cy="2898"/>
              </a:xfrm>
            </p:grpSpPr>
            <p:pic>
              <p:nvPicPr>
                <p:cNvPr id="44" name="Picture 196" descr="pan01"/>
                <p:cNvPicPr>
                  <a:picLocks noChangeAspect="1" noChangeArrowheads="1"/>
                </p:cNvPicPr>
                <p:nvPr/>
              </p:nvPicPr>
              <p:blipFill>
                <a:blip r:embed="rId3" cstate="print"/>
                <a:srcRect l="46681" r="2339"/>
                <a:stretch>
                  <a:fillRect/>
                </a:stretch>
              </p:blipFill>
              <p:spPr bwMode="gray">
                <a:xfrm>
                  <a:off x="0" y="1395"/>
                  <a:ext cx="2976" cy="289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45" name="Freeform 197"/>
                <p:cNvSpPr/>
                <p:nvPr/>
              </p:nvSpPr>
              <p:spPr bwMode="gray">
                <a:xfrm>
                  <a:off x="-9" y="1493"/>
                  <a:ext cx="2841" cy="2599"/>
                </a:xfrm>
                <a:custGeom>
                  <a:avLst/>
                  <a:gdLst/>
                  <a:ahLst/>
                  <a:cxnLst>
                    <a:cxn ang="0">
                      <a:pos x="0" y="18"/>
                    </a:cxn>
                    <a:cxn ang="0">
                      <a:pos x="2841" y="0"/>
                    </a:cxn>
                    <a:cxn ang="0">
                      <a:pos x="1294" y="2597"/>
                    </a:cxn>
                    <a:cxn ang="0">
                      <a:pos x="2" y="2599"/>
                    </a:cxn>
                    <a:cxn ang="0">
                      <a:pos x="0" y="18"/>
                    </a:cxn>
                  </a:cxnLst>
                  <a:rect l="0" t="0" r="r" b="b"/>
                  <a:pathLst>
                    <a:path w="2841" h="2599">
                      <a:moveTo>
                        <a:pt x="0" y="18"/>
                      </a:moveTo>
                      <a:lnTo>
                        <a:pt x="2841" y="0"/>
                      </a:lnTo>
                      <a:lnTo>
                        <a:pt x="1294" y="2597"/>
                      </a:lnTo>
                      <a:lnTo>
                        <a:pt x="2" y="2599"/>
                      </a:lnTo>
                      <a:lnTo>
                        <a:pt x="0" y="18"/>
                      </a:lnTo>
                      <a:close/>
                    </a:path>
                  </a:pathLst>
                </a:custGeom>
                <a:blipFill dpi="0" rotWithShape="1">
                  <a:blip r:embed="rId4" cstate="print"/>
                  <a:srcRect/>
                  <a:stretch>
                    <a:fillRect r="-36540"/>
                  </a:stretch>
                </a:blipFill>
                <a:ln w="9525">
                  <a:noFill/>
                  <a:rou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ea typeface="+mn-ea"/>
                  </a:endParaRPr>
                </a:p>
              </p:txBody>
            </p:sp>
          </p:grpSp>
          <p:grpSp>
            <p:nvGrpSpPr>
              <p:cNvPr id="38" name="Group 198"/>
              <p:cNvGrpSpPr/>
              <p:nvPr/>
            </p:nvGrpSpPr>
            <p:grpSpPr bwMode="auto">
              <a:xfrm>
                <a:off x="0" y="198438"/>
                <a:ext cx="1057275" cy="1143000"/>
                <a:chOff x="0" y="1039"/>
                <a:chExt cx="2681" cy="2897"/>
              </a:xfrm>
            </p:grpSpPr>
            <p:pic>
              <p:nvPicPr>
                <p:cNvPr id="42" name="Picture 199" descr="pan01"/>
                <p:cNvPicPr>
                  <a:picLocks noChangeAspect="1" noChangeArrowheads="1"/>
                </p:cNvPicPr>
                <p:nvPr userDrawn="1"/>
              </p:nvPicPr>
              <p:blipFill>
                <a:blip r:embed="rId5" cstate="print"/>
                <a:srcRect l="51730" r="2339"/>
                <a:stretch>
                  <a:fillRect/>
                </a:stretch>
              </p:blipFill>
              <p:spPr bwMode="gray">
                <a:xfrm>
                  <a:off x="0" y="1039"/>
                  <a:ext cx="2681" cy="289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43" name="Freeform 200"/>
                <p:cNvSpPr/>
                <p:nvPr userDrawn="1"/>
              </p:nvSpPr>
              <p:spPr bwMode="gray">
                <a:xfrm>
                  <a:off x="0" y="1137"/>
                  <a:ext cx="2537" cy="260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2537" y="1"/>
                    </a:cxn>
                    <a:cxn ang="0">
                      <a:pos x="991" y="2597"/>
                    </a:cxn>
                    <a:cxn ang="0">
                      <a:pos x="0" y="260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2537" h="2600">
                      <a:moveTo>
                        <a:pt x="0" y="0"/>
                      </a:moveTo>
                      <a:lnTo>
                        <a:pt x="2537" y="1"/>
                      </a:lnTo>
                      <a:lnTo>
                        <a:pt x="991" y="2597"/>
                      </a:lnTo>
                      <a:lnTo>
                        <a:pt x="0" y="260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blipFill dpi="0" rotWithShape="1">
                  <a:blip r:embed="rId6" cstate="print"/>
                  <a:srcRect/>
                  <a:stretch>
                    <a:fillRect b="-16332"/>
                  </a:stretch>
                </a:blipFill>
                <a:ln w="9525">
                  <a:noFill/>
                  <a:rou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ea typeface="+mn-ea"/>
                  </a:endParaRPr>
                </a:p>
              </p:txBody>
            </p:sp>
          </p:grpSp>
          <p:grpSp>
            <p:nvGrpSpPr>
              <p:cNvPr id="39" name="Group 201"/>
              <p:cNvGrpSpPr/>
              <p:nvPr/>
            </p:nvGrpSpPr>
            <p:grpSpPr bwMode="auto">
              <a:xfrm>
                <a:off x="-1588" y="-26988"/>
                <a:ext cx="933451" cy="1239838"/>
                <a:chOff x="-7" y="240"/>
                <a:chExt cx="2407" cy="3199"/>
              </a:xfrm>
            </p:grpSpPr>
            <p:pic>
              <p:nvPicPr>
                <p:cNvPr id="40" name="Picture 202" descr="pan01"/>
                <p:cNvPicPr>
                  <a:picLocks noChangeAspect="1" noChangeArrowheads="1"/>
                </p:cNvPicPr>
                <p:nvPr userDrawn="1"/>
              </p:nvPicPr>
              <p:blipFill>
                <a:blip r:embed="rId7" cstate="print"/>
                <a:srcRect l="60431" r="2339"/>
                <a:stretch>
                  <a:fillRect/>
                </a:stretch>
              </p:blipFill>
              <p:spPr bwMode="gray">
                <a:xfrm>
                  <a:off x="0" y="240"/>
                  <a:ext cx="2400" cy="319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41" name="Freeform 203"/>
                <p:cNvSpPr/>
                <p:nvPr userDrawn="1"/>
              </p:nvSpPr>
              <p:spPr bwMode="gray">
                <a:xfrm>
                  <a:off x="-7" y="348"/>
                  <a:ext cx="2247" cy="2874"/>
                </a:xfrm>
                <a:custGeom>
                  <a:avLst/>
                  <a:gdLst/>
                  <a:ahLst/>
                  <a:cxnLst>
                    <a:cxn ang="0">
                      <a:pos x="7" y="0"/>
                    </a:cxn>
                    <a:cxn ang="0">
                      <a:pos x="2247" y="0"/>
                    </a:cxn>
                    <a:cxn ang="0">
                      <a:pos x="540" y="2868"/>
                    </a:cxn>
                    <a:cxn ang="0">
                      <a:pos x="0" y="2874"/>
                    </a:cxn>
                    <a:cxn ang="0">
                      <a:pos x="7" y="0"/>
                    </a:cxn>
                  </a:cxnLst>
                  <a:rect l="0" t="0" r="r" b="b"/>
                  <a:pathLst>
                    <a:path w="2247" h="2874">
                      <a:moveTo>
                        <a:pt x="7" y="0"/>
                      </a:moveTo>
                      <a:lnTo>
                        <a:pt x="2247" y="0"/>
                      </a:lnTo>
                      <a:lnTo>
                        <a:pt x="540" y="2868"/>
                      </a:lnTo>
                      <a:lnTo>
                        <a:pt x="0" y="2874"/>
                      </a:lnTo>
                      <a:lnTo>
                        <a:pt x="7" y="0"/>
                      </a:lnTo>
                      <a:close/>
                    </a:path>
                  </a:pathLst>
                </a:custGeom>
                <a:blipFill dpi="0" rotWithShape="1">
                  <a:blip r:embed="rId8" cstate="print"/>
                  <a:srcRect/>
                  <a:stretch>
                    <a:fillRect r="-25709"/>
                  </a:stretch>
                </a:blipFill>
                <a:ln w="9525">
                  <a:noFill/>
                  <a:rou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ea typeface="+mn-ea"/>
                  </a:endParaRPr>
                </a:p>
              </p:txBody>
            </p:sp>
          </p:grpSp>
        </p:grpSp>
      </p:grpSp>
      <p:sp>
        <p:nvSpPr>
          <p:cNvPr id="46" name="Rectangle 152"/>
          <p:cNvSpPr>
            <a:spLocks noChangeArrowheads="1"/>
          </p:cNvSpPr>
          <p:nvPr userDrawn="1"/>
        </p:nvSpPr>
        <p:spPr bwMode="gray">
          <a:xfrm>
            <a:off x="1522413" y="5918200"/>
            <a:ext cx="506412" cy="469900"/>
          </a:xfrm>
          <a:prstGeom prst="rect">
            <a:avLst/>
          </a:prstGeom>
          <a:gradFill flip="none" rotWithShape="1">
            <a:gsLst>
              <a:gs pos="0">
                <a:srgbClr val="6493F6">
                  <a:tint val="66000"/>
                  <a:satMod val="160000"/>
                </a:srgbClr>
              </a:gs>
              <a:gs pos="50000">
                <a:srgbClr val="6493F6">
                  <a:tint val="44500"/>
                  <a:satMod val="160000"/>
                </a:srgbClr>
              </a:gs>
              <a:gs pos="100000">
                <a:srgbClr val="6493F6">
                  <a:tint val="23500"/>
                  <a:satMod val="160000"/>
                </a:srgbClr>
              </a:gs>
            </a:gsLst>
            <a:lin ang="5400000" scaled="1"/>
            <a:tileRect/>
          </a:gradFill>
          <a:ln w="9525">
            <a:solidFill>
              <a:srgbClr val="DDDDDD">
                <a:alpha val="60001"/>
              </a:srgbClr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47" name="Rectangle 152"/>
          <p:cNvSpPr>
            <a:spLocks noChangeArrowheads="1"/>
          </p:cNvSpPr>
          <p:nvPr userDrawn="1"/>
        </p:nvSpPr>
        <p:spPr bwMode="gray">
          <a:xfrm>
            <a:off x="4570523" y="5918200"/>
            <a:ext cx="506413" cy="469900"/>
          </a:xfrm>
          <a:prstGeom prst="rect">
            <a:avLst/>
          </a:prstGeom>
          <a:gradFill flip="none" rotWithShape="1">
            <a:gsLst>
              <a:gs pos="0">
                <a:srgbClr val="73ACFF">
                  <a:tint val="66000"/>
                  <a:satMod val="160000"/>
                </a:srgbClr>
              </a:gs>
              <a:gs pos="50000">
                <a:srgbClr val="73ACFF">
                  <a:tint val="44500"/>
                  <a:satMod val="160000"/>
                  <a:alpha val="86000"/>
                </a:srgbClr>
              </a:gs>
              <a:gs pos="100000">
                <a:srgbClr val="73ACFF">
                  <a:tint val="23500"/>
                  <a:satMod val="160000"/>
                </a:srgbClr>
              </a:gs>
            </a:gsLst>
            <a:path path="circle">
              <a:fillToRect r="100000" b="100000"/>
            </a:path>
            <a:tileRect l="-100000" t="-100000"/>
          </a:gradFill>
          <a:ln w="9525">
            <a:solidFill>
              <a:srgbClr val="DDDDDD">
                <a:alpha val="60001"/>
              </a:srgbClr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48" name="Rectangle 152"/>
          <p:cNvSpPr>
            <a:spLocks noChangeArrowheads="1"/>
          </p:cNvSpPr>
          <p:nvPr userDrawn="1"/>
        </p:nvSpPr>
        <p:spPr bwMode="gray">
          <a:xfrm>
            <a:off x="7618413" y="5918200"/>
            <a:ext cx="506412" cy="469900"/>
          </a:xfrm>
          <a:prstGeom prst="rect">
            <a:avLst/>
          </a:prstGeom>
          <a:gradFill flip="none" rotWithShape="1">
            <a:gsLst>
              <a:gs pos="0">
                <a:srgbClr val="73ACFF">
                  <a:tint val="66000"/>
                  <a:satMod val="160000"/>
                </a:srgbClr>
              </a:gs>
              <a:gs pos="50000">
                <a:srgbClr val="73ACFF">
                  <a:tint val="44500"/>
                  <a:satMod val="160000"/>
                  <a:alpha val="86000"/>
                </a:srgbClr>
              </a:gs>
              <a:gs pos="100000">
                <a:srgbClr val="73ACFF">
                  <a:tint val="23500"/>
                  <a:satMod val="160000"/>
                </a:srgbClr>
              </a:gs>
            </a:gsLst>
            <a:lin ang="8100000" scaled="1"/>
            <a:tileRect/>
          </a:gradFill>
          <a:ln w="9525">
            <a:solidFill>
              <a:srgbClr val="DDDDDD">
                <a:alpha val="60001"/>
              </a:srgbClr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49" name="Rectangle 154"/>
          <p:cNvSpPr>
            <a:spLocks noChangeArrowheads="1"/>
          </p:cNvSpPr>
          <p:nvPr userDrawn="1"/>
        </p:nvSpPr>
        <p:spPr bwMode="gray">
          <a:xfrm>
            <a:off x="8135938" y="5440363"/>
            <a:ext cx="508000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50" name="Rectangle 152"/>
          <p:cNvSpPr>
            <a:spLocks noChangeArrowheads="1"/>
          </p:cNvSpPr>
          <p:nvPr userDrawn="1"/>
        </p:nvSpPr>
        <p:spPr bwMode="gray">
          <a:xfrm>
            <a:off x="6096025" y="6388124"/>
            <a:ext cx="506413" cy="469900"/>
          </a:xfrm>
          <a:prstGeom prst="rect">
            <a:avLst/>
          </a:prstGeom>
          <a:gradFill flip="none" rotWithShape="1">
            <a:gsLst>
              <a:gs pos="0">
                <a:srgbClr val="73ACFF">
                  <a:tint val="66000"/>
                  <a:satMod val="160000"/>
                </a:srgbClr>
              </a:gs>
              <a:gs pos="50000">
                <a:srgbClr val="73ACFF">
                  <a:tint val="44500"/>
                  <a:satMod val="160000"/>
                  <a:alpha val="86000"/>
                </a:srgbClr>
              </a:gs>
              <a:gs pos="100000">
                <a:srgbClr val="73ACFF">
                  <a:tint val="23500"/>
                  <a:satMod val="160000"/>
                </a:srgbClr>
              </a:gs>
            </a:gsLst>
            <a:path path="circle">
              <a:fillToRect r="100000" b="100000"/>
            </a:path>
            <a:tileRect l="-100000" t="-100000"/>
          </a:gradFill>
          <a:ln w="9525">
            <a:solidFill>
              <a:srgbClr val="DDDDDD">
                <a:alpha val="60001"/>
              </a:srgbClr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grpSp>
        <p:nvGrpSpPr>
          <p:cNvPr id="51" name="组合 76"/>
          <p:cNvGrpSpPr/>
          <p:nvPr userDrawn="1"/>
        </p:nvGrpSpPr>
        <p:grpSpPr bwMode="auto">
          <a:xfrm>
            <a:off x="5067300" y="5918200"/>
            <a:ext cx="4076700" cy="939800"/>
            <a:chOff x="5067300" y="5918200"/>
            <a:chExt cx="4076700" cy="939800"/>
          </a:xfrm>
        </p:grpSpPr>
        <p:sp>
          <p:nvSpPr>
            <p:cNvPr id="52" name="Rectangle 152"/>
            <p:cNvSpPr>
              <a:spLocks noChangeArrowheads="1"/>
            </p:cNvSpPr>
            <p:nvPr userDrawn="1"/>
          </p:nvSpPr>
          <p:spPr bwMode="gray">
            <a:xfrm>
              <a:off x="6599238" y="5918200"/>
              <a:ext cx="506412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53" name="Rectangle 152"/>
            <p:cNvSpPr>
              <a:spLocks noChangeArrowheads="1"/>
            </p:cNvSpPr>
            <p:nvPr userDrawn="1"/>
          </p:nvSpPr>
          <p:spPr bwMode="gray">
            <a:xfrm>
              <a:off x="5599113" y="5918200"/>
              <a:ext cx="506412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54" name="Rectangle 152"/>
            <p:cNvSpPr>
              <a:spLocks noChangeArrowheads="1"/>
            </p:cNvSpPr>
            <p:nvPr userDrawn="1"/>
          </p:nvSpPr>
          <p:spPr bwMode="gray">
            <a:xfrm>
              <a:off x="8637588" y="5918200"/>
              <a:ext cx="506412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55" name="Rectangle 152"/>
            <p:cNvSpPr>
              <a:spLocks noChangeArrowheads="1"/>
            </p:cNvSpPr>
            <p:nvPr userDrawn="1"/>
          </p:nvSpPr>
          <p:spPr bwMode="gray">
            <a:xfrm>
              <a:off x="8128000" y="6388100"/>
              <a:ext cx="506413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56" name="Rectangle 152"/>
            <p:cNvSpPr>
              <a:spLocks noChangeArrowheads="1"/>
            </p:cNvSpPr>
            <p:nvPr userDrawn="1"/>
          </p:nvSpPr>
          <p:spPr bwMode="gray">
            <a:xfrm>
              <a:off x="7115175" y="6388100"/>
              <a:ext cx="506413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57" name="Rectangle 152"/>
            <p:cNvSpPr>
              <a:spLocks noChangeArrowheads="1"/>
            </p:cNvSpPr>
            <p:nvPr userDrawn="1"/>
          </p:nvSpPr>
          <p:spPr bwMode="gray">
            <a:xfrm>
              <a:off x="5067300" y="6388100"/>
              <a:ext cx="506413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</p:grpSp>
      <p:sp>
        <p:nvSpPr>
          <p:cNvPr id="58" name="Rectangle 152"/>
          <p:cNvSpPr>
            <a:spLocks noChangeArrowheads="1"/>
          </p:cNvSpPr>
          <p:nvPr userDrawn="1"/>
        </p:nvSpPr>
        <p:spPr bwMode="gray">
          <a:xfrm>
            <a:off x="3046413" y="6383338"/>
            <a:ext cx="506412" cy="469900"/>
          </a:xfrm>
          <a:prstGeom prst="rect">
            <a:avLst/>
          </a:prstGeom>
          <a:gradFill flip="none" rotWithShape="1">
            <a:gsLst>
              <a:gs pos="0">
                <a:srgbClr val="73ACFF">
                  <a:tint val="66000"/>
                  <a:satMod val="160000"/>
                </a:srgbClr>
              </a:gs>
              <a:gs pos="50000">
                <a:srgbClr val="73ACFF">
                  <a:tint val="44500"/>
                  <a:satMod val="160000"/>
                  <a:alpha val="86000"/>
                </a:srgbClr>
              </a:gs>
              <a:gs pos="100000">
                <a:srgbClr val="73ACFF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>
            <a:solidFill>
              <a:srgbClr val="DDDDDD">
                <a:alpha val="60001"/>
              </a:srgbClr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grpSp>
        <p:nvGrpSpPr>
          <p:cNvPr id="59" name="组合 75"/>
          <p:cNvGrpSpPr/>
          <p:nvPr userDrawn="1"/>
        </p:nvGrpSpPr>
        <p:grpSpPr bwMode="auto">
          <a:xfrm>
            <a:off x="501650" y="5910263"/>
            <a:ext cx="4071938" cy="947737"/>
            <a:chOff x="501650" y="5910263"/>
            <a:chExt cx="4071938" cy="947761"/>
          </a:xfrm>
        </p:grpSpPr>
        <p:sp>
          <p:nvSpPr>
            <p:cNvPr id="60" name="Rectangle 152"/>
            <p:cNvSpPr>
              <a:spLocks noChangeArrowheads="1"/>
            </p:cNvSpPr>
            <p:nvPr userDrawn="1"/>
          </p:nvSpPr>
          <p:spPr bwMode="gray">
            <a:xfrm>
              <a:off x="3551238" y="5918200"/>
              <a:ext cx="506412" cy="469912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61" name="Rectangle 152"/>
            <p:cNvSpPr>
              <a:spLocks noChangeArrowheads="1"/>
            </p:cNvSpPr>
            <p:nvPr userDrawn="1"/>
          </p:nvSpPr>
          <p:spPr bwMode="gray">
            <a:xfrm>
              <a:off x="2535238" y="5918200"/>
              <a:ext cx="506412" cy="469912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62" name="Rectangle 152"/>
            <p:cNvSpPr>
              <a:spLocks noChangeArrowheads="1"/>
            </p:cNvSpPr>
            <p:nvPr userDrawn="1"/>
          </p:nvSpPr>
          <p:spPr bwMode="gray">
            <a:xfrm>
              <a:off x="501650" y="5910263"/>
              <a:ext cx="506413" cy="469900"/>
            </a:xfrm>
            <a:prstGeom prst="rect">
              <a:avLst/>
            </a:prstGeom>
            <a:gradFill flip="none"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path path="circle">
                <a:fillToRect l="100000" b="100000"/>
              </a:path>
              <a:tileRect t="-100000" r="-100000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63" name="Rectangle 152"/>
            <p:cNvSpPr>
              <a:spLocks noChangeArrowheads="1"/>
            </p:cNvSpPr>
            <p:nvPr userDrawn="1"/>
          </p:nvSpPr>
          <p:spPr bwMode="gray">
            <a:xfrm>
              <a:off x="4067175" y="6388112"/>
              <a:ext cx="506413" cy="469912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64" name="Rectangle 152"/>
            <p:cNvSpPr>
              <a:spLocks noChangeArrowheads="1"/>
            </p:cNvSpPr>
            <p:nvPr userDrawn="1"/>
          </p:nvSpPr>
          <p:spPr bwMode="gray">
            <a:xfrm>
              <a:off x="2036763" y="6388112"/>
              <a:ext cx="506412" cy="469912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65" name="Rectangle 152"/>
            <p:cNvSpPr>
              <a:spLocks noChangeArrowheads="1"/>
            </p:cNvSpPr>
            <p:nvPr userDrawn="1"/>
          </p:nvSpPr>
          <p:spPr bwMode="gray">
            <a:xfrm>
              <a:off x="1014413" y="6388112"/>
              <a:ext cx="506412" cy="469912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</p:grpSp>
      <p:sp>
        <p:nvSpPr>
          <p:cNvPr id="66" name="Rectangle 152"/>
          <p:cNvSpPr>
            <a:spLocks noChangeArrowheads="1"/>
          </p:cNvSpPr>
          <p:nvPr userDrawn="1"/>
        </p:nvSpPr>
        <p:spPr bwMode="gray">
          <a:xfrm>
            <a:off x="-6350" y="6388100"/>
            <a:ext cx="506413" cy="469900"/>
          </a:xfrm>
          <a:prstGeom prst="rect">
            <a:avLst/>
          </a:prstGeom>
          <a:gradFill flip="none" rotWithShape="1">
            <a:gsLst>
              <a:gs pos="0">
                <a:srgbClr val="6493F6">
                  <a:tint val="66000"/>
                  <a:satMod val="160000"/>
                </a:srgbClr>
              </a:gs>
              <a:gs pos="50000">
                <a:srgbClr val="6493F6">
                  <a:tint val="44500"/>
                  <a:satMod val="160000"/>
                </a:srgbClr>
              </a:gs>
              <a:gs pos="100000">
                <a:srgbClr val="6493F6">
                  <a:tint val="23500"/>
                  <a:satMod val="160000"/>
                </a:srgbClr>
              </a:gs>
            </a:gsLst>
            <a:lin ang="0" scaled="1"/>
            <a:tileRect/>
          </a:gradFill>
          <a:ln w="9525">
            <a:solidFill>
              <a:srgbClr val="DDDDDD">
                <a:alpha val="60001"/>
              </a:srgbClr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67" name="Rectangle 194"/>
          <p:cNvSpPr>
            <a:spLocks noChangeArrowheads="1"/>
          </p:cNvSpPr>
          <p:nvPr/>
        </p:nvSpPr>
        <p:spPr bwMode="gray">
          <a:xfrm>
            <a:off x="0" y="4357688"/>
            <a:ext cx="9144000" cy="1500187"/>
          </a:xfrm>
          <a:prstGeom prst="rect">
            <a:avLst/>
          </a:prstGeom>
          <a:gradFill rotWithShape="1">
            <a:gsLst>
              <a:gs pos="0">
                <a:schemeClr val="bg1">
                  <a:alpha val="89999"/>
                </a:schemeClr>
              </a:gs>
              <a:gs pos="100000">
                <a:schemeClr val="bg1">
                  <a:gamma/>
                  <a:tint val="0"/>
                  <a:invGamma/>
                  <a:alpha val="0"/>
                </a:schemeClr>
              </a:gs>
            </a:gsLst>
            <a:lin ang="5400000" scaled="1"/>
          </a:gradFill>
          <a:ln w="9525">
            <a:noFill/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19200" y="228600"/>
            <a:ext cx="7391400" cy="8382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457200" y="1600200"/>
            <a:ext cx="8229600" cy="4724400"/>
          </a:xfrm>
        </p:spPr>
        <p:txBody>
          <a:bodyPr/>
          <a:lstStyle/>
          <a:p>
            <a:pPr lvl="0"/>
            <a:endParaRPr lang="zh-CN" altLang="en-US" noProof="0"/>
          </a:p>
        </p:txBody>
      </p:sp>
      <p:sp>
        <p:nvSpPr>
          <p:cNvPr id="68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467475"/>
            <a:ext cx="2133600" cy="301625"/>
          </a:xfrm>
          <a:prstGeom prst="rect">
            <a:avLst/>
          </a:prstGeom>
        </p:spPr>
        <p:txBody>
          <a:bodyPr/>
          <a:lstStyle>
            <a:lvl1pPr>
              <a:defRPr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9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467475"/>
            <a:ext cx="2895600" cy="301625"/>
          </a:xfrm>
          <a:prstGeom prst="rect">
            <a:avLst/>
          </a:prstGeom>
        </p:spPr>
        <p:txBody>
          <a:bodyPr/>
          <a:lstStyle>
            <a:lvl1pPr>
              <a:defRPr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0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467475"/>
            <a:ext cx="2133600" cy="301625"/>
          </a:xfrm>
          <a:prstGeom prst="rect">
            <a:avLst/>
          </a:prstGeom>
        </p:spPr>
        <p:txBody>
          <a:bodyPr/>
          <a:lstStyle>
            <a:lvl1pPr>
              <a:defRPr>
                <a:ea typeface="+mn-ea"/>
              </a:defRPr>
            </a:lvl1pPr>
          </a:lstStyle>
          <a:p>
            <a:pPr>
              <a:defRPr/>
            </a:pPr>
            <a:fld id="{F1B98FF3-415E-4277-8621-DA0F8CA9D016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utoUpdateAnimBg="0"/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标题和四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sz="quarter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685800" y="1981200"/>
            <a:ext cx="3810000" cy="1981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1981200"/>
            <a:ext cx="3810000" cy="1981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685800" y="4114800"/>
            <a:ext cx="3810000" cy="1981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8200" y="4114800"/>
            <a:ext cx="3810000" cy="1981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892A085-3A82-416B-9A97-C73BC0289E67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  <p:transition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91"/>
          <p:cNvGrpSpPr/>
          <p:nvPr/>
        </p:nvGrpSpPr>
        <p:grpSpPr bwMode="auto">
          <a:xfrm>
            <a:off x="434975" y="4763"/>
            <a:ext cx="8015288" cy="6853237"/>
            <a:chOff x="274" y="10"/>
            <a:chExt cx="5049" cy="4310"/>
          </a:xfrm>
        </p:grpSpPr>
        <p:sp>
          <p:nvSpPr>
            <p:cNvPr id="5" name="Line 126"/>
            <p:cNvSpPr>
              <a:spLocks noChangeShapeType="1"/>
            </p:cNvSpPr>
            <p:nvPr userDrawn="1"/>
          </p:nvSpPr>
          <p:spPr bwMode="gray">
            <a:xfrm>
              <a:off x="3479" y="10"/>
              <a:ext cx="21" cy="4310"/>
            </a:xfrm>
            <a:prstGeom prst="line">
              <a:avLst/>
            </a:prstGeom>
            <a:noFill/>
            <a:ln w="9525">
              <a:solidFill>
                <a:srgbClr val="DDDDDD">
                  <a:alpha val="50000"/>
                </a:srgbClr>
              </a:solidFill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6" name="Line 137"/>
            <p:cNvSpPr>
              <a:spLocks noChangeShapeType="1"/>
            </p:cNvSpPr>
            <p:nvPr userDrawn="1"/>
          </p:nvSpPr>
          <p:spPr bwMode="gray">
            <a:xfrm>
              <a:off x="3929" y="10"/>
              <a:ext cx="21" cy="4310"/>
            </a:xfrm>
            <a:prstGeom prst="line">
              <a:avLst/>
            </a:prstGeom>
            <a:noFill/>
            <a:ln w="9525">
              <a:solidFill>
                <a:srgbClr val="DDDDDD">
                  <a:alpha val="50000"/>
                </a:srgbClr>
              </a:solidFill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7" name="Line 139"/>
            <p:cNvSpPr>
              <a:spLocks noChangeShapeType="1"/>
            </p:cNvSpPr>
            <p:nvPr userDrawn="1"/>
          </p:nvSpPr>
          <p:spPr bwMode="gray">
            <a:xfrm>
              <a:off x="4395" y="10"/>
              <a:ext cx="21" cy="4310"/>
            </a:xfrm>
            <a:prstGeom prst="line">
              <a:avLst/>
            </a:prstGeom>
            <a:noFill/>
            <a:ln w="9525">
              <a:solidFill>
                <a:srgbClr val="DDDDDD">
                  <a:alpha val="50000"/>
                </a:srgbClr>
              </a:solidFill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8" name="Line 140"/>
            <p:cNvSpPr>
              <a:spLocks noChangeShapeType="1"/>
            </p:cNvSpPr>
            <p:nvPr userDrawn="1"/>
          </p:nvSpPr>
          <p:spPr bwMode="gray">
            <a:xfrm>
              <a:off x="4845" y="10"/>
              <a:ext cx="21" cy="4310"/>
            </a:xfrm>
            <a:prstGeom prst="line">
              <a:avLst/>
            </a:prstGeom>
            <a:noFill/>
            <a:ln w="9525">
              <a:solidFill>
                <a:srgbClr val="DDDDDD">
                  <a:alpha val="50000"/>
                </a:srgbClr>
              </a:solidFill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9" name="Line 143"/>
            <p:cNvSpPr>
              <a:spLocks noChangeShapeType="1"/>
            </p:cNvSpPr>
            <p:nvPr userDrawn="1"/>
          </p:nvSpPr>
          <p:spPr bwMode="gray">
            <a:xfrm>
              <a:off x="5302" y="10"/>
              <a:ext cx="21" cy="4310"/>
            </a:xfrm>
            <a:prstGeom prst="line">
              <a:avLst/>
            </a:prstGeom>
            <a:noFill/>
            <a:ln w="9525">
              <a:solidFill>
                <a:srgbClr val="DDDDDD">
                  <a:alpha val="50000"/>
                </a:srgbClr>
              </a:solidFill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10" name="Line 147"/>
            <p:cNvSpPr>
              <a:spLocks noChangeShapeType="1"/>
            </p:cNvSpPr>
            <p:nvPr userDrawn="1"/>
          </p:nvSpPr>
          <p:spPr bwMode="gray">
            <a:xfrm>
              <a:off x="1651" y="10"/>
              <a:ext cx="21" cy="4310"/>
            </a:xfrm>
            <a:prstGeom prst="line">
              <a:avLst/>
            </a:prstGeom>
            <a:noFill/>
            <a:ln w="9525">
              <a:solidFill>
                <a:srgbClr val="DDDDDD">
                  <a:alpha val="50000"/>
                </a:srgbClr>
              </a:solidFill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11" name="Line 149"/>
            <p:cNvSpPr>
              <a:spLocks noChangeShapeType="1"/>
            </p:cNvSpPr>
            <p:nvPr userDrawn="1"/>
          </p:nvSpPr>
          <p:spPr bwMode="gray">
            <a:xfrm>
              <a:off x="2101" y="10"/>
              <a:ext cx="21" cy="4310"/>
            </a:xfrm>
            <a:prstGeom prst="line">
              <a:avLst/>
            </a:prstGeom>
            <a:noFill/>
            <a:ln w="9525">
              <a:solidFill>
                <a:srgbClr val="DDDDDD">
                  <a:alpha val="50000"/>
                </a:srgbClr>
              </a:solidFill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12" name="Line 151"/>
            <p:cNvSpPr>
              <a:spLocks noChangeShapeType="1"/>
            </p:cNvSpPr>
            <p:nvPr userDrawn="1"/>
          </p:nvSpPr>
          <p:spPr bwMode="gray">
            <a:xfrm>
              <a:off x="2567" y="10"/>
              <a:ext cx="21" cy="4310"/>
            </a:xfrm>
            <a:prstGeom prst="line">
              <a:avLst/>
            </a:prstGeom>
            <a:noFill/>
            <a:ln w="9525">
              <a:solidFill>
                <a:srgbClr val="DDDDDD">
                  <a:alpha val="50000"/>
                </a:srgbClr>
              </a:solidFill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13" name="Line 152"/>
            <p:cNvSpPr>
              <a:spLocks noChangeShapeType="1"/>
            </p:cNvSpPr>
            <p:nvPr userDrawn="1"/>
          </p:nvSpPr>
          <p:spPr bwMode="gray">
            <a:xfrm>
              <a:off x="3017" y="10"/>
              <a:ext cx="21" cy="4310"/>
            </a:xfrm>
            <a:prstGeom prst="line">
              <a:avLst/>
            </a:prstGeom>
            <a:noFill/>
            <a:ln w="9525">
              <a:solidFill>
                <a:srgbClr val="DDDDDD">
                  <a:alpha val="50000"/>
                </a:srgbClr>
              </a:solidFill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14" name="Line 158"/>
            <p:cNvSpPr>
              <a:spLocks noChangeShapeType="1"/>
            </p:cNvSpPr>
            <p:nvPr userDrawn="1"/>
          </p:nvSpPr>
          <p:spPr bwMode="gray">
            <a:xfrm>
              <a:off x="274" y="10"/>
              <a:ext cx="21" cy="4310"/>
            </a:xfrm>
            <a:prstGeom prst="line">
              <a:avLst/>
            </a:prstGeom>
            <a:noFill/>
            <a:ln w="9525">
              <a:solidFill>
                <a:srgbClr val="DDDDDD">
                  <a:alpha val="50000"/>
                </a:srgbClr>
              </a:solidFill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15" name="Line 160"/>
            <p:cNvSpPr>
              <a:spLocks noChangeShapeType="1"/>
            </p:cNvSpPr>
            <p:nvPr userDrawn="1"/>
          </p:nvSpPr>
          <p:spPr bwMode="gray">
            <a:xfrm>
              <a:off x="740" y="10"/>
              <a:ext cx="21" cy="4310"/>
            </a:xfrm>
            <a:prstGeom prst="line">
              <a:avLst/>
            </a:prstGeom>
            <a:noFill/>
            <a:ln w="9525">
              <a:solidFill>
                <a:srgbClr val="DDDDDD">
                  <a:alpha val="50000"/>
                </a:srgbClr>
              </a:solidFill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16" name="Line 161"/>
            <p:cNvSpPr>
              <a:spLocks noChangeShapeType="1"/>
            </p:cNvSpPr>
            <p:nvPr userDrawn="1"/>
          </p:nvSpPr>
          <p:spPr bwMode="gray">
            <a:xfrm>
              <a:off x="1190" y="10"/>
              <a:ext cx="21" cy="4310"/>
            </a:xfrm>
            <a:prstGeom prst="line">
              <a:avLst/>
            </a:prstGeom>
            <a:noFill/>
            <a:ln w="9525">
              <a:solidFill>
                <a:srgbClr val="DDDDDD">
                  <a:alpha val="50000"/>
                </a:srgbClr>
              </a:solidFill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</p:grpSp>
      <p:sp>
        <p:nvSpPr>
          <p:cNvPr id="17" name="Rectangle 87"/>
          <p:cNvSpPr>
            <a:spLocks noChangeArrowheads="1"/>
          </p:cNvSpPr>
          <p:nvPr/>
        </p:nvSpPr>
        <p:spPr bwMode="gray">
          <a:xfrm>
            <a:off x="0" y="1844824"/>
            <a:ext cx="9144000" cy="2503487"/>
          </a:xfrm>
          <a:prstGeom prst="rect">
            <a:avLst/>
          </a:prstGeom>
          <a:gradFill rotWithShape="1">
            <a:gsLst>
              <a:gs pos="0">
                <a:srgbClr val="6493F6"/>
              </a:gs>
              <a:gs pos="100000">
                <a:srgbClr val="98D2F6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8" name="Rectangle 170"/>
          <p:cNvSpPr>
            <a:spLocks noChangeArrowheads="1"/>
          </p:cNvSpPr>
          <p:nvPr/>
        </p:nvSpPr>
        <p:spPr bwMode="gray">
          <a:xfrm>
            <a:off x="2651125" y="5588000"/>
            <a:ext cx="725488" cy="635000"/>
          </a:xfrm>
          <a:prstGeom prst="rect">
            <a:avLst/>
          </a:prstGeom>
          <a:solidFill>
            <a:srgbClr val="DDDDDD">
              <a:alpha val="30000"/>
            </a:srgbClr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9" name="Rectangle 171"/>
          <p:cNvSpPr>
            <a:spLocks noChangeArrowheads="1"/>
          </p:cNvSpPr>
          <p:nvPr/>
        </p:nvSpPr>
        <p:spPr bwMode="gray">
          <a:xfrm>
            <a:off x="4105275" y="5588000"/>
            <a:ext cx="725488" cy="635000"/>
          </a:xfrm>
          <a:prstGeom prst="rect">
            <a:avLst/>
          </a:prstGeom>
          <a:solidFill>
            <a:srgbClr val="DDDDDD">
              <a:alpha val="30000"/>
            </a:srgbClr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0" name="Rectangle 172"/>
          <p:cNvSpPr>
            <a:spLocks noChangeArrowheads="1"/>
          </p:cNvSpPr>
          <p:nvPr/>
        </p:nvSpPr>
        <p:spPr bwMode="gray">
          <a:xfrm>
            <a:off x="3367088" y="4943475"/>
            <a:ext cx="725487" cy="636588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1" name="Rectangle 174"/>
          <p:cNvSpPr>
            <a:spLocks noChangeArrowheads="1"/>
          </p:cNvSpPr>
          <p:nvPr/>
        </p:nvSpPr>
        <p:spPr bwMode="gray">
          <a:xfrm>
            <a:off x="1917700" y="4943475"/>
            <a:ext cx="725488" cy="636588"/>
          </a:xfrm>
          <a:prstGeom prst="rect">
            <a:avLst/>
          </a:prstGeom>
          <a:solidFill>
            <a:schemeClr val="accent2">
              <a:alpha val="20000"/>
            </a:schemeClr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2" name="Rectangle 178"/>
          <p:cNvSpPr>
            <a:spLocks noChangeArrowheads="1"/>
          </p:cNvSpPr>
          <p:nvPr/>
        </p:nvSpPr>
        <p:spPr bwMode="gray">
          <a:xfrm>
            <a:off x="4105275" y="4310063"/>
            <a:ext cx="725488" cy="636587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3" name="Rectangle 186"/>
          <p:cNvSpPr>
            <a:spLocks noChangeArrowheads="1"/>
          </p:cNvSpPr>
          <p:nvPr/>
        </p:nvSpPr>
        <p:spPr bwMode="gray">
          <a:xfrm>
            <a:off x="3371850" y="6221413"/>
            <a:ext cx="728663" cy="636587"/>
          </a:xfrm>
          <a:prstGeom prst="rect">
            <a:avLst/>
          </a:prstGeom>
          <a:solidFill>
            <a:srgbClr val="DDDDDD">
              <a:alpha val="39999"/>
            </a:srgbClr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4" name="Rectangle 188"/>
          <p:cNvSpPr>
            <a:spLocks noChangeArrowheads="1"/>
          </p:cNvSpPr>
          <p:nvPr/>
        </p:nvSpPr>
        <p:spPr bwMode="gray">
          <a:xfrm>
            <a:off x="1920875" y="6221413"/>
            <a:ext cx="725488" cy="636587"/>
          </a:xfrm>
          <a:prstGeom prst="rect">
            <a:avLst/>
          </a:prstGeom>
          <a:solidFill>
            <a:srgbClr val="DDDDDD">
              <a:alpha val="39999"/>
            </a:srgbClr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grpSp>
        <p:nvGrpSpPr>
          <p:cNvPr id="3" name="Group 206"/>
          <p:cNvGrpSpPr/>
          <p:nvPr/>
        </p:nvGrpSpPr>
        <p:grpSpPr bwMode="auto">
          <a:xfrm>
            <a:off x="-71470" y="-357214"/>
            <a:ext cx="9215438" cy="6508750"/>
            <a:chOff x="-45" y="-180"/>
            <a:chExt cx="5805" cy="4100"/>
          </a:xfrm>
        </p:grpSpPr>
        <p:sp>
          <p:nvSpPr>
            <p:cNvPr id="26" name="Line 192"/>
            <p:cNvSpPr>
              <a:spLocks noChangeShapeType="1"/>
            </p:cNvSpPr>
            <p:nvPr userDrawn="1"/>
          </p:nvSpPr>
          <p:spPr bwMode="gray">
            <a:xfrm flipH="1">
              <a:off x="0" y="336"/>
              <a:ext cx="5760" cy="0"/>
            </a:xfrm>
            <a:prstGeom prst="line">
              <a:avLst/>
            </a:prstGeom>
            <a:noFill/>
            <a:ln w="9525">
              <a:solidFill>
                <a:srgbClr val="DDDDDD"/>
              </a:solidFill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27" name="Line 193"/>
            <p:cNvSpPr>
              <a:spLocks noChangeShapeType="1"/>
            </p:cNvSpPr>
            <p:nvPr userDrawn="1"/>
          </p:nvSpPr>
          <p:spPr bwMode="gray">
            <a:xfrm flipH="1">
              <a:off x="0" y="733"/>
              <a:ext cx="5760" cy="0"/>
            </a:xfrm>
            <a:prstGeom prst="line">
              <a:avLst/>
            </a:prstGeom>
            <a:noFill/>
            <a:ln w="9525">
              <a:solidFill>
                <a:srgbClr val="DDDDDD"/>
              </a:solidFill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28" name="Line 194"/>
            <p:cNvSpPr>
              <a:spLocks noChangeShapeType="1"/>
            </p:cNvSpPr>
            <p:nvPr userDrawn="1"/>
          </p:nvSpPr>
          <p:spPr bwMode="gray">
            <a:xfrm flipH="1">
              <a:off x="-45" y="-180"/>
              <a:ext cx="5760" cy="0"/>
            </a:xfrm>
            <a:prstGeom prst="line">
              <a:avLst/>
            </a:prstGeom>
            <a:noFill/>
            <a:ln w="9525">
              <a:solidFill>
                <a:srgbClr val="DDDDDD"/>
              </a:solidFill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29" name="Line 195"/>
            <p:cNvSpPr>
              <a:spLocks noChangeShapeType="1"/>
            </p:cNvSpPr>
            <p:nvPr userDrawn="1"/>
          </p:nvSpPr>
          <p:spPr bwMode="gray">
            <a:xfrm flipH="1">
              <a:off x="0" y="2707"/>
              <a:ext cx="5760" cy="0"/>
            </a:xfrm>
            <a:prstGeom prst="line">
              <a:avLst/>
            </a:prstGeom>
            <a:noFill/>
            <a:ln w="9525">
              <a:solidFill>
                <a:srgbClr val="DDDDDD"/>
              </a:solidFill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30" name="Line 196"/>
            <p:cNvSpPr>
              <a:spLocks noChangeShapeType="1"/>
            </p:cNvSpPr>
            <p:nvPr userDrawn="1"/>
          </p:nvSpPr>
          <p:spPr bwMode="gray">
            <a:xfrm flipH="1">
              <a:off x="0" y="3111"/>
              <a:ext cx="5760" cy="0"/>
            </a:xfrm>
            <a:prstGeom prst="line">
              <a:avLst/>
            </a:prstGeom>
            <a:noFill/>
            <a:ln w="9525">
              <a:solidFill>
                <a:srgbClr val="DDDDDD"/>
              </a:solidFill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31" name="Line 197"/>
            <p:cNvSpPr>
              <a:spLocks noChangeShapeType="1"/>
            </p:cNvSpPr>
            <p:nvPr userDrawn="1"/>
          </p:nvSpPr>
          <p:spPr bwMode="gray">
            <a:xfrm flipH="1">
              <a:off x="0" y="3516"/>
              <a:ext cx="5760" cy="0"/>
            </a:xfrm>
            <a:prstGeom prst="line">
              <a:avLst/>
            </a:prstGeom>
            <a:noFill/>
            <a:ln w="9525">
              <a:solidFill>
                <a:srgbClr val="DDDDDD"/>
              </a:solidFill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32" name="Line 198"/>
            <p:cNvSpPr>
              <a:spLocks noChangeShapeType="1"/>
            </p:cNvSpPr>
            <p:nvPr userDrawn="1"/>
          </p:nvSpPr>
          <p:spPr bwMode="gray">
            <a:xfrm flipH="1">
              <a:off x="0" y="3920"/>
              <a:ext cx="5760" cy="0"/>
            </a:xfrm>
            <a:prstGeom prst="line">
              <a:avLst/>
            </a:prstGeom>
            <a:noFill/>
            <a:ln w="9525">
              <a:solidFill>
                <a:srgbClr val="DDDDDD"/>
              </a:solidFill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</p:grpSp>
      <p:sp>
        <p:nvSpPr>
          <p:cNvPr id="33" name="Text Box 11"/>
          <p:cNvSpPr txBox="1">
            <a:spLocks noChangeArrowheads="1"/>
          </p:cNvSpPr>
          <p:nvPr/>
        </p:nvSpPr>
        <p:spPr bwMode="gray">
          <a:xfrm>
            <a:off x="0" y="461963"/>
            <a:ext cx="1098550" cy="427037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altLang="zh-CN" sz="2200">
                <a:solidFill>
                  <a:srgbClr val="FFFFFF"/>
                </a:solidFill>
                <a:ea typeface="+mn-ea"/>
              </a:rPr>
              <a:t>LOGO</a:t>
            </a:r>
          </a:p>
        </p:txBody>
      </p:sp>
      <p:sp>
        <p:nvSpPr>
          <p:cNvPr id="34" name="Rectangle 162"/>
          <p:cNvSpPr>
            <a:spLocks noChangeArrowheads="1"/>
          </p:cNvSpPr>
          <p:nvPr/>
        </p:nvSpPr>
        <p:spPr bwMode="gray">
          <a:xfrm>
            <a:off x="446088" y="1147763"/>
            <a:ext cx="725487" cy="633412"/>
          </a:xfrm>
          <a:prstGeom prst="rect">
            <a:avLst/>
          </a:prstGeom>
          <a:solidFill>
            <a:schemeClr val="folHlink">
              <a:alpha val="20000"/>
            </a:schemeClr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35" name="Rectangle 181"/>
          <p:cNvSpPr>
            <a:spLocks noChangeArrowheads="1"/>
          </p:cNvSpPr>
          <p:nvPr/>
        </p:nvSpPr>
        <p:spPr bwMode="gray">
          <a:xfrm>
            <a:off x="3349625" y="1165225"/>
            <a:ext cx="725488" cy="633413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36" name="Rectangle 183"/>
          <p:cNvSpPr>
            <a:spLocks noChangeArrowheads="1"/>
          </p:cNvSpPr>
          <p:nvPr/>
        </p:nvSpPr>
        <p:spPr bwMode="gray">
          <a:xfrm>
            <a:off x="1889125" y="1165225"/>
            <a:ext cx="725488" cy="633413"/>
          </a:xfrm>
          <a:prstGeom prst="rect">
            <a:avLst/>
          </a:prstGeom>
          <a:solidFill>
            <a:schemeClr val="folHlink">
              <a:alpha val="10001"/>
            </a:schemeClr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37" name="Rectangle 190"/>
          <p:cNvSpPr>
            <a:spLocks noChangeArrowheads="1"/>
          </p:cNvSpPr>
          <p:nvPr/>
        </p:nvSpPr>
        <p:spPr bwMode="gray">
          <a:xfrm>
            <a:off x="1143000" y="533400"/>
            <a:ext cx="725488" cy="633413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38" name="Rectangle 200"/>
          <p:cNvSpPr>
            <a:spLocks noChangeArrowheads="1"/>
          </p:cNvSpPr>
          <p:nvPr/>
        </p:nvSpPr>
        <p:spPr bwMode="gray">
          <a:xfrm>
            <a:off x="2578100" y="534988"/>
            <a:ext cx="725488" cy="633412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8515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  <p:transition spd="med"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53"/>
          <p:cNvSpPr>
            <a:spLocks noChangeArrowheads="1"/>
          </p:cNvSpPr>
          <p:nvPr/>
        </p:nvSpPr>
        <p:spPr bwMode="gray">
          <a:xfrm>
            <a:off x="7629525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5" name="Rectangle 154"/>
          <p:cNvSpPr>
            <a:spLocks noChangeArrowheads="1"/>
          </p:cNvSpPr>
          <p:nvPr/>
        </p:nvSpPr>
        <p:spPr bwMode="gray">
          <a:xfrm>
            <a:off x="7113588" y="5440363"/>
            <a:ext cx="508000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6" name="Rectangle 155"/>
          <p:cNvSpPr>
            <a:spLocks noChangeArrowheads="1"/>
          </p:cNvSpPr>
          <p:nvPr/>
        </p:nvSpPr>
        <p:spPr bwMode="gray">
          <a:xfrm>
            <a:off x="8626475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7" name="Rectangle 156"/>
          <p:cNvSpPr>
            <a:spLocks noChangeArrowheads="1"/>
          </p:cNvSpPr>
          <p:nvPr/>
        </p:nvSpPr>
        <p:spPr bwMode="gray">
          <a:xfrm>
            <a:off x="4575175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8" name="Rectangle 157"/>
          <p:cNvSpPr>
            <a:spLocks noChangeArrowheads="1"/>
          </p:cNvSpPr>
          <p:nvPr/>
        </p:nvSpPr>
        <p:spPr bwMode="gray">
          <a:xfrm>
            <a:off x="5600700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9" name="Rectangle 158"/>
          <p:cNvSpPr>
            <a:spLocks noChangeArrowheads="1"/>
          </p:cNvSpPr>
          <p:nvPr/>
        </p:nvSpPr>
        <p:spPr bwMode="gray">
          <a:xfrm>
            <a:off x="5083175" y="5440363"/>
            <a:ext cx="508000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0" name="Rectangle 159"/>
          <p:cNvSpPr>
            <a:spLocks noChangeArrowheads="1"/>
          </p:cNvSpPr>
          <p:nvPr/>
        </p:nvSpPr>
        <p:spPr bwMode="gray">
          <a:xfrm>
            <a:off x="6097588" y="5440363"/>
            <a:ext cx="509587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1" name="Rectangle 161"/>
          <p:cNvSpPr>
            <a:spLocks noChangeArrowheads="1"/>
          </p:cNvSpPr>
          <p:nvPr/>
        </p:nvSpPr>
        <p:spPr bwMode="gray">
          <a:xfrm>
            <a:off x="6605588" y="4972050"/>
            <a:ext cx="506412" cy="473075"/>
          </a:xfrm>
          <a:prstGeom prst="rect">
            <a:avLst/>
          </a:prstGeom>
          <a:solidFill>
            <a:srgbClr val="EAEAEA">
              <a:alpha val="5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2" name="Rectangle 162"/>
          <p:cNvSpPr>
            <a:spLocks noChangeArrowheads="1"/>
          </p:cNvSpPr>
          <p:nvPr/>
        </p:nvSpPr>
        <p:spPr bwMode="gray">
          <a:xfrm>
            <a:off x="7623175" y="4972050"/>
            <a:ext cx="506413" cy="473075"/>
          </a:xfrm>
          <a:prstGeom prst="rect">
            <a:avLst/>
          </a:prstGeom>
          <a:solidFill>
            <a:schemeClr val="accent2">
              <a:alpha val="5000"/>
            </a:scheme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3" name="Rectangle 163"/>
          <p:cNvSpPr>
            <a:spLocks noChangeArrowheads="1"/>
          </p:cNvSpPr>
          <p:nvPr/>
        </p:nvSpPr>
        <p:spPr bwMode="gray">
          <a:xfrm>
            <a:off x="8628063" y="4972050"/>
            <a:ext cx="508000" cy="473075"/>
          </a:xfrm>
          <a:prstGeom prst="rect">
            <a:avLst/>
          </a:prstGeom>
          <a:solidFill>
            <a:srgbClr val="EAEAEA">
              <a:alpha val="5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4" name="Rectangle 164"/>
          <p:cNvSpPr>
            <a:spLocks noChangeArrowheads="1"/>
          </p:cNvSpPr>
          <p:nvPr/>
        </p:nvSpPr>
        <p:spPr bwMode="gray">
          <a:xfrm>
            <a:off x="5600700" y="4972050"/>
            <a:ext cx="506413" cy="473075"/>
          </a:xfrm>
          <a:prstGeom prst="rect">
            <a:avLst/>
          </a:prstGeom>
          <a:solidFill>
            <a:schemeClr val="folHlink">
              <a:alpha val="5000"/>
            </a:scheme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5" name="Rectangle 165"/>
          <p:cNvSpPr>
            <a:spLocks noChangeArrowheads="1"/>
          </p:cNvSpPr>
          <p:nvPr/>
        </p:nvSpPr>
        <p:spPr bwMode="gray">
          <a:xfrm>
            <a:off x="8128000" y="6386513"/>
            <a:ext cx="506413" cy="471487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6" name="Rectangle 166"/>
          <p:cNvSpPr>
            <a:spLocks noChangeArrowheads="1"/>
          </p:cNvSpPr>
          <p:nvPr/>
        </p:nvSpPr>
        <p:spPr bwMode="gray">
          <a:xfrm>
            <a:off x="5091113" y="6386513"/>
            <a:ext cx="508000" cy="471487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7" name="Rectangle 168"/>
          <p:cNvSpPr>
            <a:spLocks noChangeArrowheads="1"/>
          </p:cNvSpPr>
          <p:nvPr/>
        </p:nvSpPr>
        <p:spPr bwMode="gray">
          <a:xfrm>
            <a:off x="4068763" y="6386513"/>
            <a:ext cx="509587" cy="471487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8" name="Rectangle 170"/>
          <p:cNvSpPr>
            <a:spLocks noChangeArrowheads="1"/>
          </p:cNvSpPr>
          <p:nvPr/>
        </p:nvSpPr>
        <p:spPr bwMode="gray">
          <a:xfrm>
            <a:off x="4575175" y="4965700"/>
            <a:ext cx="506413" cy="469900"/>
          </a:xfrm>
          <a:prstGeom prst="rect">
            <a:avLst/>
          </a:prstGeom>
          <a:solidFill>
            <a:srgbClr val="DDDDDD">
              <a:alpha val="5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9" name="Rectangle 171"/>
          <p:cNvSpPr>
            <a:spLocks noChangeArrowheads="1"/>
          </p:cNvSpPr>
          <p:nvPr/>
        </p:nvSpPr>
        <p:spPr bwMode="gray">
          <a:xfrm>
            <a:off x="7113588" y="6384925"/>
            <a:ext cx="508000" cy="471488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0" name="Rectangle 173"/>
          <p:cNvSpPr>
            <a:spLocks noChangeArrowheads="1"/>
          </p:cNvSpPr>
          <p:nvPr/>
        </p:nvSpPr>
        <p:spPr bwMode="gray">
          <a:xfrm>
            <a:off x="3556000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1" name="Rectangle 174"/>
          <p:cNvSpPr>
            <a:spLocks noChangeArrowheads="1"/>
          </p:cNvSpPr>
          <p:nvPr/>
        </p:nvSpPr>
        <p:spPr bwMode="gray">
          <a:xfrm>
            <a:off x="3038475" y="5440363"/>
            <a:ext cx="506413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2" name="Rectangle 176"/>
          <p:cNvSpPr>
            <a:spLocks noChangeArrowheads="1"/>
          </p:cNvSpPr>
          <p:nvPr/>
        </p:nvSpPr>
        <p:spPr bwMode="gray">
          <a:xfrm>
            <a:off x="3556000" y="4972050"/>
            <a:ext cx="506413" cy="473075"/>
          </a:xfrm>
          <a:prstGeom prst="rect">
            <a:avLst/>
          </a:prstGeom>
          <a:solidFill>
            <a:schemeClr val="folHlink">
              <a:alpha val="5000"/>
            </a:scheme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3" name="Rectangle 182"/>
          <p:cNvSpPr>
            <a:spLocks noChangeArrowheads="1"/>
          </p:cNvSpPr>
          <p:nvPr/>
        </p:nvSpPr>
        <p:spPr bwMode="gray">
          <a:xfrm>
            <a:off x="2540000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4" name="Rectangle 183"/>
          <p:cNvSpPr>
            <a:spLocks noChangeArrowheads="1"/>
          </p:cNvSpPr>
          <p:nvPr/>
        </p:nvSpPr>
        <p:spPr bwMode="gray">
          <a:xfrm>
            <a:off x="2024063" y="5440363"/>
            <a:ext cx="506412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5" name="Rectangle 184"/>
          <p:cNvSpPr>
            <a:spLocks noChangeArrowheads="1"/>
          </p:cNvSpPr>
          <p:nvPr/>
        </p:nvSpPr>
        <p:spPr bwMode="gray">
          <a:xfrm>
            <a:off x="511175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6" name="Rectangle 185"/>
          <p:cNvSpPr>
            <a:spLocks noChangeArrowheads="1"/>
          </p:cNvSpPr>
          <p:nvPr/>
        </p:nvSpPr>
        <p:spPr bwMode="gray">
          <a:xfrm>
            <a:off x="4763" y="5440363"/>
            <a:ext cx="506412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7" name="Rectangle 186"/>
          <p:cNvSpPr>
            <a:spLocks noChangeArrowheads="1"/>
          </p:cNvSpPr>
          <p:nvPr/>
        </p:nvSpPr>
        <p:spPr bwMode="gray">
          <a:xfrm>
            <a:off x="1008063" y="5440363"/>
            <a:ext cx="508000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8" name="Rectangle 187"/>
          <p:cNvSpPr>
            <a:spLocks noChangeArrowheads="1"/>
          </p:cNvSpPr>
          <p:nvPr/>
        </p:nvSpPr>
        <p:spPr bwMode="gray">
          <a:xfrm>
            <a:off x="1514475" y="4972050"/>
            <a:ext cx="508000" cy="473075"/>
          </a:xfrm>
          <a:prstGeom prst="rect">
            <a:avLst/>
          </a:prstGeom>
          <a:solidFill>
            <a:srgbClr val="EAEAEA">
              <a:alpha val="5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9" name="Rectangle 188"/>
          <p:cNvSpPr>
            <a:spLocks noChangeArrowheads="1"/>
          </p:cNvSpPr>
          <p:nvPr/>
        </p:nvSpPr>
        <p:spPr bwMode="gray">
          <a:xfrm>
            <a:off x="2532063" y="4972050"/>
            <a:ext cx="508000" cy="473075"/>
          </a:xfrm>
          <a:prstGeom prst="rect">
            <a:avLst/>
          </a:prstGeom>
          <a:solidFill>
            <a:srgbClr val="EAEAEA">
              <a:alpha val="5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30" name="Rectangle 189"/>
          <p:cNvSpPr>
            <a:spLocks noChangeArrowheads="1"/>
          </p:cNvSpPr>
          <p:nvPr/>
        </p:nvSpPr>
        <p:spPr bwMode="gray">
          <a:xfrm>
            <a:off x="511175" y="4972050"/>
            <a:ext cx="506413" cy="473075"/>
          </a:xfrm>
          <a:prstGeom prst="rect">
            <a:avLst/>
          </a:prstGeom>
          <a:solidFill>
            <a:schemeClr val="folHlink">
              <a:alpha val="5000"/>
            </a:scheme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31" name="Rectangle 190"/>
          <p:cNvSpPr>
            <a:spLocks noChangeArrowheads="1"/>
          </p:cNvSpPr>
          <p:nvPr/>
        </p:nvSpPr>
        <p:spPr bwMode="gray">
          <a:xfrm>
            <a:off x="12700" y="6386513"/>
            <a:ext cx="508000" cy="471487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32" name="Rectangle 191"/>
          <p:cNvSpPr>
            <a:spLocks noChangeArrowheads="1"/>
          </p:cNvSpPr>
          <p:nvPr/>
        </p:nvSpPr>
        <p:spPr bwMode="gray">
          <a:xfrm>
            <a:off x="1016000" y="6386513"/>
            <a:ext cx="508000" cy="471487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33" name="Rectangle 192"/>
          <p:cNvSpPr>
            <a:spLocks noChangeArrowheads="1"/>
          </p:cNvSpPr>
          <p:nvPr/>
        </p:nvSpPr>
        <p:spPr bwMode="gray">
          <a:xfrm>
            <a:off x="2024063" y="6384925"/>
            <a:ext cx="506412" cy="471488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grpSp>
        <p:nvGrpSpPr>
          <p:cNvPr id="34" name="组合 86"/>
          <p:cNvGrpSpPr/>
          <p:nvPr userDrawn="1"/>
        </p:nvGrpSpPr>
        <p:grpSpPr bwMode="auto">
          <a:xfrm>
            <a:off x="-1588" y="-26988"/>
            <a:ext cx="9145588" cy="1674813"/>
            <a:chOff x="-1588" y="-26988"/>
            <a:chExt cx="9145588" cy="1674813"/>
          </a:xfrm>
        </p:grpSpPr>
        <p:pic>
          <p:nvPicPr>
            <p:cNvPr id="35" name="图片 65" descr="标题.jpg"/>
            <p:cNvPicPr>
              <a:picLocks noChangeAspect="1"/>
            </p:cNvPicPr>
            <p:nvPr userDrawn="1"/>
          </p:nvPicPr>
          <p:blipFill>
            <a:blip r:embed="rId2" cstate="print"/>
            <a:stretch>
              <a:fillRect/>
            </a:stretch>
          </p:blipFill>
          <p:spPr>
            <a:xfrm>
              <a:off x="642910" y="357166"/>
              <a:ext cx="8501090" cy="857256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reflection blurRad="6350" stA="52000" endA="300" endPos="35000" dir="5400000" sy="-100000" algn="bl" rotWithShape="0"/>
            </a:effectLst>
            <a:scene3d>
              <a:camera prst="orthographicFront"/>
              <a:lightRig rig="threePt" dir="t"/>
            </a:scene3d>
            <a:sp3d contourW="6350" prstMaterial="matte">
              <a:bevelT w="101600" h="101600"/>
              <a:contourClr>
                <a:srgbClr val="969696"/>
              </a:contourClr>
            </a:sp3d>
          </p:spPr>
        </p:pic>
        <p:grpSp>
          <p:nvGrpSpPr>
            <p:cNvPr id="36" name="组合 64"/>
            <p:cNvGrpSpPr/>
            <p:nvPr userDrawn="1"/>
          </p:nvGrpSpPr>
          <p:grpSpPr bwMode="auto">
            <a:xfrm>
              <a:off x="-1588" y="-26987"/>
              <a:ext cx="1287463" cy="1674813"/>
              <a:chOff x="-1588" y="-26988"/>
              <a:chExt cx="1158876" cy="1508126"/>
            </a:xfrm>
          </p:grpSpPr>
          <p:grpSp>
            <p:nvGrpSpPr>
              <p:cNvPr id="37" name="Group 195"/>
              <p:cNvGrpSpPr/>
              <p:nvPr/>
            </p:nvGrpSpPr>
            <p:grpSpPr bwMode="auto">
              <a:xfrm>
                <a:off x="0" y="357188"/>
                <a:ext cx="1157288" cy="1123950"/>
                <a:chOff x="-9" y="1395"/>
                <a:chExt cx="2985" cy="2898"/>
              </a:xfrm>
            </p:grpSpPr>
            <p:pic>
              <p:nvPicPr>
                <p:cNvPr id="44" name="Picture 196" descr="pan01"/>
                <p:cNvPicPr>
                  <a:picLocks noChangeAspect="1" noChangeArrowheads="1"/>
                </p:cNvPicPr>
                <p:nvPr/>
              </p:nvPicPr>
              <p:blipFill>
                <a:blip r:embed="rId3" cstate="print"/>
                <a:srcRect l="46681" r="2339"/>
                <a:stretch>
                  <a:fillRect/>
                </a:stretch>
              </p:blipFill>
              <p:spPr bwMode="gray">
                <a:xfrm>
                  <a:off x="0" y="1395"/>
                  <a:ext cx="2976" cy="289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45" name="Freeform 197"/>
                <p:cNvSpPr/>
                <p:nvPr/>
              </p:nvSpPr>
              <p:spPr bwMode="gray">
                <a:xfrm>
                  <a:off x="-9" y="1493"/>
                  <a:ext cx="2841" cy="2599"/>
                </a:xfrm>
                <a:custGeom>
                  <a:avLst/>
                  <a:gdLst/>
                  <a:ahLst/>
                  <a:cxnLst>
                    <a:cxn ang="0">
                      <a:pos x="0" y="18"/>
                    </a:cxn>
                    <a:cxn ang="0">
                      <a:pos x="2841" y="0"/>
                    </a:cxn>
                    <a:cxn ang="0">
                      <a:pos x="1294" y="2597"/>
                    </a:cxn>
                    <a:cxn ang="0">
                      <a:pos x="2" y="2599"/>
                    </a:cxn>
                    <a:cxn ang="0">
                      <a:pos x="0" y="18"/>
                    </a:cxn>
                  </a:cxnLst>
                  <a:rect l="0" t="0" r="r" b="b"/>
                  <a:pathLst>
                    <a:path w="2841" h="2599">
                      <a:moveTo>
                        <a:pt x="0" y="18"/>
                      </a:moveTo>
                      <a:lnTo>
                        <a:pt x="2841" y="0"/>
                      </a:lnTo>
                      <a:lnTo>
                        <a:pt x="1294" y="2597"/>
                      </a:lnTo>
                      <a:lnTo>
                        <a:pt x="2" y="2599"/>
                      </a:lnTo>
                      <a:lnTo>
                        <a:pt x="0" y="18"/>
                      </a:lnTo>
                      <a:close/>
                    </a:path>
                  </a:pathLst>
                </a:custGeom>
                <a:blipFill dpi="0" rotWithShape="1">
                  <a:blip r:embed="rId4" cstate="print"/>
                  <a:srcRect/>
                  <a:stretch>
                    <a:fillRect r="-36540"/>
                  </a:stretch>
                </a:blipFill>
                <a:ln w="9525">
                  <a:noFill/>
                  <a:rou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ea typeface="+mn-ea"/>
                  </a:endParaRPr>
                </a:p>
              </p:txBody>
            </p:sp>
          </p:grpSp>
          <p:grpSp>
            <p:nvGrpSpPr>
              <p:cNvPr id="38" name="Group 198"/>
              <p:cNvGrpSpPr/>
              <p:nvPr/>
            </p:nvGrpSpPr>
            <p:grpSpPr bwMode="auto">
              <a:xfrm>
                <a:off x="0" y="198438"/>
                <a:ext cx="1057275" cy="1143000"/>
                <a:chOff x="0" y="1039"/>
                <a:chExt cx="2681" cy="2897"/>
              </a:xfrm>
            </p:grpSpPr>
            <p:pic>
              <p:nvPicPr>
                <p:cNvPr id="42" name="Picture 199" descr="pan01"/>
                <p:cNvPicPr>
                  <a:picLocks noChangeAspect="1" noChangeArrowheads="1"/>
                </p:cNvPicPr>
                <p:nvPr userDrawn="1"/>
              </p:nvPicPr>
              <p:blipFill>
                <a:blip r:embed="rId5" cstate="print"/>
                <a:srcRect l="51730" r="2339"/>
                <a:stretch>
                  <a:fillRect/>
                </a:stretch>
              </p:blipFill>
              <p:spPr bwMode="gray">
                <a:xfrm>
                  <a:off x="0" y="1039"/>
                  <a:ext cx="2681" cy="289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43" name="Freeform 200"/>
                <p:cNvSpPr/>
                <p:nvPr userDrawn="1"/>
              </p:nvSpPr>
              <p:spPr bwMode="gray">
                <a:xfrm>
                  <a:off x="0" y="1137"/>
                  <a:ext cx="2537" cy="260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2537" y="1"/>
                    </a:cxn>
                    <a:cxn ang="0">
                      <a:pos x="991" y="2597"/>
                    </a:cxn>
                    <a:cxn ang="0">
                      <a:pos x="0" y="260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2537" h="2600">
                      <a:moveTo>
                        <a:pt x="0" y="0"/>
                      </a:moveTo>
                      <a:lnTo>
                        <a:pt x="2537" y="1"/>
                      </a:lnTo>
                      <a:lnTo>
                        <a:pt x="991" y="2597"/>
                      </a:lnTo>
                      <a:lnTo>
                        <a:pt x="0" y="260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blipFill dpi="0" rotWithShape="1">
                  <a:blip r:embed="rId6" cstate="print"/>
                  <a:srcRect/>
                  <a:stretch>
                    <a:fillRect b="-16332"/>
                  </a:stretch>
                </a:blipFill>
                <a:ln w="9525">
                  <a:noFill/>
                  <a:rou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ea typeface="+mn-ea"/>
                  </a:endParaRPr>
                </a:p>
              </p:txBody>
            </p:sp>
          </p:grpSp>
          <p:grpSp>
            <p:nvGrpSpPr>
              <p:cNvPr id="39" name="Group 201"/>
              <p:cNvGrpSpPr/>
              <p:nvPr/>
            </p:nvGrpSpPr>
            <p:grpSpPr bwMode="auto">
              <a:xfrm>
                <a:off x="-1588" y="-26988"/>
                <a:ext cx="933451" cy="1239838"/>
                <a:chOff x="-7" y="240"/>
                <a:chExt cx="2407" cy="3199"/>
              </a:xfrm>
            </p:grpSpPr>
            <p:pic>
              <p:nvPicPr>
                <p:cNvPr id="40" name="Picture 202" descr="pan01"/>
                <p:cNvPicPr>
                  <a:picLocks noChangeAspect="1" noChangeArrowheads="1"/>
                </p:cNvPicPr>
                <p:nvPr userDrawn="1"/>
              </p:nvPicPr>
              <p:blipFill>
                <a:blip r:embed="rId7" cstate="print"/>
                <a:srcRect l="60431" r="2339"/>
                <a:stretch>
                  <a:fillRect/>
                </a:stretch>
              </p:blipFill>
              <p:spPr bwMode="gray">
                <a:xfrm>
                  <a:off x="0" y="240"/>
                  <a:ext cx="2400" cy="319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41" name="Freeform 203"/>
                <p:cNvSpPr/>
                <p:nvPr userDrawn="1"/>
              </p:nvSpPr>
              <p:spPr bwMode="gray">
                <a:xfrm>
                  <a:off x="-7" y="348"/>
                  <a:ext cx="2247" cy="2874"/>
                </a:xfrm>
                <a:custGeom>
                  <a:avLst/>
                  <a:gdLst/>
                  <a:ahLst/>
                  <a:cxnLst>
                    <a:cxn ang="0">
                      <a:pos x="7" y="0"/>
                    </a:cxn>
                    <a:cxn ang="0">
                      <a:pos x="2247" y="0"/>
                    </a:cxn>
                    <a:cxn ang="0">
                      <a:pos x="540" y="2868"/>
                    </a:cxn>
                    <a:cxn ang="0">
                      <a:pos x="0" y="2874"/>
                    </a:cxn>
                    <a:cxn ang="0">
                      <a:pos x="7" y="0"/>
                    </a:cxn>
                  </a:cxnLst>
                  <a:rect l="0" t="0" r="r" b="b"/>
                  <a:pathLst>
                    <a:path w="2247" h="2874">
                      <a:moveTo>
                        <a:pt x="7" y="0"/>
                      </a:moveTo>
                      <a:lnTo>
                        <a:pt x="2247" y="0"/>
                      </a:lnTo>
                      <a:lnTo>
                        <a:pt x="540" y="2868"/>
                      </a:lnTo>
                      <a:lnTo>
                        <a:pt x="0" y="2874"/>
                      </a:lnTo>
                      <a:lnTo>
                        <a:pt x="7" y="0"/>
                      </a:lnTo>
                      <a:close/>
                    </a:path>
                  </a:pathLst>
                </a:custGeom>
                <a:blipFill dpi="0" rotWithShape="1">
                  <a:blip r:embed="rId8" cstate="print"/>
                  <a:srcRect/>
                  <a:stretch>
                    <a:fillRect r="-25709"/>
                  </a:stretch>
                </a:blipFill>
                <a:ln w="9525">
                  <a:noFill/>
                  <a:rou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ea typeface="+mn-ea"/>
                  </a:endParaRPr>
                </a:p>
              </p:txBody>
            </p:sp>
          </p:grpSp>
        </p:grpSp>
      </p:grpSp>
      <p:sp>
        <p:nvSpPr>
          <p:cNvPr id="46" name="Rectangle 152"/>
          <p:cNvSpPr>
            <a:spLocks noChangeArrowheads="1"/>
          </p:cNvSpPr>
          <p:nvPr userDrawn="1"/>
        </p:nvSpPr>
        <p:spPr bwMode="gray">
          <a:xfrm>
            <a:off x="1522413" y="5918200"/>
            <a:ext cx="506412" cy="469900"/>
          </a:xfrm>
          <a:prstGeom prst="rect">
            <a:avLst/>
          </a:prstGeom>
          <a:gradFill flip="none" rotWithShape="1">
            <a:gsLst>
              <a:gs pos="0">
                <a:srgbClr val="6493F6">
                  <a:tint val="66000"/>
                  <a:satMod val="160000"/>
                </a:srgbClr>
              </a:gs>
              <a:gs pos="50000">
                <a:srgbClr val="6493F6">
                  <a:tint val="44500"/>
                  <a:satMod val="160000"/>
                </a:srgbClr>
              </a:gs>
              <a:gs pos="100000">
                <a:srgbClr val="6493F6">
                  <a:tint val="23500"/>
                  <a:satMod val="160000"/>
                </a:srgbClr>
              </a:gs>
            </a:gsLst>
            <a:lin ang="5400000" scaled="1"/>
            <a:tileRect/>
          </a:gradFill>
          <a:ln w="9525">
            <a:solidFill>
              <a:srgbClr val="DDDDDD">
                <a:alpha val="60001"/>
              </a:srgbClr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47" name="Rectangle 152"/>
          <p:cNvSpPr>
            <a:spLocks noChangeArrowheads="1"/>
          </p:cNvSpPr>
          <p:nvPr userDrawn="1"/>
        </p:nvSpPr>
        <p:spPr bwMode="gray">
          <a:xfrm>
            <a:off x="4570523" y="5918200"/>
            <a:ext cx="506413" cy="469900"/>
          </a:xfrm>
          <a:prstGeom prst="rect">
            <a:avLst/>
          </a:prstGeom>
          <a:gradFill flip="none" rotWithShape="1">
            <a:gsLst>
              <a:gs pos="0">
                <a:srgbClr val="73ACFF">
                  <a:tint val="66000"/>
                  <a:satMod val="160000"/>
                </a:srgbClr>
              </a:gs>
              <a:gs pos="50000">
                <a:srgbClr val="73ACFF">
                  <a:tint val="44500"/>
                  <a:satMod val="160000"/>
                  <a:alpha val="86000"/>
                </a:srgbClr>
              </a:gs>
              <a:gs pos="100000">
                <a:srgbClr val="73ACFF">
                  <a:tint val="23500"/>
                  <a:satMod val="160000"/>
                </a:srgbClr>
              </a:gs>
            </a:gsLst>
            <a:path path="circle">
              <a:fillToRect r="100000" b="100000"/>
            </a:path>
            <a:tileRect l="-100000" t="-100000"/>
          </a:gradFill>
          <a:ln w="9525">
            <a:solidFill>
              <a:srgbClr val="DDDDDD">
                <a:alpha val="60001"/>
              </a:srgbClr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48" name="Rectangle 152"/>
          <p:cNvSpPr>
            <a:spLocks noChangeArrowheads="1"/>
          </p:cNvSpPr>
          <p:nvPr userDrawn="1"/>
        </p:nvSpPr>
        <p:spPr bwMode="gray">
          <a:xfrm>
            <a:off x="7618413" y="5918200"/>
            <a:ext cx="506412" cy="469900"/>
          </a:xfrm>
          <a:prstGeom prst="rect">
            <a:avLst/>
          </a:prstGeom>
          <a:gradFill flip="none" rotWithShape="1">
            <a:gsLst>
              <a:gs pos="0">
                <a:srgbClr val="73ACFF">
                  <a:tint val="66000"/>
                  <a:satMod val="160000"/>
                </a:srgbClr>
              </a:gs>
              <a:gs pos="50000">
                <a:srgbClr val="73ACFF">
                  <a:tint val="44500"/>
                  <a:satMod val="160000"/>
                  <a:alpha val="86000"/>
                </a:srgbClr>
              </a:gs>
              <a:gs pos="100000">
                <a:srgbClr val="73ACFF">
                  <a:tint val="23500"/>
                  <a:satMod val="160000"/>
                </a:srgbClr>
              </a:gs>
            </a:gsLst>
            <a:lin ang="8100000" scaled="1"/>
            <a:tileRect/>
          </a:gradFill>
          <a:ln w="9525">
            <a:solidFill>
              <a:srgbClr val="DDDDDD">
                <a:alpha val="60001"/>
              </a:srgbClr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49" name="Rectangle 154"/>
          <p:cNvSpPr>
            <a:spLocks noChangeArrowheads="1"/>
          </p:cNvSpPr>
          <p:nvPr userDrawn="1"/>
        </p:nvSpPr>
        <p:spPr bwMode="gray">
          <a:xfrm>
            <a:off x="8135938" y="5440363"/>
            <a:ext cx="508000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50" name="Rectangle 152"/>
          <p:cNvSpPr>
            <a:spLocks noChangeArrowheads="1"/>
          </p:cNvSpPr>
          <p:nvPr userDrawn="1"/>
        </p:nvSpPr>
        <p:spPr bwMode="gray">
          <a:xfrm>
            <a:off x="6096025" y="6388124"/>
            <a:ext cx="506413" cy="469900"/>
          </a:xfrm>
          <a:prstGeom prst="rect">
            <a:avLst/>
          </a:prstGeom>
          <a:gradFill flip="none" rotWithShape="1">
            <a:gsLst>
              <a:gs pos="0">
                <a:srgbClr val="73ACFF">
                  <a:tint val="66000"/>
                  <a:satMod val="160000"/>
                </a:srgbClr>
              </a:gs>
              <a:gs pos="50000">
                <a:srgbClr val="73ACFF">
                  <a:tint val="44500"/>
                  <a:satMod val="160000"/>
                  <a:alpha val="86000"/>
                </a:srgbClr>
              </a:gs>
              <a:gs pos="100000">
                <a:srgbClr val="73ACFF">
                  <a:tint val="23500"/>
                  <a:satMod val="160000"/>
                </a:srgbClr>
              </a:gs>
            </a:gsLst>
            <a:path path="circle">
              <a:fillToRect r="100000" b="100000"/>
            </a:path>
            <a:tileRect l="-100000" t="-100000"/>
          </a:gradFill>
          <a:ln w="9525">
            <a:solidFill>
              <a:srgbClr val="DDDDDD">
                <a:alpha val="60001"/>
              </a:srgbClr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grpSp>
        <p:nvGrpSpPr>
          <p:cNvPr id="51" name="组合 76"/>
          <p:cNvGrpSpPr/>
          <p:nvPr userDrawn="1"/>
        </p:nvGrpSpPr>
        <p:grpSpPr bwMode="auto">
          <a:xfrm>
            <a:off x="5067300" y="5918200"/>
            <a:ext cx="4076700" cy="939800"/>
            <a:chOff x="5067300" y="5918200"/>
            <a:chExt cx="4076700" cy="939800"/>
          </a:xfrm>
        </p:grpSpPr>
        <p:sp>
          <p:nvSpPr>
            <p:cNvPr id="52" name="Rectangle 152"/>
            <p:cNvSpPr>
              <a:spLocks noChangeArrowheads="1"/>
            </p:cNvSpPr>
            <p:nvPr userDrawn="1"/>
          </p:nvSpPr>
          <p:spPr bwMode="gray">
            <a:xfrm>
              <a:off x="6599238" y="5918200"/>
              <a:ext cx="506412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53" name="Rectangle 152"/>
            <p:cNvSpPr>
              <a:spLocks noChangeArrowheads="1"/>
            </p:cNvSpPr>
            <p:nvPr userDrawn="1"/>
          </p:nvSpPr>
          <p:spPr bwMode="gray">
            <a:xfrm>
              <a:off x="5599113" y="5918200"/>
              <a:ext cx="506412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54" name="Rectangle 152"/>
            <p:cNvSpPr>
              <a:spLocks noChangeArrowheads="1"/>
            </p:cNvSpPr>
            <p:nvPr userDrawn="1"/>
          </p:nvSpPr>
          <p:spPr bwMode="gray">
            <a:xfrm>
              <a:off x="8637588" y="5918200"/>
              <a:ext cx="506412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55" name="Rectangle 152"/>
            <p:cNvSpPr>
              <a:spLocks noChangeArrowheads="1"/>
            </p:cNvSpPr>
            <p:nvPr userDrawn="1"/>
          </p:nvSpPr>
          <p:spPr bwMode="gray">
            <a:xfrm>
              <a:off x="8128000" y="6388100"/>
              <a:ext cx="506413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56" name="Rectangle 152"/>
            <p:cNvSpPr>
              <a:spLocks noChangeArrowheads="1"/>
            </p:cNvSpPr>
            <p:nvPr userDrawn="1"/>
          </p:nvSpPr>
          <p:spPr bwMode="gray">
            <a:xfrm>
              <a:off x="7115175" y="6388100"/>
              <a:ext cx="506413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57" name="Rectangle 152"/>
            <p:cNvSpPr>
              <a:spLocks noChangeArrowheads="1"/>
            </p:cNvSpPr>
            <p:nvPr userDrawn="1"/>
          </p:nvSpPr>
          <p:spPr bwMode="gray">
            <a:xfrm>
              <a:off x="5067300" y="6388100"/>
              <a:ext cx="506413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</p:grpSp>
      <p:sp>
        <p:nvSpPr>
          <p:cNvPr id="58" name="Rectangle 152"/>
          <p:cNvSpPr>
            <a:spLocks noChangeArrowheads="1"/>
          </p:cNvSpPr>
          <p:nvPr userDrawn="1"/>
        </p:nvSpPr>
        <p:spPr bwMode="gray">
          <a:xfrm>
            <a:off x="3046413" y="6383338"/>
            <a:ext cx="506412" cy="469900"/>
          </a:xfrm>
          <a:prstGeom prst="rect">
            <a:avLst/>
          </a:prstGeom>
          <a:gradFill flip="none" rotWithShape="1">
            <a:gsLst>
              <a:gs pos="0">
                <a:srgbClr val="73ACFF">
                  <a:tint val="66000"/>
                  <a:satMod val="160000"/>
                </a:srgbClr>
              </a:gs>
              <a:gs pos="50000">
                <a:srgbClr val="73ACFF">
                  <a:tint val="44500"/>
                  <a:satMod val="160000"/>
                  <a:alpha val="86000"/>
                </a:srgbClr>
              </a:gs>
              <a:gs pos="100000">
                <a:srgbClr val="73ACFF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>
            <a:solidFill>
              <a:srgbClr val="DDDDDD">
                <a:alpha val="60001"/>
              </a:srgbClr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grpSp>
        <p:nvGrpSpPr>
          <p:cNvPr id="59" name="组合 75"/>
          <p:cNvGrpSpPr/>
          <p:nvPr userDrawn="1"/>
        </p:nvGrpSpPr>
        <p:grpSpPr bwMode="auto">
          <a:xfrm>
            <a:off x="501650" y="5910263"/>
            <a:ext cx="4071938" cy="947737"/>
            <a:chOff x="501650" y="5910263"/>
            <a:chExt cx="4071938" cy="947761"/>
          </a:xfrm>
        </p:grpSpPr>
        <p:sp>
          <p:nvSpPr>
            <p:cNvPr id="60" name="Rectangle 152"/>
            <p:cNvSpPr>
              <a:spLocks noChangeArrowheads="1"/>
            </p:cNvSpPr>
            <p:nvPr userDrawn="1"/>
          </p:nvSpPr>
          <p:spPr bwMode="gray">
            <a:xfrm>
              <a:off x="3551238" y="5918200"/>
              <a:ext cx="506412" cy="469912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61" name="Rectangle 152"/>
            <p:cNvSpPr>
              <a:spLocks noChangeArrowheads="1"/>
            </p:cNvSpPr>
            <p:nvPr userDrawn="1"/>
          </p:nvSpPr>
          <p:spPr bwMode="gray">
            <a:xfrm>
              <a:off x="2535238" y="5918200"/>
              <a:ext cx="506412" cy="469912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62" name="Rectangle 152"/>
            <p:cNvSpPr>
              <a:spLocks noChangeArrowheads="1"/>
            </p:cNvSpPr>
            <p:nvPr userDrawn="1"/>
          </p:nvSpPr>
          <p:spPr bwMode="gray">
            <a:xfrm>
              <a:off x="501650" y="5910263"/>
              <a:ext cx="506413" cy="469900"/>
            </a:xfrm>
            <a:prstGeom prst="rect">
              <a:avLst/>
            </a:prstGeom>
            <a:gradFill flip="none"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path path="circle">
                <a:fillToRect l="100000" b="100000"/>
              </a:path>
              <a:tileRect t="-100000" r="-100000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63" name="Rectangle 152"/>
            <p:cNvSpPr>
              <a:spLocks noChangeArrowheads="1"/>
            </p:cNvSpPr>
            <p:nvPr userDrawn="1"/>
          </p:nvSpPr>
          <p:spPr bwMode="gray">
            <a:xfrm>
              <a:off x="4067175" y="6388112"/>
              <a:ext cx="506413" cy="469912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64" name="Rectangle 152"/>
            <p:cNvSpPr>
              <a:spLocks noChangeArrowheads="1"/>
            </p:cNvSpPr>
            <p:nvPr userDrawn="1"/>
          </p:nvSpPr>
          <p:spPr bwMode="gray">
            <a:xfrm>
              <a:off x="2036763" y="6388112"/>
              <a:ext cx="506412" cy="469912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65" name="Rectangle 152"/>
            <p:cNvSpPr>
              <a:spLocks noChangeArrowheads="1"/>
            </p:cNvSpPr>
            <p:nvPr userDrawn="1"/>
          </p:nvSpPr>
          <p:spPr bwMode="gray">
            <a:xfrm>
              <a:off x="1014413" y="6388112"/>
              <a:ext cx="506412" cy="469912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</p:grpSp>
      <p:sp>
        <p:nvSpPr>
          <p:cNvPr id="66" name="Rectangle 152"/>
          <p:cNvSpPr>
            <a:spLocks noChangeArrowheads="1"/>
          </p:cNvSpPr>
          <p:nvPr userDrawn="1"/>
        </p:nvSpPr>
        <p:spPr bwMode="gray">
          <a:xfrm>
            <a:off x="-6350" y="6388100"/>
            <a:ext cx="506413" cy="469900"/>
          </a:xfrm>
          <a:prstGeom prst="rect">
            <a:avLst/>
          </a:prstGeom>
          <a:gradFill flip="none" rotWithShape="1">
            <a:gsLst>
              <a:gs pos="0">
                <a:srgbClr val="6493F6">
                  <a:tint val="66000"/>
                  <a:satMod val="160000"/>
                </a:srgbClr>
              </a:gs>
              <a:gs pos="50000">
                <a:srgbClr val="6493F6">
                  <a:tint val="44500"/>
                  <a:satMod val="160000"/>
                </a:srgbClr>
              </a:gs>
              <a:gs pos="100000">
                <a:srgbClr val="6493F6">
                  <a:tint val="23500"/>
                  <a:satMod val="160000"/>
                </a:srgbClr>
              </a:gs>
            </a:gsLst>
            <a:lin ang="0" scaled="1"/>
            <a:tileRect/>
          </a:gradFill>
          <a:ln w="9525">
            <a:solidFill>
              <a:srgbClr val="DDDDDD">
                <a:alpha val="60001"/>
              </a:srgbClr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67" name="Rectangle 194"/>
          <p:cNvSpPr>
            <a:spLocks noChangeArrowheads="1"/>
          </p:cNvSpPr>
          <p:nvPr/>
        </p:nvSpPr>
        <p:spPr bwMode="gray">
          <a:xfrm>
            <a:off x="0" y="4357688"/>
            <a:ext cx="9144000" cy="1500187"/>
          </a:xfrm>
          <a:prstGeom prst="rect">
            <a:avLst/>
          </a:prstGeom>
          <a:gradFill rotWithShape="1">
            <a:gsLst>
              <a:gs pos="0">
                <a:schemeClr val="bg1">
                  <a:alpha val="89999"/>
                </a:schemeClr>
              </a:gs>
              <a:gs pos="100000">
                <a:schemeClr val="bg1">
                  <a:gamma/>
                  <a:tint val="0"/>
                  <a:invGamma/>
                  <a:alpha val="0"/>
                </a:schemeClr>
              </a:gs>
            </a:gsLst>
            <a:lin ang="5400000" scaled="1"/>
          </a:gradFill>
          <a:ln w="9525">
            <a:noFill/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8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467475"/>
            <a:ext cx="2133600" cy="301625"/>
          </a:xfrm>
          <a:prstGeom prst="rect">
            <a:avLst/>
          </a:prstGeom>
        </p:spPr>
        <p:txBody>
          <a:bodyPr/>
          <a:lstStyle>
            <a:lvl1pPr>
              <a:defRPr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9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467475"/>
            <a:ext cx="2895600" cy="301625"/>
          </a:xfrm>
          <a:prstGeom prst="rect">
            <a:avLst/>
          </a:prstGeom>
        </p:spPr>
        <p:txBody>
          <a:bodyPr/>
          <a:lstStyle>
            <a:lvl1pPr>
              <a:defRPr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0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467475"/>
            <a:ext cx="2133600" cy="301625"/>
          </a:xfrm>
          <a:prstGeom prst="rect">
            <a:avLst/>
          </a:prstGeom>
        </p:spPr>
        <p:txBody>
          <a:bodyPr/>
          <a:lstStyle>
            <a:lvl1pPr>
              <a:defRPr>
                <a:ea typeface="+mn-ea"/>
              </a:defRPr>
            </a:lvl1pPr>
          </a:lstStyle>
          <a:p>
            <a:pPr>
              <a:defRPr/>
            </a:pPr>
            <a:fld id="{30466BE2-E008-476D-AF8E-741B1170BB4C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图片 65" descr="标题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 bwMode="auto">
          <a:xfrm>
            <a:off x="395536" y="260648"/>
            <a:ext cx="8501090" cy="85725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reflection blurRad="6350" stA="52000" endA="300" endPos="35000" dir="5400000" sy="-100000" algn="bl" rotWithShape="0"/>
          </a:effectLst>
          <a:scene3d>
            <a:camera prst="orthographicFront"/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preserve="1" userDrawn="1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4"/>
          <p:cNvSpPr>
            <a:spLocks noChangeArrowheads="1"/>
          </p:cNvSpPr>
          <p:nvPr/>
        </p:nvSpPr>
        <p:spPr bwMode="gray">
          <a:xfrm>
            <a:off x="7113588" y="6384949"/>
            <a:ext cx="508000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9" name="Rectangle 158"/>
          <p:cNvSpPr>
            <a:spLocks noChangeArrowheads="1"/>
          </p:cNvSpPr>
          <p:nvPr/>
        </p:nvSpPr>
        <p:spPr bwMode="gray">
          <a:xfrm>
            <a:off x="5083175" y="6384949"/>
            <a:ext cx="508000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0" name="Rectangle 159"/>
          <p:cNvSpPr>
            <a:spLocks noChangeArrowheads="1"/>
          </p:cNvSpPr>
          <p:nvPr/>
        </p:nvSpPr>
        <p:spPr bwMode="gray">
          <a:xfrm>
            <a:off x="6097588" y="6384949"/>
            <a:ext cx="509587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1" name="Rectangle 161"/>
          <p:cNvSpPr>
            <a:spLocks noChangeArrowheads="1"/>
          </p:cNvSpPr>
          <p:nvPr/>
        </p:nvSpPr>
        <p:spPr bwMode="gray">
          <a:xfrm>
            <a:off x="6605588" y="5929330"/>
            <a:ext cx="506412" cy="473075"/>
          </a:xfrm>
          <a:prstGeom prst="rect">
            <a:avLst/>
          </a:prstGeom>
          <a:solidFill>
            <a:srgbClr val="EAEAEA">
              <a:alpha val="5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2" name="Rectangle 162"/>
          <p:cNvSpPr>
            <a:spLocks noChangeArrowheads="1"/>
          </p:cNvSpPr>
          <p:nvPr/>
        </p:nvSpPr>
        <p:spPr bwMode="gray">
          <a:xfrm>
            <a:off x="7623175" y="5884883"/>
            <a:ext cx="506413" cy="473075"/>
          </a:xfrm>
          <a:prstGeom prst="rect">
            <a:avLst/>
          </a:prstGeom>
          <a:solidFill>
            <a:schemeClr val="accent2">
              <a:alpha val="5000"/>
            </a:scheme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3" name="Rectangle 163"/>
          <p:cNvSpPr>
            <a:spLocks noChangeArrowheads="1"/>
          </p:cNvSpPr>
          <p:nvPr/>
        </p:nvSpPr>
        <p:spPr bwMode="gray">
          <a:xfrm>
            <a:off x="8628063" y="5884883"/>
            <a:ext cx="508000" cy="473075"/>
          </a:xfrm>
          <a:prstGeom prst="rect">
            <a:avLst/>
          </a:prstGeom>
          <a:solidFill>
            <a:srgbClr val="EAEAEA">
              <a:alpha val="5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4" name="Rectangle 164"/>
          <p:cNvSpPr>
            <a:spLocks noChangeArrowheads="1"/>
          </p:cNvSpPr>
          <p:nvPr/>
        </p:nvSpPr>
        <p:spPr bwMode="gray">
          <a:xfrm>
            <a:off x="5600700" y="5884883"/>
            <a:ext cx="506413" cy="473075"/>
          </a:xfrm>
          <a:prstGeom prst="rect">
            <a:avLst/>
          </a:prstGeom>
          <a:solidFill>
            <a:schemeClr val="folHlink">
              <a:alpha val="5000"/>
            </a:scheme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8" name="Rectangle 170"/>
          <p:cNvSpPr>
            <a:spLocks noChangeArrowheads="1"/>
          </p:cNvSpPr>
          <p:nvPr/>
        </p:nvSpPr>
        <p:spPr bwMode="gray">
          <a:xfrm>
            <a:off x="4575175" y="5959496"/>
            <a:ext cx="506413" cy="469900"/>
          </a:xfrm>
          <a:prstGeom prst="rect">
            <a:avLst/>
          </a:prstGeom>
          <a:solidFill>
            <a:srgbClr val="DDDDDD">
              <a:alpha val="5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1" name="Rectangle 174"/>
          <p:cNvSpPr>
            <a:spLocks noChangeArrowheads="1"/>
          </p:cNvSpPr>
          <p:nvPr/>
        </p:nvSpPr>
        <p:spPr bwMode="gray">
          <a:xfrm>
            <a:off x="3038475" y="6357958"/>
            <a:ext cx="506413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2" name="Rectangle 176"/>
          <p:cNvSpPr>
            <a:spLocks noChangeArrowheads="1"/>
          </p:cNvSpPr>
          <p:nvPr/>
        </p:nvSpPr>
        <p:spPr bwMode="gray">
          <a:xfrm>
            <a:off x="3556000" y="5884883"/>
            <a:ext cx="506413" cy="473075"/>
          </a:xfrm>
          <a:prstGeom prst="rect">
            <a:avLst/>
          </a:prstGeom>
          <a:solidFill>
            <a:schemeClr val="folHlink">
              <a:alpha val="5000"/>
            </a:scheme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4" name="Rectangle 183"/>
          <p:cNvSpPr>
            <a:spLocks noChangeArrowheads="1"/>
          </p:cNvSpPr>
          <p:nvPr/>
        </p:nvSpPr>
        <p:spPr bwMode="gray">
          <a:xfrm>
            <a:off x="2024063" y="6384949"/>
            <a:ext cx="506412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6" name="Rectangle 185"/>
          <p:cNvSpPr>
            <a:spLocks noChangeArrowheads="1"/>
          </p:cNvSpPr>
          <p:nvPr/>
        </p:nvSpPr>
        <p:spPr bwMode="gray">
          <a:xfrm>
            <a:off x="4763" y="6384949"/>
            <a:ext cx="506412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7" name="Rectangle 186"/>
          <p:cNvSpPr>
            <a:spLocks noChangeArrowheads="1"/>
          </p:cNvSpPr>
          <p:nvPr/>
        </p:nvSpPr>
        <p:spPr bwMode="gray">
          <a:xfrm>
            <a:off x="1008063" y="6384949"/>
            <a:ext cx="508000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8" name="Rectangle 187"/>
          <p:cNvSpPr>
            <a:spLocks noChangeArrowheads="1"/>
          </p:cNvSpPr>
          <p:nvPr/>
        </p:nvSpPr>
        <p:spPr bwMode="gray">
          <a:xfrm>
            <a:off x="1514475" y="5884883"/>
            <a:ext cx="508000" cy="473075"/>
          </a:xfrm>
          <a:prstGeom prst="rect">
            <a:avLst/>
          </a:prstGeom>
          <a:solidFill>
            <a:srgbClr val="EAEAEA">
              <a:alpha val="5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9" name="Rectangle 188"/>
          <p:cNvSpPr>
            <a:spLocks noChangeArrowheads="1"/>
          </p:cNvSpPr>
          <p:nvPr/>
        </p:nvSpPr>
        <p:spPr bwMode="gray">
          <a:xfrm>
            <a:off x="2532063" y="5884883"/>
            <a:ext cx="508000" cy="473075"/>
          </a:xfrm>
          <a:prstGeom prst="rect">
            <a:avLst/>
          </a:prstGeom>
          <a:solidFill>
            <a:srgbClr val="EAEAEA">
              <a:alpha val="5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30" name="Rectangle 189"/>
          <p:cNvSpPr>
            <a:spLocks noChangeArrowheads="1"/>
          </p:cNvSpPr>
          <p:nvPr/>
        </p:nvSpPr>
        <p:spPr bwMode="gray">
          <a:xfrm>
            <a:off x="511175" y="5884883"/>
            <a:ext cx="506413" cy="473075"/>
          </a:xfrm>
          <a:prstGeom prst="rect">
            <a:avLst/>
          </a:prstGeom>
          <a:solidFill>
            <a:schemeClr val="folHlink">
              <a:alpha val="5000"/>
            </a:scheme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49" name="Rectangle 154"/>
          <p:cNvSpPr>
            <a:spLocks noChangeArrowheads="1"/>
          </p:cNvSpPr>
          <p:nvPr userDrawn="1"/>
        </p:nvSpPr>
        <p:spPr bwMode="gray">
          <a:xfrm>
            <a:off x="8135938" y="6384949"/>
            <a:ext cx="508000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94" name="Rectangle 176"/>
          <p:cNvSpPr>
            <a:spLocks noChangeArrowheads="1"/>
          </p:cNvSpPr>
          <p:nvPr userDrawn="1"/>
        </p:nvSpPr>
        <p:spPr bwMode="gray">
          <a:xfrm>
            <a:off x="4065587" y="6357958"/>
            <a:ext cx="506413" cy="473075"/>
          </a:xfrm>
          <a:prstGeom prst="rect">
            <a:avLst/>
          </a:prstGeom>
          <a:solidFill>
            <a:schemeClr val="folHlink">
              <a:alpha val="5000"/>
            </a:scheme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55"/>
          <p:cNvSpPr>
            <a:spLocks noChangeArrowheads="1"/>
          </p:cNvSpPr>
          <p:nvPr/>
        </p:nvSpPr>
        <p:spPr bwMode="gray">
          <a:xfrm>
            <a:off x="8626475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3" name="Rectangle 163"/>
          <p:cNvSpPr>
            <a:spLocks noChangeArrowheads="1"/>
          </p:cNvSpPr>
          <p:nvPr/>
        </p:nvSpPr>
        <p:spPr bwMode="gray">
          <a:xfrm>
            <a:off x="8628063" y="4972050"/>
            <a:ext cx="508000" cy="473075"/>
          </a:xfrm>
          <a:prstGeom prst="rect">
            <a:avLst/>
          </a:prstGeom>
          <a:solidFill>
            <a:srgbClr val="EAEAEA">
              <a:alpha val="5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grpSp>
        <p:nvGrpSpPr>
          <p:cNvPr id="34" name="组合 86"/>
          <p:cNvGrpSpPr/>
          <p:nvPr userDrawn="1"/>
        </p:nvGrpSpPr>
        <p:grpSpPr bwMode="auto">
          <a:xfrm>
            <a:off x="-1588" y="-26988"/>
            <a:ext cx="9145588" cy="1674813"/>
            <a:chOff x="-1588" y="-26988"/>
            <a:chExt cx="9145588" cy="1674813"/>
          </a:xfrm>
        </p:grpSpPr>
        <p:pic>
          <p:nvPicPr>
            <p:cNvPr id="35" name="图片 65" descr="标题.jpg"/>
            <p:cNvPicPr>
              <a:picLocks noChangeAspect="1"/>
            </p:cNvPicPr>
            <p:nvPr userDrawn="1"/>
          </p:nvPicPr>
          <p:blipFill>
            <a:blip r:embed="rId2" cstate="print"/>
            <a:stretch>
              <a:fillRect/>
            </a:stretch>
          </p:blipFill>
          <p:spPr>
            <a:xfrm>
              <a:off x="642910" y="357166"/>
              <a:ext cx="8501090" cy="857256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reflection blurRad="6350" stA="52000" endA="300" endPos="35000" dir="5400000" sy="-100000" algn="bl" rotWithShape="0"/>
            </a:effectLst>
            <a:scene3d>
              <a:camera prst="orthographicFront"/>
              <a:lightRig rig="threePt" dir="t"/>
            </a:scene3d>
            <a:sp3d contourW="6350" prstMaterial="matte">
              <a:bevelT w="101600" h="101600"/>
              <a:contourClr>
                <a:srgbClr val="969696"/>
              </a:contourClr>
            </a:sp3d>
          </p:spPr>
        </p:pic>
        <p:grpSp>
          <p:nvGrpSpPr>
            <p:cNvPr id="36" name="组合 64"/>
            <p:cNvGrpSpPr/>
            <p:nvPr userDrawn="1"/>
          </p:nvGrpSpPr>
          <p:grpSpPr bwMode="auto">
            <a:xfrm>
              <a:off x="-1588" y="-26987"/>
              <a:ext cx="1287463" cy="1674813"/>
              <a:chOff x="-1588" y="-26988"/>
              <a:chExt cx="1158876" cy="1508126"/>
            </a:xfrm>
          </p:grpSpPr>
          <p:grpSp>
            <p:nvGrpSpPr>
              <p:cNvPr id="37" name="Group 195"/>
              <p:cNvGrpSpPr/>
              <p:nvPr/>
            </p:nvGrpSpPr>
            <p:grpSpPr bwMode="auto">
              <a:xfrm>
                <a:off x="0" y="357188"/>
                <a:ext cx="1157288" cy="1123950"/>
                <a:chOff x="-9" y="1395"/>
                <a:chExt cx="2985" cy="2898"/>
              </a:xfrm>
            </p:grpSpPr>
            <p:pic>
              <p:nvPicPr>
                <p:cNvPr id="44" name="Picture 196" descr="pan01"/>
                <p:cNvPicPr>
                  <a:picLocks noChangeAspect="1" noChangeArrowheads="1"/>
                </p:cNvPicPr>
                <p:nvPr/>
              </p:nvPicPr>
              <p:blipFill>
                <a:blip r:embed="rId3" cstate="print"/>
                <a:srcRect l="46681" r="2339"/>
                <a:stretch>
                  <a:fillRect/>
                </a:stretch>
              </p:blipFill>
              <p:spPr bwMode="gray">
                <a:xfrm>
                  <a:off x="0" y="1395"/>
                  <a:ext cx="2976" cy="289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45" name="Freeform 197"/>
                <p:cNvSpPr/>
                <p:nvPr/>
              </p:nvSpPr>
              <p:spPr bwMode="gray">
                <a:xfrm>
                  <a:off x="-9" y="1493"/>
                  <a:ext cx="2841" cy="2599"/>
                </a:xfrm>
                <a:custGeom>
                  <a:avLst/>
                  <a:gdLst/>
                  <a:ahLst/>
                  <a:cxnLst>
                    <a:cxn ang="0">
                      <a:pos x="0" y="18"/>
                    </a:cxn>
                    <a:cxn ang="0">
                      <a:pos x="2841" y="0"/>
                    </a:cxn>
                    <a:cxn ang="0">
                      <a:pos x="1294" y="2597"/>
                    </a:cxn>
                    <a:cxn ang="0">
                      <a:pos x="2" y="2599"/>
                    </a:cxn>
                    <a:cxn ang="0">
                      <a:pos x="0" y="18"/>
                    </a:cxn>
                  </a:cxnLst>
                  <a:rect l="0" t="0" r="r" b="b"/>
                  <a:pathLst>
                    <a:path w="2841" h="2599">
                      <a:moveTo>
                        <a:pt x="0" y="18"/>
                      </a:moveTo>
                      <a:lnTo>
                        <a:pt x="2841" y="0"/>
                      </a:lnTo>
                      <a:lnTo>
                        <a:pt x="1294" y="2597"/>
                      </a:lnTo>
                      <a:lnTo>
                        <a:pt x="2" y="2599"/>
                      </a:lnTo>
                      <a:lnTo>
                        <a:pt x="0" y="18"/>
                      </a:lnTo>
                      <a:close/>
                    </a:path>
                  </a:pathLst>
                </a:custGeom>
                <a:blipFill dpi="0" rotWithShape="1">
                  <a:blip r:embed="rId4" cstate="print"/>
                  <a:srcRect/>
                  <a:stretch>
                    <a:fillRect r="-36540"/>
                  </a:stretch>
                </a:blipFill>
                <a:ln w="9525">
                  <a:noFill/>
                  <a:rou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ea typeface="+mn-ea"/>
                  </a:endParaRPr>
                </a:p>
              </p:txBody>
            </p:sp>
          </p:grpSp>
          <p:grpSp>
            <p:nvGrpSpPr>
              <p:cNvPr id="38" name="Group 198"/>
              <p:cNvGrpSpPr/>
              <p:nvPr/>
            </p:nvGrpSpPr>
            <p:grpSpPr bwMode="auto">
              <a:xfrm>
                <a:off x="0" y="198438"/>
                <a:ext cx="1057275" cy="1143000"/>
                <a:chOff x="0" y="1039"/>
                <a:chExt cx="2681" cy="2897"/>
              </a:xfrm>
            </p:grpSpPr>
            <p:pic>
              <p:nvPicPr>
                <p:cNvPr id="42" name="Picture 199" descr="pan01"/>
                <p:cNvPicPr>
                  <a:picLocks noChangeAspect="1" noChangeArrowheads="1"/>
                </p:cNvPicPr>
                <p:nvPr userDrawn="1"/>
              </p:nvPicPr>
              <p:blipFill>
                <a:blip r:embed="rId5" cstate="print"/>
                <a:srcRect l="51730" r="2339"/>
                <a:stretch>
                  <a:fillRect/>
                </a:stretch>
              </p:blipFill>
              <p:spPr bwMode="gray">
                <a:xfrm>
                  <a:off x="0" y="1039"/>
                  <a:ext cx="2681" cy="289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43" name="Freeform 200"/>
                <p:cNvSpPr/>
                <p:nvPr userDrawn="1"/>
              </p:nvSpPr>
              <p:spPr bwMode="gray">
                <a:xfrm>
                  <a:off x="0" y="1137"/>
                  <a:ext cx="2537" cy="260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2537" y="1"/>
                    </a:cxn>
                    <a:cxn ang="0">
                      <a:pos x="991" y="2597"/>
                    </a:cxn>
                    <a:cxn ang="0">
                      <a:pos x="0" y="260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2537" h="2600">
                      <a:moveTo>
                        <a:pt x="0" y="0"/>
                      </a:moveTo>
                      <a:lnTo>
                        <a:pt x="2537" y="1"/>
                      </a:lnTo>
                      <a:lnTo>
                        <a:pt x="991" y="2597"/>
                      </a:lnTo>
                      <a:lnTo>
                        <a:pt x="0" y="260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blipFill dpi="0" rotWithShape="1">
                  <a:blip r:embed="rId6" cstate="print"/>
                  <a:srcRect/>
                  <a:stretch>
                    <a:fillRect b="-16332"/>
                  </a:stretch>
                </a:blipFill>
                <a:ln w="9525">
                  <a:noFill/>
                  <a:rou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ea typeface="+mn-ea"/>
                  </a:endParaRPr>
                </a:p>
              </p:txBody>
            </p:sp>
          </p:grpSp>
          <p:grpSp>
            <p:nvGrpSpPr>
              <p:cNvPr id="39" name="Group 201"/>
              <p:cNvGrpSpPr/>
              <p:nvPr/>
            </p:nvGrpSpPr>
            <p:grpSpPr bwMode="auto">
              <a:xfrm>
                <a:off x="-1588" y="-26988"/>
                <a:ext cx="933451" cy="1239838"/>
                <a:chOff x="-7" y="240"/>
                <a:chExt cx="2407" cy="3199"/>
              </a:xfrm>
            </p:grpSpPr>
            <p:pic>
              <p:nvPicPr>
                <p:cNvPr id="40" name="Picture 202" descr="pan01"/>
                <p:cNvPicPr>
                  <a:picLocks noChangeAspect="1" noChangeArrowheads="1"/>
                </p:cNvPicPr>
                <p:nvPr userDrawn="1"/>
              </p:nvPicPr>
              <p:blipFill>
                <a:blip r:embed="rId7" cstate="print"/>
                <a:srcRect l="60431" r="2339"/>
                <a:stretch>
                  <a:fillRect/>
                </a:stretch>
              </p:blipFill>
              <p:spPr bwMode="gray">
                <a:xfrm>
                  <a:off x="0" y="240"/>
                  <a:ext cx="2400" cy="319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41" name="Freeform 203"/>
                <p:cNvSpPr/>
                <p:nvPr userDrawn="1"/>
              </p:nvSpPr>
              <p:spPr bwMode="gray">
                <a:xfrm>
                  <a:off x="-7" y="348"/>
                  <a:ext cx="2247" cy="2874"/>
                </a:xfrm>
                <a:custGeom>
                  <a:avLst/>
                  <a:gdLst/>
                  <a:ahLst/>
                  <a:cxnLst>
                    <a:cxn ang="0">
                      <a:pos x="7" y="0"/>
                    </a:cxn>
                    <a:cxn ang="0">
                      <a:pos x="2247" y="0"/>
                    </a:cxn>
                    <a:cxn ang="0">
                      <a:pos x="540" y="2868"/>
                    </a:cxn>
                    <a:cxn ang="0">
                      <a:pos x="0" y="2874"/>
                    </a:cxn>
                    <a:cxn ang="0">
                      <a:pos x="7" y="0"/>
                    </a:cxn>
                  </a:cxnLst>
                  <a:rect l="0" t="0" r="r" b="b"/>
                  <a:pathLst>
                    <a:path w="2247" h="2874">
                      <a:moveTo>
                        <a:pt x="7" y="0"/>
                      </a:moveTo>
                      <a:lnTo>
                        <a:pt x="2247" y="0"/>
                      </a:lnTo>
                      <a:lnTo>
                        <a:pt x="540" y="2868"/>
                      </a:lnTo>
                      <a:lnTo>
                        <a:pt x="0" y="2874"/>
                      </a:lnTo>
                      <a:lnTo>
                        <a:pt x="7" y="0"/>
                      </a:lnTo>
                      <a:close/>
                    </a:path>
                  </a:pathLst>
                </a:custGeom>
                <a:blipFill dpi="0" rotWithShape="1">
                  <a:blip r:embed="rId8" cstate="print"/>
                  <a:srcRect/>
                  <a:stretch>
                    <a:fillRect r="-25709"/>
                  </a:stretch>
                </a:blipFill>
                <a:ln w="9525">
                  <a:noFill/>
                  <a:rou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ea typeface="+mn-ea"/>
                  </a:endParaRPr>
                </a:p>
              </p:txBody>
            </p:sp>
          </p:grpSp>
        </p:grp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53"/>
          <p:cNvSpPr>
            <a:spLocks noChangeArrowheads="1"/>
          </p:cNvSpPr>
          <p:nvPr/>
        </p:nvSpPr>
        <p:spPr bwMode="gray">
          <a:xfrm>
            <a:off x="7629525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5" name="Rectangle 154"/>
          <p:cNvSpPr>
            <a:spLocks noChangeArrowheads="1"/>
          </p:cNvSpPr>
          <p:nvPr/>
        </p:nvSpPr>
        <p:spPr bwMode="gray">
          <a:xfrm>
            <a:off x="7113588" y="5440363"/>
            <a:ext cx="508000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6" name="Rectangle 155"/>
          <p:cNvSpPr>
            <a:spLocks noChangeArrowheads="1"/>
          </p:cNvSpPr>
          <p:nvPr/>
        </p:nvSpPr>
        <p:spPr bwMode="gray">
          <a:xfrm>
            <a:off x="8626475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7" name="Rectangle 156"/>
          <p:cNvSpPr>
            <a:spLocks noChangeArrowheads="1"/>
          </p:cNvSpPr>
          <p:nvPr/>
        </p:nvSpPr>
        <p:spPr bwMode="gray">
          <a:xfrm>
            <a:off x="4575175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8" name="Rectangle 157"/>
          <p:cNvSpPr>
            <a:spLocks noChangeArrowheads="1"/>
          </p:cNvSpPr>
          <p:nvPr/>
        </p:nvSpPr>
        <p:spPr bwMode="gray">
          <a:xfrm>
            <a:off x="5600700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9" name="Rectangle 158"/>
          <p:cNvSpPr>
            <a:spLocks noChangeArrowheads="1"/>
          </p:cNvSpPr>
          <p:nvPr/>
        </p:nvSpPr>
        <p:spPr bwMode="gray">
          <a:xfrm>
            <a:off x="5083175" y="5440363"/>
            <a:ext cx="508000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0" name="Rectangle 159"/>
          <p:cNvSpPr>
            <a:spLocks noChangeArrowheads="1"/>
          </p:cNvSpPr>
          <p:nvPr/>
        </p:nvSpPr>
        <p:spPr bwMode="gray">
          <a:xfrm>
            <a:off x="6097588" y="5440363"/>
            <a:ext cx="509587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1" name="Rectangle 161"/>
          <p:cNvSpPr>
            <a:spLocks noChangeArrowheads="1"/>
          </p:cNvSpPr>
          <p:nvPr/>
        </p:nvSpPr>
        <p:spPr bwMode="gray">
          <a:xfrm>
            <a:off x="6605588" y="4972050"/>
            <a:ext cx="506412" cy="473075"/>
          </a:xfrm>
          <a:prstGeom prst="rect">
            <a:avLst/>
          </a:prstGeom>
          <a:solidFill>
            <a:srgbClr val="EAEAEA">
              <a:alpha val="5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2" name="Rectangle 162"/>
          <p:cNvSpPr>
            <a:spLocks noChangeArrowheads="1"/>
          </p:cNvSpPr>
          <p:nvPr/>
        </p:nvSpPr>
        <p:spPr bwMode="gray">
          <a:xfrm>
            <a:off x="7623175" y="4972050"/>
            <a:ext cx="506413" cy="473075"/>
          </a:xfrm>
          <a:prstGeom prst="rect">
            <a:avLst/>
          </a:prstGeom>
          <a:solidFill>
            <a:schemeClr val="accent2">
              <a:alpha val="5000"/>
            </a:scheme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3" name="Rectangle 163"/>
          <p:cNvSpPr>
            <a:spLocks noChangeArrowheads="1"/>
          </p:cNvSpPr>
          <p:nvPr/>
        </p:nvSpPr>
        <p:spPr bwMode="gray">
          <a:xfrm>
            <a:off x="8628063" y="4972050"/>
            <a:ext cx="508000" cy="473075"/>
          </a:xfrm>
          <a:prstGeom prst="rect">
            <a:avLst/>
          </a:prstGeom>
          <a:solidFill>
            <a:srgbClr val="EAEAEA">
              <a:alpha val="5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4" name="Rectangle 164"/>
          <p:cNvSpPr>
            <a:spLocks noChangeArrowheads="1"/>
          </p:cNvSpPr>
          <p:nvPr/>
        </p:nvSpPr>
        <p:spPr bwMode="gray">
          <a:xfrm>
            <a:off x="5600700" y="4972050"/>
            <a:ext cx="506413" cy="473075"/>
          </a:xfrm>
          <a:prstGeom prst="rect">
            <a:avLst/>
          </a:prstGeom>
          <a:solidFill>
            <a:schemeClr val="folHlink">
              <a:alpha val="5000"/>
            </a:scheme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5" name="Rectangle 165"/>
          <p:cNvSpPr>
            <a:spLocks noChangeArrowheads="1"/>
          </p:cNvSpPr>
          <p:nvPr/>
        </p:nvSpPr>
        <p:spPr bwMode="gray">
          <a:xfrm>
            <a:off x="8128000" y="6386513"/>
            <a:ext cx="506413" cy="471487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6" name="Rectangle 166"/>
          <p:cNvSpPr>
            <a:spLocks noChangeArrowheads="1"/>
          </p:cNvSpPr>
          <p:nvPr/>
        </p:nvSpPr>
        <p:spPr bwMode="gray">
          <a:xfrm>
            <a:off x="5091113" y="6386513"/>
            <a:ext cx="508000" cy="471487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7" name="Rectangle 168"/>
          <p:cNvSpPr>
            <a:spLocks noChangeArrowheads="1"/>
          </p:cNvSpPr>
          <p:nvPr/>
        </p:nvSpPr>
        <p:spPr bwMode="gray">
          <a:xfrm>
            <a:off x="4068763" y="6386513"/>
            <a:ext cx="509587" cy="471487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8" name="Rectangle 170"/>
          <p:cNvSpPr>
            <a:spLocks noChangeArrowheads="1"/>
          </p:cNvSpPr>
          <p:nvPr/>
        </p:nvSpPr>
        <p:spPr bwMode="gray">
          <a:xfrm>
            <a:off x="4575175" y="4965700"/>
            <a:ext cx="506413" cy="469900"/>
          </a:xfrm>
          <a:prstGeom prst="rect">
            <a:avLst/>
          </a:prstGeom>
          <a:solidFill>
            <a:srgbClr val="DDDDDD">
              <a:alpha val="5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9" name="Rectangle 171"/>
          <p:cNvSpPr>
            <a:spLocks noChangeArrowheads="1"/>
          </p:cNvSpPr>
          <p:nvPr/>
        </p:nvSpPr>
        <p:spPr bwMode="gray">
          <a:xfrm>
            <a:off x="7113588" y="6384925"/>
            <a:ext cx="508000" cy="471488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0" name="Rectangle 173"/>
          <p:cNvSpPr>
            <a:spLocks noChangeArrowheads="1"/>
          </p:cNvSpPr>
          <p:nvPr/>
        </p:nvSpPr>
        <p:spPr bwMode="gray">
          <a:xfrm>
            <a:off x="3556000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1" name="Rectangle 174"/>
          <p:cNvSpPr>
            <a:spLocks noChangeArrowheads="1"/>
          </p:cNvSpPr>
          <p:nvPr/>
        </p:nvSpPr>
        <p:spPr bwMode="gray">
          <a:xfrm>
            <a:off x="3038475" y="5440363"/>
            <a:ext cx="506413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2" name="Rectangle 176"/>
          <p:cNvSpPr>
            <a:spLocks noChangeArrowheads="1"/>
          </p:cNvSpPr>
          <p:nvPr/>
        </p:nvSpPr>
        <p:spPr bwMode="gray">
          <a:xfrm>
            <a:off x="3556000" y="4972050"/>
            <a:ext cx="506413" cy="473075"/>
          </a:xfrm>
          <a:prstGeom prst="rect">
            <a:avLst/>
          </a:prstGeom>
          <a:solidFill>
            <a:schemeClr val="folHlink">
              <a:alpha val="5000"/>
            </a:scheme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3" name="Rectangle 182"/>
          <p:cNvSpPr>
            <a:spLocks noChangeArrowheads="1"/>
          </p:cNvSpPr>
          <p:nvPr/>
        </p:nvSpPr>
        <p:spPr bwMode="gray">
          <a:xfrm>
            <a:off x="2540000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4" name="Rectangle 183"/>
          <p:cNvSpPr>
            <a:spLocks noChangeArrowheads="1"/>
          </p:cNvSpPr>
          <p:nvPr/>
        </p:nvSpPr>
        <p:spPr bwMode="gray">
          <a:xfrm>
            <a:off x="2024063" y="5440363"/>
            <a:ext cx="506412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5" name="Rectangle 184"/>
          <p:cNvSpPr>
            <a:spLocks noChangeArrowheads="1"/>
          </p:cNvSpPr>
          <p:nvPr/>
        </p:nvSpPr>
        <p:spPr bwMode="gray">
          <a:xfrm>
            <a:off x="511175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6" name="Rectangle 185"/>
          <p:cNvSpPr>
            <a:spLocks noChangeArrowheads="1"/>
          </p:cNvSpPr>
          <p:nvPr/>
        </p:nvSpPr>
        <p:spPr bwMode="gray">
          <a:xfrm>
            <a:off x="4763" y="5440363"/>
            <a:ext cx="506412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7" name="Rectangle 186"/>
          <p:cNvSpPr>
            <a:spLocks noChangeArrowheads="1"/>
          </p:cNvSpPr>
          <p:nvPr/>
        </p:nvSpPr>
        <p:spPr bwMode="gray">
          <a:xfrm>
            <a:off x="1008063" y="5440363"/>
            <a:ext cx="508000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8" name="Rectangle 187"/>
          <p:cNvSpPr>
            <a:spLocks noChangeArrowheads="1"/>
          </p:cNvSpPr>
          <p:nvPr/>
        </p:nvSpPr>
        <p:spPr bwMode="gray">
          <a:xfrm>
            <a:off x="1514475" y="4972050"/>
            <a:ext cx="508000" cy="473075"/>
          </a:xfrm>
          <a:prstGeom prst="rect">
            <a:avLst/>
          </a:prstGeom>
          <a:solidFill>
            <a:srgbClr val="EAEAEA">
              <a:alpha val="5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9" name="Rectangle 188"/>
          <p:cNvSpPr>
            <a:spLocks noChangeArrowheads="1"/>
          </p:cNvSpPr>
          <p:nvPr/>
        </p:nvSpPr>
        <p:spPr bwMode="gray">
          <a:xfrm>
            <a:off x="2532063" y="4972050"/>
            <a:ext cx="508000" cy="473075"/>
          </a:xfrm>
          <a:prstGeom prst="rect">
            <a:avLst/>
          </a:prstGeom>
          <a:solidFill>
            <a:srgbClr val="EAEAEA">
              <a:alpha val="5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30" name="Rectangle 189"/>
          <p:cNvSpPr>
            <a:spLocks noChangeArrowheads="1"/>
          </p:cNvSpPr>
          <p:nvPr/>
        </p:nvSpPr>
        <p:spPr bwMode="gray">
          <a:xfrm>
            <a:off x="511175" y="4972050"/>
            <a:ext cx="506413" cy="473075"/>
          </a:xfrm>
          <a:prstGeom prst="rect">
            <a:avLst/>
          </a:prstGeom>
          <a:solidFill>
            <a:schemeClr val="folHlink">
              <a:alpha val="5000"/>
            </a:scheme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31" name="Rectangle 190"/>
          <p:cNvSpPr>
            <a:spLocks noChangeArrowheads="1"/>
          </p:cNvSpPr>
          <p:nvPr/>
        </p:nvSpPr>
        <p:spPr bwMode="gray">
          <a:xfrm>
            <a:off x="12700" y="6386513"/>
            <a:ext cx="508000" cy="471487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32" name="Rectangle 191"/>
          <p:cNvSpPr>
            <a:spLocks noChangeArrowheads="1"/>
          </p:cNvSpPr>
          <p:nvPr/>
        </p:nvSpPr>
        <p:spPr bwMode="gray">
          <a:xfrm>
            <a:off x="1016000" y="6386513"/>
            <a:ext cx="508000" cy="471487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33" name="Rectangle 192"/>
          <p:cNvSpPr>
            <a:spLocks noChangeArrowheads="1"/>
          </p:cNvSpPr>
          <p:nvPr/>
        </p:nvSpPr>
        <p:spPr bwMode="gray">
          <a:xfrm>
            <a:off x="2024063" y="6384925"/>
            <a:ext cx="506412" cy="471488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46" name="Rectangle 152"/>
          <p:cNvSpPr>
            <a:spLocks noChangeArrowheads="1"/>
          </p:cNvSpPr>
          <p:nvPr userDrawn="1"/>
        </p:nvSpPr>
        <p:spPr bwMode="gray">
          <a:xfrm>
            <a:off x="1522413" y="5918200"/>
            <a:ext cx="506412" cy="469900"/>
          </a:xfrm>
          <a:prstGeom prst="rect">
            <a:avLst/>
          </a:prstGeom>
          <a:gradFill flip="none" rotWithShape="1">
            <a:gsLst>
              <a:gs pos="0">
                <a:srgbClr val="6493F6">
                  <a:tint val="66000"/>
                  <a:satMod val="160000"/>
                </a:srgbClr>
              </a:gs>
              <a:gs pos="50000">
                <a:srgbClr val="6493F6">
                  <a:tint val="44500"/>
                  <a:satMod val="160000"/>
                </a:srgbClr>
              </a:gs>
              <a:gs pos="100000">
                <a:srgbClr val="6493F6">
                  <a:tint val="23500"/>
                  <a:satMod val="160000"/>
                </a:srgbClr>
              </a:gs>
            </a:gsLst>
            <a:lin ang="5400000" scaled="1"/>
            <a:tileRect/>
          </a:gradFill>
          <a:ln w="9525">
            <a:solidFill>
              <a:srgbClr val="DDDDDD">
                <a:alpha val="60001"/>
              </a:srgbClr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47" name="Rectangle 152"/>
          <p:cNvSpPr>
            <a:spLocks noChangeArrowheads="1"/>
          </p:cNvSpPr>
          <p:nvPr userDrawn="1"/>
        </p:nvSpPr>
        <p:spPr bwMode="gray">
          <a:xfrm>
            <a:off x="4570523" y="5918200"/>
            <a:ext cx="506413" cy="469900"/>
          </a:xfrm>
          <a:prstGeom prst="rect">
            <a:avLst/>
          </a:prstGeom>
          <a:gradFill flip="none" rotWithShape="1">
            <a:gsLst>
              <a:gs pos="0">
                <a:srgbClr val="73ACFF">
                  <a:tint val="66000"/>
                  <a:satMod val="160000"/>
                </a:srgbClr>
              </a:gs>
              <a:gs pos="50000">
                <a:srgbClr val="73ACFF">
                  <a:tint val="44500"/>
                  <a:satMod val="160000"/>
                  <a:alpha val="86000"/>
                </a:srgbClr>
              </a:gs>
              <a:gs pos="100000">
                <a:srgbClr val="73ACFF">
                  <a:tint val="23500"/>
                  <a:satMod val="160000"/>
                </a:srgbClr>
              </a:gs>
            </a:gsLst>
            <a:path path="circle">
              <a:fillToRect r="100000" b="100000"/>
            </a:path>
            <a:tileRect l="-100000" t="-100000"/>
          </a:gradFill>
          <a:ln w="9525">
            <a:solidFill>
              <a:srgbClr val="DDDDDD">
                <a:alpha val="60001"/>
              </a:srgbClr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48" name="Rectangle 152"/>
          <p:cNvSpPr>
            <a:spLocks noChangeArrowheads="1"/>
          </p:cNvSpPr>
          <p:nvPr userDrawn="1"/>
        </p:nvSpPr>
        <p:spPr bwMode="gray">
          <a:xfrm>
            <a:off x="7618413" y="5918200"/>
            <a:ext cx="506412" cy="469900"/>
          </a:xfrm>
          <a:prstGeom prst="rect">
            <a:avLst/>
          </a:prstGeom>
          <a:gradFill flip="none" rotWithShape="1">
            <a:gsLst>
              <a:gs pos="0">
                <a:srgbClr val="73ACFF">
                  <a:tint val="66000"/>
                  <a:satMod val="160000"/>
                </a:srgbClr>
              </a:gs>
              <a:gs pos="50000">
                <a:srgbClr val="73ACFF">
                  <a:tint val="44500"/>
                  <a:satMod val="160000"/>
                  <a:alpha val="86000"/>
                </a:srgbClr>
              </a:gs>
              <a:gs pos="100000">
                <a:srgbClr val="73ACFF">
                  <a:tint val="23500"/>
                  <a:satMod val="160000"/>
                </a:srgbClr>
              </a:gs>
            </a:gsLst>
            <a:lin ang="8100000" scaled="1"/>
            <a:tileRect/>
          </a:gradFill>
          <a:ln w="9525">
            <a:solidFill>
              <a:srgbClr val="DDDDDD">
                <a:alpha val="60001"/>
              </a:srgbClr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49" name="Rectangle 154"/>
          <p:cNvSpPr>
            <a:spLocks noChangeArrowheads="1"/>
          </p:cNvSpPr>
          <p:nvPr userDrawn="1"/>
        </p:nvSpPr>
        <p:spPr bwMode="gray">
          <a:xfrm>
            <a:off x="8135938" y="5440363"/>
            <a:ext cx="508000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50" name="Rectangle 152"/>
          <p:cNvSpPr>
            <a:spLocks noChangeArrowheads="1"/>
          </p:cNvSpPr>
          <p:nvPr userDrawn="1"/>
        </p:nvSpPr>
        <p:spPr bwMode="gray">
          <a:xfrm>
            <a:off x="6096025" y="6388124"/>
            <a:ext cx="506413" cy="469900"/>
          </a:xfrm>
          <a:prstGeom prst="rect">
            <a:avLst/>
          </a:prstGeom>
          <a:gradFill flip="none" rotWithShape="1">
            <a:gsLst>
              <a:gs pos="0">
                <a:srgbClr val="73ACFF">
                  <a:tint val="66000"/>
                  <a:satMod val="160000"/>
                </a:srgbClr>
              </a:gs>
              <a:gs pos="50000">
                <a:srgbClr val="73ACFF">
                  <a:tint val="44500"/>
                  <a:satMod val="160000"/>
                  <a:alpha val="86000"/>
                </a:srgbClr>
              </a:gs>
              <a:gs pos="100000">
                <a:srgbClr val="73ACFF">
                  <a:tint val="23500"/>
                  <a:satMod val="160000"/>
                </a:srgbClr>
              </a:gs>
            </a:gsLst>
            <a:path path="circle">
              <a:fillToRect r="100000" b="100000"/>
            </a:path>
            <a:tileRect l="-100000" t="-100000"/>
          </a:gradFill>
          <a:ln w="9525">
            <a:solidFill>
              <a:srgbClr val="DDDDDD">
                <a:alpha val="60001"/>
              </a:srgbClr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grpSp>
        <p:nvGrpSpPr>
          <p:cNvPr id="51" name="组合 76"/>
          <p:cNvGrpSpPr/>
          <p:nvPr userDrawn="1"/>
        </p:nvGrpSpPr>
        <p:grpSpPr bwMode="auto">
          <a:xfrm>
            <a:off x="5067300" y="5918200"/>
            <a:ext cx="4076700" cy="939800"/>
            <a:chOff x="5067300" y="5918200"/>
            <a:chExt cx="4076700" cy="939800"/>
          </a:xfrm>
        </p:grpSpPr>
        <p:sp>
          <p:nvSpPr>
            <p:cNvPr id="52" name="Rectangle 152"/>
            <p:cNvSpPr>
              <a:spLocks noChangeArrowheads="1"/>
            </p:cNvSpPr>
            <p:nvPr userDrawn="1"/>
          </p:nvSpPr>
          <p:spPr bwMode="gray">
            <a:xfrm>
              <a:off x="6599238" y="5918200"/>
              <a:ext cx="506412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53" name="Rectangle 152"/>
            <p:cNvSpPr>
              <a:spLocks noChangeArrowheads="1"/>
            </p:cNvSpPr>
            <p:nvPr userDrawn="1"/>
          </p:nvSpPr>
          <p:spPr bwMode="gray">
            <a:xfrm>
              <a:off x="5599113" y="5918200"/>
              <a:ext cx="506412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54" name="Rectangle 152"/>
            <p:cNvSpPr>
              <a:spLocks noChangeArrowheads="1"/>
            </p:cNvSpPr>
            <p:nvPr userDrawn="1"/>
          </p:nvSpPr>
          <p:spPr bwMode="gray">
            <a:xfrm>
              <a:off x="8637588" y="5918200"/>
              <a:ext cx="506412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55" name="Rectangle 152"/>
            <p:cNvSpPr>
              <a:spLocks noChangeArrowheads="1"/>
            </p:cNvSpPr>
            <p:nvPr userDrawn="1"/>
          </p:nvSpPr>
          <p:spPr bwMode="gray">
            <a:xfrm>
              <a:off x="8128000" y="6388100"/>
              <a:ext cx="506413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56" name="Rectangle 152"/>
            <p:cNvSpPr>
              <a:spLocks noChangeArrowheads="1"/>
            </p:cNvSpPr>
            <p:nvPr userDrawn="1"/>
          </p:nvSpPr>
          <p:spPr bwMode="gray">
            <a:xfrm>
              <a:off x="7115175" y="6388100"/>
              <a:ext cx="506413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57" name="Rectangle 152"/>
            <p:cNvSpPr>
              <a:spLocks noChangeArrowheads="1"/>
            </p:cNvSpPr>
            <p:nvPr userDrawn="1"/>
          </p:nvSpPr>
          <p:spPr bwMode="gray">
            <a:xfrm>
              <a:off x="5067300" y="6388100"/>
              <a:ext cx="506413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</p:grpSp>
      <p:sp>
        <p:nvSpPr>
          <p:cNvPr id="58" name="Rectangle 152"/>
          <p:cNvSpPr>
            <a:spLocks noChangeArrowheads="1"/>
          </p:cNvSpPr>
          <p:nvPr userDrawn="1"/>
        </p:nvSpPr>
        <p:spPr bwMode="gray">
          <a:xfrm>
            <a:off x="3046413" y="6383338"/>
            <a:ext cx="506412" cy="469900"/>
          </a:xfrm>
          <a:prstGeom prst="rect">
            <a:avLst/>
          </a:prstGeom>
          <a:gradFill flip="none" rotWithShape="1">
            <a:gsLst>
              <a:gs pos="0">
                <a:srgbClr val="73ACFF">
                  <a:tint val="66000"/>
                  <a:satMod val="160000"/>
                </a:srgbClr>
              </a:gs>
              <a:gs pos="50000">
                <a:srgbClr val="73ACFF">
                  <a:tint val="44500"/>
                  <a:satMod val="160000"/>
                  <a:alpha val="86000"/>
                </a:srgbClr>
              </a:gs>
              <a:gs pos="100000">
                <a:srgbClr val="73ACFF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>
            <a:solidFill>
              <a:srgbClr val="DDDDDD">
                <a:alpha val="60001"/>
              </a:srgbClr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grpSp>
        <p:nvGrpSpPr>
          <p:cNvPr id="59" name="组合 75"/>
          <p:cNvGrpSpPr/>
          <p:nvPr userDrawn="1"/>
        </p:nvGrpSpPr>
        <p:grpSpPr bwMode="auto">
          <a:xfrm>
            <a:off x="501650" y="5910263"/>
            <a:ext cx="4071938" cy="947737"/>
            <a:chOff x="501650" y="5910263"/>
            <a:chExt cx="4071938" cy="947761"/>
          </a:xfrm>
        </p:grpSpPr>
        <p:sp>
          <p:nvSpPr>
            <p:cNvPr id="60" name="Rectangle 152"/>
            <p:cNvSpPr>
              <a:spLocks noChangeArrowheads="1"/>
            </p:cNvSpPr>
            <p:nvPr userDrawn="1"/>
          </p:nvSpPr>
          <p:spPr bwMode="gray">
            <a:xfrm>
              <a:off x="3551238" y="5918200"/>
              <a:ext cx="506412" cy="469912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61" name="Rectangle 152"/>
            <p:cNvSpPr>
              <a:spLocks noChangeArrowheads="1"/>
            </p:cNvSpPr>
            <p:nvPr userDrawn="1"/>
          </p:nvSpPr>
          <p:spPr bwMode="gray">
            <a:xfrm>
              <a:off x="2535238" y="5918200"/>
              <a:ext cx="506412" cy="469912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62" name="Rectangle 152"/>
            <p:cNvSpPr>
              <a:spLocks noChangeArrowheads="1"/>
            </p:cNvSpPr>
            <p:nvPr userDrawn="1"/>
          </p:nvSpPr>
          <p:spPr bwMode="gray">
            <a:xfrm>
              <a:off x="501650" y="5910263"/>
              <a:ext cx="506413" cy="469900"/>
            </a:xfrm>
            <a:prstGeom prst="rect">
              <a:avLst/>
            </a:prstGeom>
            <a:gradFill flip="none"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path path="circle">
                <a:fillToRect l="100000" b="100000"/>
              </a:path>
              <a:tileRect t="-100000" r="-100000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63" name="Rectangle 152"/>
            <p:cNvSpPr>
              <a:spLocks noChangeArrowheads="1"/>
            </p:cNvSpPr>
            <p:nvPr userDrawn="1"/>
          </p:nvSpPr>
          <p:spPr bwMode="gray">
            <a:xfrm>
              <a:off x="4067175" y="6388112"/>
              <a:ext cx="506413" cy="469912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64" name="Rectangle 152"/>
            <p:cNvSpPr>
              <a:spLocks noChangeArrowheads="1"/>
            </p:cNvSpPr>
            <p:nvPr userDrawn="1"/>
          </p:nvSpPr>
          <p:spPr bwMode="gray">
            <a:xfrm>
              <a:off x="2036763" y="6388112"/>
              <a:ext cx="506412" cy="469912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65" name="Rectangle 152"/>
            <p:cNvSpPr>
              <a:spLocks noChangeArrowheads="1"/>
            </p:cNvSpPr>
            <p:nvPr userDrawn="1"/>
          </p:nvSpPr>
          <p:spPr bwMode="gray">
            <a:xfrm>
              <a:off x="1014413" y="6388112"/>
              <a:ext cx="506412" cy="469912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</p:grpSp>
      <p:sp>
        <p:nvSpPr>
          <p:cNvPr id="66" name="Rectangle 152"/>
          <p:cNvSpPr>
            <a:spLocks noChangeArrowheads="1"/>
          </p:cNvSpPr>
          <p:nvPr userDrawn="1"/>
        </p:nvSpPr>
        <p:spPr bwMode="gray">
          <a:xfrm>
            <a:off x="-6350" y="6388100"/>
            <a:ext cx="506413" cy="469900"/>
          </a:xfrm>
          <a:prstGeom prst="rect">
            <a:avLst/>
          </a:prstGeom>
          <a:gradFill flip="none" rotWithShape="1">
            <a:gsLst>
              <a:gs pos="0">
                <a:srgbClr val="6493F6">
                  <a:tint val="66000"/>
                  <a:satMod val="160000"/>
                </a:srgbClr>
              </a:gs>
              <a:gs pos="50000">
                <a:srgbClr val="6493F6">
                  <a:tint val="44500"/>
                  <a:satMod val="160000"/>
                </a:srgbClr>
              </a:gs>
              <a:gs pos="100000">
                <a:srgbClr val="6493F6">
                  <a:tint val="23500"/>
                  <a:satMod val="160000"/>
                </a:srgbClr>
              </a:gs>
            </a:gsLst>
            <a:lin ang="0" scaled="1"/>
            <a:tileRect/>
          </a:gradFill>
          <a:ln w="9525">
            <a:solidFill>
              <a:srgbClr val="DDDDDD">
                <a:alpha val="60001"/>
              </a:srgbClr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67" name="Rectangle 194"/>
          <p:cNvSpPr>
            <a:spLocks noChangeArrowheads="1"/>
          </p:cNvSpPr>
          <p:nvPr/>
        </p:nvSpPr>
        <p:spPr bwMode="gray">
          <a:xfrm>
            <a:off x="0" y="4357688"/>
            <a:ext cx="9144000" cy="1500187"/>
          </a:xfrm>
          <a:prstGeom prst="rect">
            <a:avLst/>
          </a:prstGeom>
          <a:gradFill rotWithShape="1">
            <a:gsLst>
              <a:gs pos="0">
                <a:schemeClr val="bg1">
                  <a:alpha val="89999"/>
                </a:schemeClr>
              </a:gs>
              <a:gs pos="100000">
                <a:schemeClr val="bg1">
                  <a:gamma/>
                  <a:tint val="0"/>
                  <a:invGamma/>
                  <a:alpha val="0"/>
                </a:schemeClr>
              </a:gs>
            </a:gsLst>
            <a:lin ang="5400000" scaled="1"/>
          </a:gradFill>
          <a:ln w="9525">
            <a:noFill/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68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467475"/>
            <a:ext cx="2133600" cy="301625"/>
          </a:xfrm>
          <a:prstGeom prst="rect">
            <a:avLst/>
          </a:prstGeom>
        </p:spPr>
        <p:txBody>
          <a:bodyPr/>
          <a:lstStyle>
            <a:lvl1pPr>
              <a:defRPr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9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467475"/>
            <a:ext cx="2895600" cy="301625"/>
          </a:xfrm>
          <a:prstGeom prst="rect">
            <a:avLst/>
          </a:prstGeom>
        </p:spPr>
        <p:txBody>
          <a:bodyPr/>
          <a:lstStyle>
            <a:lvl1pPr>
              <a:defRPr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0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467475"/>
            <a:ext cx="2133600" cy="301625"/>
          </a:xfrm>
          <a:prstGeom prst="rect">
            <a:avLst/>
          </a:prstGeom>
        </p:spPr>
        <p:txBody>
          <a:bodyPr/>
          <a:lstStyle>
            <a:lvl1pPr>
              <a:defRPr>
                <a:ea typeface="+mn-ea"/>
              </a:defRPr>
            </a:lvl1pPr>
          </a:lstStyle>
          <a:p>
            <a:pPr>
              <a:defRPr/>
            </a:pPr>
            <a:fld id="{A2E2BA9F-2BA8-4266-9FF3-8B36D967D13E}" type="slidenum">
              <a:rPr lang="zh-CN" altLang="en-US"/>
              <a:t>‹#›</a:t>
            </a:fld>
            <a:endParaRPr lang="en-US" altLang="zh-CN"/>
          </a:p>
        </p:txBody>
      </p:sp>
      <p:grpSp>
        <p:nvGrpSpPr>
          <p:cNvPr id="72" name="组合 76"/>
          <p:cNvGrpSpPr/>
          <p:nvPr userDrawn="1"/>
        </p:nvGrpSpPr>
        <p:grpSpPr bwMode="auto">
          <a:xfrm>
            <a:off x="5067300" y="0"/>
            <a:ext cx="4076700" cy="939800"/>
            <a:chOff x="5067300" y="5918200"/>
            <a:chExt cx="4076700" cy="939800"/>
          </a:xfrm>
        </p:grpSpPr>
        <p:sp>
          <p:nvSpPr>
            <p:cNvPr id="73" name="Rectangle 152"/>
            <p:cNvSpPr>
              <a:spLocks noChangeArrowheads="1"/>
            </p:cNvSpPr>
            <p:nvPr userDrawn="1"/>
          </p:nvSpPr>
          <p:spPr bwMode="gray">
            <a:xfrm>
              <a:off x="6599238" y="5918200"/>
              <a:ext cx="506412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74" name="Rectangle 152"/>
            <p:cNvSpPr>
              <a:spLocks noChangeArrowheads="1"/>
            </p:cNvSpPr>
            <p:nvPr userDrawn="1"/>
          </p:nvSpPr>
          <p:spPr bwMode="gray">
            <a:xfrm>
              <a:off x="5599113" y="5918200"/>
              <a:ext cx="506412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75" name="Rectangle 152"/>
            <p:cNvSpPr>
              <a:spLocks noChangeArrowheads="1"/>
            </p:cNvSpPr>
            <p:nvPr userDrawn="1"/>
          </p:nvSpPr>
          <p:spPr bwMode="gray">
            <a:xfrm>
              <a:off x="8637588" y="5918200"/>
              <a:ext cx="506412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76" name="Rectangle 152"/>
            <p:cNvSpPr>
              <a:spLocks noChangeArrowheads="1"/>
            </p:cNvSpPr>
            <p:nvPr userDrawn="1"/>
          </p:nvSpPr>
          <p:spPr bwMode="gray">
            <a:xfrm>
              <a:off x="8128000" y="6388100"/>
              <a:ext cx="506413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77" name="Rectangle 152"/>
            <p:cNvSpPr>
              <a:spLocks noChangeArrowheads="1"/>
            </p:cNvSpPr>
            <p:nvPr userDrawn="1"/>
          </p:nvSpPr>
          <p:spPr bwMode="gray">
            <a:xfrm>
              <a:off x="7115175" y="6388100"/>
              <a:ext cx="506413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78" name="Rectangle 152"/>
            <p:cNvSpPr>
              <a:spLocks noChangeArrowheads="1"/>
            </p:cNvSpPr>
            <p:nvPr userDrawn="1"/>
          </p:nvSpPr>
          <p:spPr bwMode="gray">
            <a:xfrm>
              <a:off x="5067300" y="6388100"/>
              <a:ext cx="506413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</p:grpSp>
      <p:grpSp>
        <p:nvGrpSpPr>
          <p:cNvPr id="86" name="组合 76"/>
          <p:cNvGrpSpPr/>
          <p:nvPr userDrawn="1"/>
        </p:nvGrpSpPr>
        <p:grpSpPr bwMode="auto">
          <a:xfrm>
            <a:off x="0" y="0"/>
            <a:ext cx="4076700" cy="939800"/>
            <a:chOff x="5067300" y="5918200"/>
            <a:chExt cx="4076700" cy="939800"/>
          </a:xfrm>
        </p:grpSpPr>
        <p:sp>
          <p:nvSpPr>
            <p:cNvPr id="87" name="Rectangle 152"/>
            <p:cNvSpPr>
              <a:spLocks noChangeArrowheads="1"/>
            </p:cNvSpPr>
            <p:nvPr userDrawn="1"/>
          </p:nvSpPr>
          <p:spPr bwMode="gray">
            <a:xfrm>
              <a:off x="6599238" y="5918200"/>
              <a:ext cx="506412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88" name="Rectangle 152"/>
            <p:cNvSpPr>
              <a:spLocks noChangeArrowheads="1"/>
            </p:cNvSpPr>
            <p:nvPr userDrawn="1"/>
          </p:nvSpPr>
          <p:spPr bwMode="gray">
            <a:xfrm>
              <a:off x="5599113" y="5918200"/>
              <a:ext cx="506412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89" name="Rectangle 152"/>
            <p:cNvSpPr>
              <a:spLocks noChangeArrowheads="1"/>
            </p:cNvSpPr>
            <p:nvPr userDrawn="1"/>
          </p:nvSpPr>
          <p:spPr bwMode="gray">
            <a:xfrm>
              <a:off x="8637588" y="5918200"/>
              <a:ext cx="506412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90" name="Rectangle 152"/>
            <p:cNvSpPr>
              <a:spLocks noChangeArrowheads="1"/>
            </p:cNvSpPr>
            <p:nvPr userDrawn="1"/>
          </p:nvSpPr>
          <p:spPr bwMode="gray">
            <a:xfrm>
              <a:off x="8128000" y="6388100"/>
              <a:ext cx="506413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91" name="Rectangle 152"/>
            <p:cNvSpPr>
              <a:spLocks noChangeArrowheads="1"/>
            </p:cNvSpPr>
            <p:nvPr userDrawn="1"/>
          </p:nvSpPr>
          <p:spPr bwMode="gray">
            <a:xfrm>
              <a:off x="7115175" y="6388100"/>
              <a:ext cx="506413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92" name="Rectangle 152"/>
            <p:cNvSpPr>
              <a:spLocks noChangeArrowheads="1"/>
            </p:cNvSpPr>
            <p:nvPr userDrawn="1"/>
          </p:nvSpPr>
          <p:spPr bwMode="gray">
            <a:xfrm>
              <a:off x="5067300" y="6388100"/>
              <a:ext cx="506413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</p:grpSp>
      <p:grpSp>
        <p:nvGrpSpPr>
          <p:cNvPr id="94" name="组合 76"/>
          <p:cNvGrpSpPr/>
          <p:nvPr userDrawn="1"/>
        </p:nvGrpSpPr>
        <p:grpSpPr bwMode="auto">
          <a:xfrm>
            <a:off x="995366" y="0"/>
            <a:ext cx="4076700" cy="939800"/>
            <a:chOff x="5067300" y="5918200"/>
            <a:chExt cx="4076700" cy="939800"/>
          </a:xfrm>
        </p:grpSpPr>
        <p:sp>
          <p:nvSpPr>
            <p:cNvPr id="95" name="Rectangle 152"/>
            <p:cNvSpPr>
              <a:spLocks noChangeArrowheads="1"/>
            </p:cNvSpPr>
            <p:nvPr userDrawn="1"/>
          </p:nvSpPr>
          <p:spPr bwMode="gray">
            <a:xfrm>
              <a:off x="6599238" y="5918200"/>
              <a:ext cx="506412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96" name="Rectangle 152"/>
            <p:cNvSpPr>
              <a:spLocks noChangeArrowheads="1"/>
            </p:cNvSpPr>
            <p:nvPr userDrawn="1"/>
          </p:nvSpPr>
          <p:spPr bwMode="gray">
            <a:xfrm>
              <a:off x="5599113" y="5918200"/>
              <a:ext cx="506412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97" name="Rectangle 152"/>
            <p:cNvSpPr>
              <a:spLocks noChangeArrowheads="1"/>
            </p:cNvSpPr>
            <p:nvPr userDrawn="1"/>
          </p:nvSpPr>
          <p:spPr bwMode="gray">
            <a:xfrm>
              <a:off x="8637588" y="5918200"/>
              <a:ext cx="506412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98" name="Rectangle 152"/>
            <p:cNvSpPr>
              <a:spLocks noChangeArrowheads="1"/>
            </p:cNvSpPr>
            <p:nvPr userDrawn="1"/>
          </p:nvSpPr>
          <p:spPr bwMode="gray">
            <a:xfrm>
              <a:off x="8128000" y="6388100"/>
              <a:ext cx="506413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99" name="Rectangle 152"/>
            <p:cNvSpPr>
              <a:spLocks noChangeArrowheads="1"/>
            </p:cNvSpPr>
            <p:nvPr userDrawn="1"/>
          </p:nvSpPr>
          <p:spPr bwMode="gray">
            <a:xfrm>
              <a:off x="7115175" y="6388100"/>
              <a:ext cx="506413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100" name="Rectangle 152"/>
            <p:cNvSpPr>
              <a:spLocks noChangeArrowheads="1"/>
            </p:cNvSpPr>
            <p:nvPr userDrawn="1"/>
          </p:nvSpPr>
          <p:spPr bwMode="gray">
            <a:xfrm>
              <a:off x="5067300" y="6388100"/>
              <a:ext cx="506413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</p:grpSp>
      <p:grpSp>
        <p:nvGrpSpPr>
          <p:cNvPr id="101" name="组合 76"/>
          <p:cNvGrpSpPr/>
          <p:nvPr userDrawn="1"/>
        </p:nvGrpSpPr>
        <p:grpSpPr bwMode="auto">
          <a:xfrm>
            <a:off x="4071934" y="-24"/>
            <a:ext cx="4076700" cy="939800"/>
            <a:chOff x="5067300" y="5918200"/>
            <a:chExt cx="4076700" cy="939800"/>
          </a:xfrm>
        </p:grpSpPr>
        <p:sp>
          <p:nvSpPr>
            <p:cNvPr id="102" name="Rectangle 152"/>
            <p:cNvSpPr>
              <a:spLocks noChangeArrowheads="1"/>
            </p:cNvSpPr>
            <p:nvPr userDrawn="1"/>
          </p:nvSpPr>
          <p:spPr bwMode="gray">
            <a:xfrm>
              <a:off x="6599238" y="5918200"/>
              <a:ext cx="506412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103" name="Rectangle 152"/>
            <p:cNvSpPr>
              <a:spLocks noChangeArrowheads="1"/>
            </p:cNvSpPr>
            <p:nvPr userDrawn="1"/>
          </p:nvSpPr>
          <p:spPr bwMode="gray">
            <a:xfrm>
              <a:off x="5599113" y="5918200"/>
              <a:ext cx="506412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104" name="Rectangle 152"/>
            <p:cNvSpPr>
              <a:spLocks noChangeArrowheads="1"/>
            </p:cNvSpPr>
            <p:nvPr userDrawn="1"/>
          </p:nvSpPr>
          <p:spPr bwMode="gray">
            <a:xfrm>
              <a:off x="8637588" y="5918200"/>
              <a:ext cx="506412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105" name="Rectangle 152"/>
            <p:cNvSpPr>
              <a:spLocks noChangeArrowheads="1"/>
            </p:cNvSpPr>
            <p:nvPr userDrawn="1"/>
          </p:nvSpPr>
          <p:spPr bwMode="gray">
            <a:xfrm>
              <a:off x="8128000" y="6388100"/>
              <a:ext cx="506413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106" name="Rectangle 152"/>
            <p:cNvSpPr>
              <a:spLocks noChangeArrowheads="1"/>
            </p:cNvSpPr>
            <p:nvPr userDrawn="1"/>
          </p:nvSpPr>
          <p:spPr bwMode="gray">
            <a:xfrm>
              <a:off x="7115175" y="6388100"/>
              <a:ext cx="506413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107" name="Rectangle 152"/>
            <p:cNvSpPr>
              <a:spLocks noChangeArrowheads="1"/>
            </p:cNvSpPr>
            <p:nvPr userDrawn="1"/>
          </p:nvSpPr>
          <p:spPr bwMode="gray">
            <a:xfrm>
              <a:off x="5067300" y="6388100"/>
              <a:ext cx="506413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3"/>
          <p:cNvSpPr>
            <a:spLocks noChangeArrowheads="1"/>
          </p:cNvSpPr>
          <p:nvPr/>
        </p:nvSpPr>
        <p:spPr bwMode="gray">
          <a:xfrm>
            <a:off x="7629525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6" name="Rectangle 154"/>
          <p:cNvSpPr>
            <a:spLocks noChangeArrowheads="1"/>
          </p:cNvSpPr>
          <p:nvPr/>
        </p:nvSpPr>
        <p:spPr bwMode="gray">
          <a:xfrm>
            <a:off x="7113588" y="5440363"/>
            <a:ext cx="508000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7" name="Rectangle 155"/>
          <p:cNvSpPr>
            <a:spLocks noChangeArrowheads="1"/>
          </p:cNvSpPr>
          <p:nvPr/>
        </p:nvSpPr>
        <p:spPr bwMode="gray">
          <a:xfrm>
            <a:off x="8626475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8" name="Rectangle 156"/>
          <p:cNvSpPr>
            <a:spLocks noChangeArrowheads="1"/>
          </p:cNvSpPr>
          <p:nvPr/>
        </p:nvSpPr>
        <p:spPr bwMode="gray">
          <a:xfrm>
            <a:off x="4575175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9" name="Rectangle 157"/>
          <p:cNvSpPr>
            <a:spLocks noChangeArrowheads="1"/>
          </p:cNvSpPr>
          <p:nvPr/>
        </p:nvSpPr>
        <p:spPr bwMode="gray">
          <a:xfrm>
            <a:off x="5600700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0" name="Rectangle 158"/>
          <p:cNvSpPr>
            <a:spLocks noChangeArrowheads="1"/>
          </p:cNvSpPr>
          <p:nvPr/>
        </p:nvSpPr>
        <p:spPr bwMode="gray">
          <a:xfrm>
            <a:off x="5083175" y="5440363"/>
            <a:ext cx="508000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1" name="Rectangle 159"/>
          <p:cNvSpPr>
            <a:spLocks noChangeArrowheads="1"/>
          </p:cNvSpPr>
          <p:nvPr/>
        </p:nvSpPr>
        <p:spPr bwMode="gray">
          <a:xfrm>
            <a:off x="6097588" y="5440363"/>
            <a:ext cx="509587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2" name="Rectangle 161"/>
          <p:cNvSpPr>
            <a:spLocks noChangeArrowheads="1"/>
          </p:cNvSpPr>
          <p:nvPr/>
        </p:nvSpPr>
        <p:spPr bwMode="gray">
          <a:xfrm>
            <a:off x="6605588" y="4972050"/>
            <a:ext cx="506412" cy="473075"/>
          </a:xfrm>
          <a:prstGeom prst="rect">
            <a:avLst/>
          </a:prstGeom>
          <a:solidFill>
            <a:srgbClr val="EAEAEA">
              <a:alpha val="5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3" name="Rectangle 162"/>
          <p:cNvSpPr>
            <a:spLocks noChangeArrowheads="1"/>
          </p:cNvSpPr>
          <p:nvPr/>
        </p:nvSpPr>
        <p:spPr bwMode="gray">
          <a:xfrm>
            <a:off x="7623175" y="4972050"/>
            <a:ext cx="506413" cy="473075"/>
          </a:xfrm>
          <a:prstGeom prst="rect">
            <a:avLst/>
          </a:prstGeom>
          <a:solidFill>
            <a:schemeClr val="accent2">
              <a:alpha val="5000"/>
            </a:scheme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4" name="Rectangle 163"/>
          <p:cNvSpPr>
            <a:spLocks noChangeArrowheads="1"/>
          </p:cNvSpPr>
          <p:nvPr/>
        </p:nvSpPr>
        <p:spPr bwMode="gray">
          <a:xfrm>
            <a:off x="8628063" y="4972050"/>
            <a:ext cx="508000" cy="473075"/>
          </a:xfrm>
          <a:prstGeom prst="rect">
            <a:avLst/>
          </a:prstGeom>
          <a:solidFill>
            <a:srgbClr val="EAEAEA">
              <a:alpha val="5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5" name="Rectangle 164"/>
          <p:cNvSpPr>
            <a:spLocks noChangeArrowheads="1"/>
          </p:cNvSpPr>
          <p:nvPr/>
        </p:nvSpPr>
        <p:spPr bwMode="gray">
          <a:xfrm>
            <a:off x="5600700" y="4972050"/>
            <a:ext cx="506413" cy="473075"/>
          </a:xfrm>
          <a:prstGeom prst="rect">
            <a:avLst/>
          </a:prstGeom>
          <a:solidFill>
            <a:schemeClr val="folHlink">
              <a:alpha val="5000"/>
            </a:scheme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6" name="Rectangle 165"/>
          <p:cNvSpPr>
            <a:spLocks noChangeArrowheads="1"/>
          </p:cNvSpPr>
          <p:nvPr/>
        </p:nvSpPr>
        <p:spPr bwMode="gray">
          <a:xfrm>
            <a:off x="8128000" y="6386513"/>
            <a:ext cx="506413" cy="471487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7" name="Rectangle 166"/>
          <p:cNvSpPr>
            <a:spLocks noChangeArrowheads="1"/>
          </p:cNvSpPr>
          <p:nvPr/>
        </p:nvSpPr>
        <p:spPr bwMode="gray">
          <a:xfrm>
            <a:off x="5091113" y="6386513"/>
            <a:ext cx="508000" cy="471487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8" name="Rectangle 168"/>
          <p:cNvSpPr>
            <a:spLocks noChangeArrowheads="1"/>
          </p:cNvSpPr>
          <p:nvPr/>
        </p:nvSpPr>
        <p:spPr bwMode="gray">
          <a:xfrm>
            <a:off x="4068763" y="6386513"/>
            <a:ext cx="509587" cy="471487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9" name="Rectangle 170"/>
          <p:cNvSpPr>
            <a:spLocks noChangeArrowheads="1"/>
          </p:cNvSpPr>
          <p:nvPr/>
        </p:nvSpPr>
        <p:spPr bwMode="gray">
          <a:xfrm>
            <a:off x="4575175" y="4965700"/>
            <a:ext cx="506413" cy="469900"/>
          </a:xfrm>
          <a:prstGeom prst="rect">
            <a:avLst/>
          </a:prstGeom>
          <a:solidFill>
            <a:srgbClr val="DDDDDD">
              <a:alpha val="5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0" name="Rectangle 171"/>
          <p:cNvSpPr>
            <a:spLocks noChangeArrowheads="1"/>
          </p:cNvSpPr>
          <p:nvPr/>
        </p:nvSpPr>
        <p:spPr bwMode="gray">
          <a:xfrm>
            <a:off x="7113588" y="6384925"/>
            <a:ext cx="508000" cy="471488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1" name="Rectangle 173"/>
          <p:cNvSpPr>
            <a:spLocks noChangeArrowheads="1"/>
          </p:cNvSpPr>
          <p:nvPr/>
        </p:nvSpPr>
        <p:spPr bwMode="gray">
          <a:xfrm>
            <a:off x="3556000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2" name="Rectangle 174"/>
          <p:cNvSpPr>
            <a:spLocks noChangeArrowheads="1"/>
          </p:cNvSpPr>
          <p:nvPr/>
        </p:nvSpPr>
        <p:spPr bwMode="gray">
          <a:xfrm>
            <a:off x="3038475" y="5440363"/>
            <a:ext cx="506413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3" name="Rectangle 176"/>
          <p:cNvSpPr>
            <a:spLocks noChangeArrowheads="1"/>
          </p:cNvSpPr>
          <p:nvPr/>
        </p:nvSpPr>
        <p:spPr bwMode="gray">
          <a:xfrm>
            <a:off x="3556000" y="4972050"/>
            <a:ext cx="506413" cy="473075"/>
          </a:xfrm>
          <a:prstGeom prst="rect">
            <a:avLst/>
          </a:prstGeom>
          <a:solidFill>
            <a:schemeClr val="folHlink">
              <a:alpha val="5000"/>
            </a:scheme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4" name="Rectangle 182"/>
          <p:cNvSpPr>
            <a:spLocks noChangeArrowheads="1"/>
          </p:cNvSpPr>
          <p:nvPr/>
        </p:nvSpPr>
        <p:spPr bwMode="gray">
          <a:xfrm>
            <a:off x="2540000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5" name="Rectangle 183"/>
          <p:cNvSpPr>
            <a:spLocks noChangeArrowheads="1"/>
          </p:cNvSpPr>
          <p:nvPr/>
        </p:nvSpPr>
        <p:spPr bwMode="gray">
          <a:xfrm>
            <a:off x="2024063" y="5440363"/>
            <a:ext cx="506412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6" name="Rectangle 184"/>
          <p:cNvSpPr>
            <a:spLocks noChangeArrowheads="1"/>
          </p:cNvSpPr>
          <p:nvPr/>
        </p:nvSpPr>
        <p:spPr bwMode="gray">
          <a:xfrm>
            <a:off x="511175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7" name="Rectangle 185"/>
          <p:cNvSpPr>
            <a:spLocks noChangeArrowheads="1"/>
          </p:cNvSpPr>
          <p:nvPr/>
        </p:nvSpPr>
        <p:spPr bwMode="gray">
          <a:xfrm>
            <a:off x="4763" y="5440363"/>
            <a:ext cx="506412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8" name="Rectangle 186"/>
          <p:cNvSpPr>
            <a:spLocks noChangeArrowheads="1"/>
          </p:cNvSpPr>
          <p:nvPr/>
        </p:nvSpPr>
        <p:spPr bwMode="gray">
          <a:xfrm>
            <a:off x="1008063" y="5440363"/>
            <a:ext cx="508000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9" name="Rectangle 187"/>
          <p:cNvSpPr>
            <a:spLocks noChangeArrowheads="1"/>
          </p:cNvSpPr>
          <p:nvPr/>
        </p:nvSpPr>
        <p:spPr bwMode="gray">
          <a:xfrm>
            <a:off x="1514475" y="4972050"/>
            <a:ext cx="508000" cy="473075"/>
          </a:xfrm>
          <a:prstGeom prst="rect">
            <a:avLst/>
          </a:prstGeom>
          <a:solidFill>
            <a:srgbClr val="EAEAEA">
              <a:alpha val="5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30" name="Rectangle 188"/>
          <p:cNvSpPr>
            <a:spLocks noChangeArrowheads="1"/>
          </p:cNvSpPr>
          <p:nvPr/>
        </p:nvSpPr>
        <p:spPr bwMode="gray">
          <a:xfrm>
            <a:off x="2532063" y="4972050"/>
            <a:ext cx="508000" cy="473075"/>
          </a:xfrm>
          <a:prstGeom prst="rect">
            <a:avLst/>
          </a:prstGeom>
          <a:solidFill>
            <a:srgbClr val="EAEAEA">
              <a:alpha val="5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31" name="Rectangle 189"/>
          <p:cNvSpPr>
            <a:spLocks noChangeArrowheads="1"/>
          </p:cNvSpPr>
          <p:nvPr/>
        </p:nvSpPr>
        <p:spPr bwMode="gray">
          <a:xfrm>
            <a:off x="511175" y="4972050"/>
            <a:ext cx="506413" cy="473075"/>
          </a:xfrm>
          <a:prstGeom prst="rect">
            <a:avLst/>
          </a:prstGeom>
          <a:solidFill>
            <a:schemeClr val="folHlink">
              <a:alpha val="5000"/>
            </a:scheme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32" name="Rectangle 190"/>
          <p:cNvSpPr>
            <a:spLocks noChangeArrowheads="1"/>
          </p:cNvSpPr>
          <p:nvPr/>
        </p:nvSpPr>
        <p:spPr bwMode="gray">
          <a:xfrm>
            <a:off x="12700" y="6386513"/>
            <a:ext cx="508000" cy="471487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33" name="Rectangle 191"/>
          <p:cNvSpPr>
            <a:spLocks noChangeArrowheads="1"/>
          </p:cNvSpPr>
          <p:nvPr/>
        </p:nvSpPr>
        <p:spPr bwMode="gray">
          <a:xfrm>
            <a:off x="1016000" y="6386513"/>
            <a:ext cx="508000" cy="471487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34" name="Rectangle 192"/>
          <p:cNvSpPr>
            <a:spLocks noChangeArrowheads="1"/>
          </p:cNvSpPr>
          <p:nvPr/>
        </p:nvSpPr>
        <p:spPr bwMode="gray">
          <a:xfrm>
            <a:off x="2024063" y="6384925"/>
            <a:ext cx="506412" cy="471488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grpSp>
        <p:nvGrpSpPr>
          <p:cNvPr id="35" name="组合 86"/>
          <p:cNvGrpSpPr/>
          <p:nvPr userDrawn="1"/>
        </p:nvGrpSpPr>
        <p:grpSpPr bwMode="auto">
          <a:xfrm>
            <a:off x="-1588" y="-26988"/>
            <a:ext cx="9145588" cy="1674813"/>
            <a:chOff x="-1588" y="-26988"/>
            <a:chExt cx="9145588" cy="1674813"/>
          </a:xfrm>
        </p:grpSpPr>
        <p:pic>
          <p:nvPicPr>
            <p:cNvPr id="36" name="图片 65" descr="标题.jpg"/>
            <p:cNvPicPr>
              <a:picLocks noChangeAspect="1"/>
            </p:cNvPicPr>
            <p:nvPr userDrawn="1"/>
          </p:nvPicPr>
          <p:blipFill>
            <a:blip r:embed="rId2" cstate="print"/>
            <a:stretch>
              <a:fillRect/>
            </a:stretch>
          </p:blipFill>
          <p:spPr>
            <a:xfrm>
              <a:off x="642910" y="357166"/>
              <a:ext cx="8501090" cy="857256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reflection blurRad="6350" stA="52000" endA="300" endPos="35000" dir="5400000" sy="-100000" algn="bl" rotWithShape="0"/>
            </a:effectLst>
            <a:scene3d>
              <a:camera prst="orthographicFront"/>
              <a:lightRig rig="threePt" dir="t"/>
            </a:scene3d>
            <a:sp3d contourW="6350" prstMaterial="matte">
              <a:bevelT w="101600" h="101600"/>
              <a:contourClr>
                <a:srgbClr val="969696"/>
              </a:contourClr>
            </a:sp3d>
          </p:spPr>
        </p:pic>
        <p:grpSp>
          <p:nvGrpSpPr>
            <p:cNvPr id="37" name="组合 64"/>
            <p:cNvGrpSpPr/>
            <p:nvPr userDrawn="1"/>
          </p:nvGrpSpPr>
          <p:grpSpPr bwMode="auto">
            <a:xfrm>
              <a:off x="-1588" y="-26987"/>
              <a:ext cx="1287463" cy="1674813"/>
              <a:chOff x="-1588" y="-26988"/>
              <a:chExt cx="1158876" cy="1508126"/>
            </a:xfrm>
          </p:grpSpPr>
          <p:grpSp>
            <p:nvGrpSpPr>
              <p:cNvPr id="38" name="Group 195"/>
              <p:cNvGrpSpPr/>
              <p:nvPr/>
            </p:nvGrpSpPr>
            <p:grpSpPr bwMode="auto">
              <a:xfrm>
                <a:off x="0" y="357188"/>
                <a:ext cx="1157288" cy="1123950"/>
                <a:chOff x="-9" y="1395"/>
                <a:chExt cx="2985" cy="2898"/>
              </a:xfrm>
            </p:grpSpPr>
            <p:pic>
              <p:nvPicPr>
                <p:cNvPr id="45" name="Picture 196" descr="pan01"/>
                <p:cNvPicPr>
                  <a:picLocks noChangeAspect="1" noChangeArrowheads="1"/>
                </p:cNvPicPr>
                <p:nvPr/>
              </p:nvPicPr>
              <p:blipFill>
                <a:blip r:embed="rId3" cstate="print"/>
                <a:srcRect l="46681" r="2339"/>
                <a:stretch>
                  <a:fillRect/>
                </a:stretch>
              </p:blipFill>
              <p:spPr bwMode="gray">
                <a:xfrm>
                  <a:off x="0" y="1395"/>
                  <a:ext cx="2976" cy="289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46" name="Freeform 197"/>
                <p:cNvSpPr/>
                <p:nvPr/>
              </p:nvSpPr>
              <p:spPr bwMode="gray">
                <a:xfrm>
                  <a:off x="-9" y="1493"/>
                  <a:ext cx="2841" cy="2599"/>
                </a:xfrm>
                <a:custGeom>
                  <a:avLst/>
                  <a:gdLst/>
                  <a:ahLst/>
                  <a:cxnLst>
                    <a:cxn ang="0">
                      <a:pos x="0" y="18"/>
                    </a:cxn>
                    <a:cxn ang="0">
                      <a:pos x="2841" y="0"/>
                    </a:cxn>
                    <a:cxn ang="0">
                      <a:pos x="1294" y="2597"/>
                    </a:cxn>
                    <a:cxn ang="0">
                      <a:pos x="2" y="2599"/>
                    </a:cxn>
                    <a:cxn ang="0">
                      <a:pos x="0" y="18"/>
                    </a:cxn>
                  </a:cxnLst>
                  <a:rect l="0" t="0" r="r" b="b"/>
                  <a:pathLst>
                    <a:path w="2841" h="2599">
                      <a:moveTo>
                        <a:pt x="0" y="18"/>
                      </a:moveTo>
                      <a:lnTo>
                        <a:pt x="2841" y="0"/>
                      </a:lnTo>
                      <a:lnTo>
                        <a:pt x="1294" y="2597"/>
                      </a:lnTo>
                      <a:lnTo>
                        <a:pt x="2" y="2599"/>
                      </a:lnTo>
                      <a:lnTo>
                        <a:pt x="0" y="18"/>
                      </a:lnTo>
                      <a:close/>
                    </a:path>
                  </a:pathLst>
                </a:custGeom>
                <a:blipFill dpi="0" rotWithShape="1">
                  <a:blip r:embed="rId4" cstate="print"/>
                  <a:srcRect/>
                  <a:stretch>
                    <a:fillRect r="-36540"/>
                  </a:stretch>
                </a:blipFill>
                <a:ln w="9525">
                  <a:noFill/>
                  <a:rou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ea typeface="+mn-ea"/>
                  </a:endParaRPr>
                </a:p>
              </p:txBody>
            </p:sp>
          </p:grpSp>
          <p:grpSp>
            <p:nvGrpSpPr>
              <p:cNvPr id="39" name="Group 198"/>
              <p:cNvGrpSpPr/>
              <p:nvPr/>
            </p:nvGrpSpPr>
            <p:grpSpPr bwMode="auto">
              <a:xfrm>
                <a:off x="0" y="198438"/>
                <a:ext cx="1057275" cy="1143000"/>
                <a:chOff x="0" y="1039"/>
                <a:chExt cx="2681" cy="2897"/>
              </a:xfrm>
            </p:grpSpPr>
            <p:pic>
              <p:nvPicPr>
                <p:cNvPr id="43" name="Picture 199" descr="pan01"/>
                <p:cNvPicPr>
                  <a:picLocks noChangeAspect="1" noChangeArrowheads="1"/>
                </p:cNvPicPr>
                <p:nvPr userDrawn="1"/>
              </p:nvPicPr>
              <p:blipFill>
                <a:blip r:embed="rId5" cstate="print"/>
                <a:srcRect l="51730" r="2339"/>
                <a:stretch>
                  <a:fillRect/>
                </a:stretch>
              </p:blipFill>
              <p:spPr bwMode="gray">
                <a:xfrm>
                  <a:off x="0" y="1039"/>
                  <a:ext cx="2681" cy="289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44" name="Freeform 200"/>
                <p:cNvSpPr/>
                <p:nvPr userDrawn="1"/>
              </p:nvSpPr>
              <p:spPr bwMode="gray">
                <a:xfrm>
                  <a:off x="0" y="1137"/>
                  <a:ext cx="2537" cy="260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2537" y="1"/>
                    </a:cxn>
                    <a:cxn ang="0">
                      <a:pos x="991" y="2597"/>
                    </a:cxn>
                    <a:cxn ang="0">
                      <a:pos x="0" y="260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2537" h="2600">
                      <a:moveTo>
                        <a:pt x="0" y="0"/>
                      </a:moveTo>
                      <a:lnTo>
                        <a:pt x="2537" y="1"/>
                      </a:lnTo>
                      <a:lnTo>
                        <a:pt x="991" y="2597"/>
                      </a:lnTo>
                      <a:lnTo>
                        <a:pt x="0" y="260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blipFill dpi="0" rotWithShape="1">
                  <a:blip r:embed="rId6" cstate="print"/>
                  <a:srcRect/>
                  <a:stretch>
                    <a:fillRect b="-16332"/>
                  </a:stretch>
                </a:blipFill>
                <a:ln w="9525">
                  <a:noFill/>
                  <a:rou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ea typeface="+mn-ea"/>
                  </a:endParaRPr>
                </a:p>
              </p:txBody>
            </p:sp>
          </p:grpSp>
          <p:grpSp>
            <p:nvGrpSpPr>
              <p:cNvPr id="40" name="Group 201"/>
              <p:cNvGrpSpPr/>
              <p:nvPr/>
            </p:nvGrpSpPr>
            <p:grpSpPr bwMode="auto">
              <a:xfrm>
                <a:off x="-1588" y="-26988"/>
                <a:ext cx="933451" cy="1239838"/>
                <a:chOff x="-7" y="240"/>
                <a:chExt cx="2407" cy="3199"/>
              </a:xfrm>
            </p:grpSpPr>
            <p:pic>
              <p:nvPicPr>
                <p:cNvPr id="41" name="Picture 202" descr="pan01"/>
                <p:cNvPicPr>
                  <a:picLocks noChangeAspect="1" noChangeArrowheads="1"/>
                </p:cNvPicPr>
                <p:nvPr userDrawn="1"/>
              </p:nvPicPr>
              <p:blipFill>
                <a:blip r:embed="rId7" cstate="print"/>
                <a:srcRect l="60431" r="2339"/>
                <a:stretch>
                  <a:fillRect/>
                </a:stretch>
              </p:blipFill>
              <p:spPr bwMode="gray">
                <a:xfrm>
                  <a:off x="0" y="240"/>
                  <a:ext cx="2400" cy="319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42" name="Freeform 203"/>
                <p:cNvSpPr/>
                <p:nvPr userDrawn="1"/>
              </p:nvSpPr>
              <p:spPr bwMode="gray">
                <a:xfrm>
                  <a:off x="-7" y="348"/>
                  <a:ext cx="2247" cy="2874"/>
                </a:xfrm>
                <a:custGeom>
                  <a:avLst/>
                  <a:gdLst/>
                  <a:ahLst/>
                  <a:cxnLst>
                    <a:cxn ang="0">
                      <a:pos x="7" y="0"/>
                    </a:cxn>
                    <a:cxn ang="0">
                      <a:pos x="2247" y="0"/>
                    </a:cxn>
                    <a:cxn ang="0">
                      <a:pos x="540" y="2868"/>
                    </a:cxn>
                    <a:cxn ang="0">
                      <a:pos x="0" y="2874"/>
                    </a:cxn>
                    <a:cxn ang="0">
                      <a:pos x="7" y="0"/>
                    </a:cxn>
                  </a:cxnLst>
                  <a:rect l="0" t="0" r="r" b="b"/>
                  <a:pathLst>
                    <a:path w="2247" h="2874">
                      <a:moveTo>
                        <a:pt x="7" y="0"/>
                      </a:moveTo>
                      <a:lnTo>
                        <a:pt x="2247" y="0"/>
                      </a:lnTo>
                      <a:lnTo>
                        <a:pt x="540" y="2868"/>
                      </a:lnTo>
                      <a:lnTo>
                        <a:pt x="0" y="2874"/>
                      </a:lnTo>
                      <a:lnTo>
                        <a:pt x="7" y="0"/>
                      </a:lnTo>
                      <a:close/>
                    </a:path>
                  </a:pathLst>
                </a:custGeom>
                <a:blipFill dpi="0" rotWithShape="1">
                  <a:blip r:embed="rId8" cstate="print"/>
                  <a:srcRect/>
                  <a:stretch>
                    <a:fillRect r="-25709"/>
                  </a:stretch>
                </a:blipFill>
                <a:ln w="9525">
                  <a:noFill/>
                  <a:rou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ea typeface="+mn-ea"/>
                  </a:endParaRPr>
                </a:p>
              </p:txBody>
            </p:sp>
          </p:grpSp>
        </p:grpSp>
      </p:grpSp>
      <p:sp>
        <p:nvSpPr>
          <p:cNvPr id="47" name="Rectangle 152"/>
          <p:cNvSpPr>
            <a:spLocks noChangeArrowheads="1"/>
          </p:cNvSpPr>
          <p:nvPr userDrawn="1"/>
        </p:nvSpPr>
        <p:spPr bwMode="gray">
          <a:xfrm>
            <a:off x="1522413" y="5918200"/>
            <a:ext cx="506412" cy="469900"/>
          </a:xfrm>
          <a:prstGeom prst="rect">
            <a:avLst/>
          </a:prstGeom>
          <a:gradFill flip="none" rotWithShape="1">
            <a:gsLst>
              <a:gs pos="0">
                <a:srgbClr val="6493F6">
                  <a:tint val="66000"/>
                  <a:satMod val="160000"/>
                </a:srgbClr>
              </a:gs>
              <a:gs pos="50000">
                <a:srgbClr val="6493F6">
                  <a:tint val="44500"/>
                  <a:satMod val="160000"/>
                </a:srgbClr>
              </a:gs>
              <a:gs pos="100000">
                <a:srgbClr val="6493F6">
                  <a:tint val="23500"/>
                  <a:satMod val="160000"/>
                </a:srgbClr>
              </a:gs>
            </a:gsLst>
            <a:lin ang="5400000" scaled="1"/>
            <a:tileRect/>
          </a:gradFill>
          <a:ln w="9525">
            <a:solidFill>
              <a:srgbClr val="DDDDDD">
                <a:alpha val="60001"/>
              </a:srgbClr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48" name="Rectangle 152"/>
          <p:cNvSpPr>
            <a:spLocks noChangeArrowheads="1"/>
          </p:cNvSpPr>
          <p:nvPr userDrawn="1"/>
        </p:nvSpPr>
        <p:spPr bwMode="gray">
          <a:xfrm>
            <a:off x="4570523" y="5918200"/>
            <a:ext cx="506413" cy="469900"/>
          </a:xfrm>
          <a:prstGeom prst="rect">
            <a:avLst/>
          </a:prstGeom>
          <a:gradFill flip="none" rotWithShape="1">
            <a:gsLst>
              <a:gs pos="0">
                <a:srgbClr val="73ACFF">
                  <a:tint val="66000"/>
                  <a:satMod val="160000"/>
                </a:srgbClr>
              </a:gs>
              <a:gs pos="50000">
                <a:srgbClr val="73ACFF">
                  <a:tint val="44500"/>
                  <a:satMod val="160000"/>
                  <a:alpha val="86000"/>
                </a:srgbClr>
              </a:gs>
              <a:gs pos="100000">
                <a:srgbClr val="73ACFF">
                  <a:tint val="23500"/>
                  <a:satMod val="160000"/>
                </a:srgbClr>
              </a:gs>
            </a:gsLst>
            <a:path path="circle">
              <a:fillToRect r="100000" b="100000"/>
            </a:path>
            <a:tileRect l="-100000" t="-100000"/>
          </a:gradFill>
          <a:ln w="9525">
            <a:solidFill>
              <a:srgbClr val="DDDDDD">
                <a:alpha val="60001"/>
              </a:srgbClr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49" name="Rectangle 152"/>
          <p:cNvSpPr>
            <a:spLocks noChangeArrowheads="1"/>
          </p:cNvSpPr>
          <p:nvPr userDrawn="1"/>
        </p:nvSpPr>
        <p:spPr bwMode="gray">
          <a:xfrm>
            <a:off x="7618413" y="5918200"/>
            <a:ext cx="506412" cy="469900"/>
          </a:xfrm>
          <a:prstGeom prst="rect">
            <a:avLst/>
          </a:prstGeom>
          <a:gradFill flip="none" rotWithShape="1">
            <a:gsLst>
              <a:gs pos="0">
                <a:srgbClr val="73ACFF">
                  <a:tint val="66000"/>
                  <a:satMod val="160000"/>
                </a:srgbClr>
              </a:gs>
              <a:gs pos="50000">
                <a:srgbClr val="73ACFF">
                  <a:tint val="44500"/>
                  <a:satMod val="160000"/>
                  <a:alpha val="86000"/>
                </a:srgbClr>
              </a:gs>
              <a:gs pos="100000">
                <a:srgbClr val="73ACFF">
                  <a:tint val="23500"/>
                  <a:satMod val="160000"/>
                </a:srgbClr>
              </a:gs>
            </a:gsLst>
            <a:lin ang="8100000" scaled="1"/>
            <a:tileRect/>
          </a:gradFill>
          <a:ln w="9525">
            <a:solidFill>
              <a:srgbClr val="DDDDDD">
                <a:alpha val="60001"/>
              </a:srgbClr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50" name="Rectangle 154"/>
          <p:cNvSpPr>
            <a:spLocks noChangeArrowheads="1"/>
          </p:cNvSpPr>
          <p:nvPr userDrawn="1"/>
        </p:nvSpPr>
        <p:spPr bwMode="gray">
          <a:xfrm>
            <a:off x="8135938" y="5440363"/>
            <a:ext cx="508000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51" name="Rectangle 152"/>
          <p:cNvSpPr>
            <a:spLocks noChangeArrowheads="1"/>
          </p:cNvSpPr>
          <p:nvPr userDrawn="1"/>
        </p:nvSpPr>
        <p:spPr bwMode="gray">
          <a:xfrm>
            <a:off x="6096025" y="6388124"/>
            <a:ext cx="506413" cy="469900"/>
          </a:xfrm>
          <a:prstGeom prst="rect">
            <a:avLst/>
          </a:prstGeom>
          <a:gradFill flip="none" rotWithShape="1">
            <a:gsLst>
              <a:gs pos="0">
                <a:srgbClr val="73ACFF">
                  <a:tint val="66000"/>
                  <a:satMod val="160000"/>
                </a:srgbClr>
              </a:gs>
              <a:gs pos="50000">
                <a:srgbClr val="73ACFF">
                  <a:tint val="44500"/>
                  <a:satMod val="160000"/>
                  <a:alpha val="86000"/>
                </a:srgbClr>
              </a:gs>
              <a:gs pos="100000">
                <a:srgbClr val="73ACFF">
                  <a:tint val="23500"/>
                  <a:satMod val="160000"/>
                </a:srgbClr>
              </a:gs>
            </a:gsLst>
            <a:path path="circle">
              <a:fillToRect r="100000" b="100000"/>
            </a:path>
            <a:tileRect l="-100000" t="-100000"/>
          </a:gradFill>
          <a:ln w="9525">
            <a:solidFill>
              <a:srgbClr val="DDDDDD">
                <a:alpha val="60001"/>
              </a:srgbClr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grpSp>
        <p:nvGrpSpPr>
          <p:cNvPr id="52" name="组合 76"/>
          <p:cNvGrpSpPr/>
          <p:nvPr userDrawn="1"/>
        </p:nvGrpSpPr>
        <p:grpSpPr bwMode="auto">
          <a:xfrm>
            <a:off x="5067300" y="5918200"/>
            <a:ext cx="4076700" cy="939800"/>
            <a:chOff x="5067300" y="5918200"/>
            <a:chExt cx="4076700" cy="939800"/>
          </a:xfrm>
        </p:grpSpPr>
        <p:sp>
          <p:nvSpPr>
            <p:cNvPr id="53" name="Rectangle 152"/>
            <p:cNvSpPr>
              <a:spLocks noChangeArrowheads="1"/>
            </p:cNvSpPr>
            <p:nvPr userDrawn="1"/>
          </p:nvSpPr>
          <p:spPr bwMode="gray">
            <a:xfrm>
              <a:off x="6599238" y="5918200"/>
              <a:ext cx="506412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54" name="Rectangle 152"/>
            <p:cNvSpPr>
              <a:spLocks noChangeArrowheads="1"/>
            </p:cNvSpPr>
            <p:nvPr userDrawn="1"/>
          </p:nvSpPr>
          <p:spPr bwMode="gray">
            <a:xfrm>
              <a:off x="5599113" y="5918200"/>
              <a:ext cx="506412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55" name="Rectangle 152"/>
            <p:cNvSpPr>
              <a:spLocks noChangeArrowheads="1"/>
            </p:cNvSpPr>
            <p:nvPr userDrawn="1"/>
          </p:nvSpPr>
          <p:spPr bwMode="gray">
            <a:xfrm>
              <a:off x="8637588" y="5918200"/>
              <a:ext cx="506412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56" name="Rectangle 152"/>
            <p:cNvSpPr>
              <a:spLocks noChangeArrowheads="1"/>
            </p:cNvSpPr>
            <p:nvPr userDrawn="1"/>
          </p:nvSpPr>
          <p:spPr bwMode="gray">
            <a:xfrm>
              <a:off x="8128000" y="6388100"/>
              <a:ext cx="506413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57" name="Rectangle 152"/>
            <p:cNvSpPr>
              <a:spLocks noChangeArrowheads="1"/>
            </p:cNvSpPr>
            <p:nvPr userDrawn="1"/>
          </p:nvSpPr>
          <p:spPr bwMode="gray">
            <a:xfrm>
              <a:off x="7115175" y="6388100"/>
              <a:ext cx="506413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58" name="Rectangle 152"/>
            <p:cNvSpPr>
              <a:spLocks noChangeArrowheads="1"/>
            </p:cNvSpPr>
            <p:nvPr userDrawn="1"/>
          </p:nvSpPr>
          <p:spPr bwMode="gray">
            <a:xfrm>
              <a:off x="5067300" y="6388100"/>
              <a:ext cx="506413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</p:grpSp>
      <p:sp>
        <p:nvSpPr>
          <p:cNvPr id="59" name="Rectangle 152"/>
          <p:cNvSpPr>
            <a:spLocks noChangeArrowheads="1"/>
          </p:cNvSpPr>
          <p:nvPr userDrawn="1"/>
        </p:nvSpPr>
        <p:spPr bwMode="gray">
          <a:xfrm>
            <a:off x="3046413" y="6383338"/>
            <a:ext cx="506412" cy="469900"/>
          </a:xfrm>
          <a:prstGeom prst="rect">
            <a:avLst/>
          </a:prstGeom>
          <a:gradFill flip="none" rotWithShape="1">
            <a:gsLst>
              <a:gs pos="0">
                <a:srgbClr val="73ACFF">
                  <a:tint val="66000"/>
                  <a:satMod val="160000"/>
                </a:srgbClr>
              </a:gs>
              <a:gs pos="50000">
                <a:srgbClr val="73ACFF">
                  <a:tint val="44500"/>
                  <a:satMod val="160000"/>
                  <a:alpha val="86000"/>
                </a:srgbClr>
              </a:gs>
              <a:gs pos="100000">
                <a:srgbClr val="73ACFF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>
            <a:solidFill>
              <a:srgbClr val="DDDDDD">
                <a:alpha val="60001"/>
              </a:srgbClr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grpSp>
        <p:nvGrpSpPr>
          <p:cNvPr id="60" name="组合 75"/>
          <p:cNvGrpSpPr/>
          <p:nvPr userDrawn="1"/>
        </p:nvGrpSpPr>
        <p:grpSpPr bwMode="auto">
          <a:xfrm>
            <a:off x="501650" y="5910263"/>
            <a:ext cx="4071938" cy="947737"/>
            <a:chOff x="501650" y="5910263"/>
            <a:chExt cx="4071938" cy="947761"/>
          </a:xfrm>
        </p:grpSpPr>
        <p:sp>
          <p:nvSpPr>
            <p:cNvPr id="61" name="Rectangle 152"/>
            <p:cNvSpPr>
              <a:spLocks noChangeArrowheads="1"/>
            </p:cNvSpPr>
            <p:nvPr userDrawn="1"/>
          </p:nvSpPr>
          <p:spPr bwMode="gray">
            <a:xfrm>
              <a:off x="3551238" y="5918200"/>
              <a:ext cx="506412" cy="469912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62" name="Rectangle 152"/>
            <p:cNvSpPr>
              <a:spLocks noChangeArrowheads="1"/>
            </p:cNvSpPr>
            <p:nvPr userDrawn="1"/>
          </p:nvSpPr>
          <p:spPr bwMode="gray">
            <a:xfrm>
              <a:off x="2535238" y="5918200"/>
              <a:ext cx="506412" cy="469912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63" name="Rectangle 152"/>
            <p:cNvSpPr>
              <a:spLocks noChangeArrowheads="1"/>
            </p:cNvSpPr>
            <p:nvPr userDrawn="1"/>
          </p:nvSpPr>
          <p:spPr bwMode="gray">
            <a:xfrm>
              <a:off x="501650" y="5910263"/>
              <a:ext cx="506413" cy="469900"/>
            </a:xfrm>
            <a:prstGeom prst="rect">
              <a:avLst/>
            </a:prstGeom>
            <a:gradFill flip="none"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path path="circle">
                <a:fillToRect l="100000" b="100000"/>
              </a:path>
              <a:tileRect t="-100000" r="-100000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64" name="Rectangle 152"/>
            <p:cNvSpPr>
              <a:spLocks noChangeArrowheads="1"/>
            </p:cNvSpPr>
            <p:nvPr userDrawn="1"/>
          </p:nvSpPr>
          <p:spPr bwMode="gray">
            <a:xfrm>
              <a:off x="4067175" y="6388112"/>
              <a:ext cx="506413" cy="469912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65" name="Rectangle 152"/>
            <p:cNvSpPr>
              <a:spLocks noChangeArrowheads="1"/>
            </p:cNvSpPr>
            <p:nvPr userDrawn="1"/>
          </p:nvSpPr>
          <p:spPr bwMode="gray">
            <a:xfrm>
              <a:off x="2036763" y="6388112"/>
              <a:ext cx="506412" cy="469912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66" name="Rectangle 152"/>
            <p:cNvSpPr>
              <a:spLocks noChangeArrowheads="1"/>
            </p:cNvSpPr>
            <p:nvPr userDrawn="1"/>
          </p:nvSpPr>
          <p:spPr bwMode="gray">
            <a:xfrm>
              <a:off x="1014413" y="6388112"/>
              <a:ext cx="506412" cy="469912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</p:grpSp>
      <p:sp>
        <p:nvSpPr>
          <p:cNvPr id="67" name="Rectangle 152"/>
          <p:cNvSpPr>
            <a:spLocks noChangeArrowheads="1"/>
          </p:cNvSpPr>
          <p:nvPr userDrawn="1"/>
        </p:nvSpPr>
        <p:spPr bwMode="gray">
          <a:xfrm>
            <a:off x="-6350" y="6388100"/>
            <a:ext cx="506413" cy="469900"/>
          </a:xfrm>
          <a:prstGeom prst="rect">
            <a:avLst/>
          </a:prstGeom>
          <a:gradFill flip="none" rotWithShape="1">
            <a:gsLst>
              <a:gs pos="0">
                <a:srgbClr val="6493F6">
                  <a:tint val="66000"/>
                  <a:satMod val="160000"/>
                </a:srgbClr>
              </a:gs>
              <a:gs pos="50000">
                <a:srgbClr val="6493F6">
                  <a:tint val="44500"/>
                  <a:satMod val="160000"/>
                </a:srgbClr>
              </a:gs>
              <a:gs pos="100000">
                <a:srgbClr val="6493F6">
                  <a:tint val="23500"/>
                  <a:satMod val="160000"/>
                </a:srgbClr>
              </a:gs>
            </a:gsLst>
            <a:lin ang="0" scaled="1"/>
            <a:tileRect/>
          </a:gradFill>
          <a:ln w="9525">
            <a:solidFill>
              <a:srgbClr val="DDDDDD">
                <a:alpha val="60001"/>
              </a:srgbClr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68" name="Rectangle 194"/>
          <p:cNvSpPr>
            <a:spLocks noChangeArrowheads="1"/>
          </p:cNvSpPr>
          <p:nvPr/>
        </p:nvSpPr>
        <p:spPr bwMode="gray">
          <a:xfrm>
            <a:off x="0" y="4357688"/>
            <a:ext cx="9144000" cy="1500187"/>
          </a:xfrm>
          <a:prstGeom prst="rect">
            <a:avLst/>
          </a:prstGeom>
          <a:gradFill rotWithShape="1">
            <a:gsLst>
              <a:gs pos="0">
                <a:schemeClr val="bg1">
                  <a:alpha val="89999"/>
                </a:schemeClr>
              </a:gs>
              <a:gs pos="100000">
                <a:schemeClr val="bg1">
                  <a:gamma/>
                  <a:tint val="0"/>
                  <a:invGamma/>
                  <a:alpha val="0"/>
                </a:schemeClr>
              </a:gs>
            </a:gsLst>
            <a:lin ang="5400000" scaled="1"/>
          </a:gradFill>
          <a:ln w="9525">
            <a:noFill/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9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467475"/>
            <a:ext cx="2133600" cy="301625"/>
          </a:xfrm>
          <a:prstGeom prst="rect">
            <a:avLst/>
          </a:prstGeom>
        </p:spPr>
        <p:txBody>
          <a:bodyPr/>
          <a:lstStyle>
            <a:lvl1pPr>
              <a:defRPr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0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467475"/>
            <a:ext cx="2895600" cy="301625"/>
          </a:xfrm>
          <a:prstGeom prst="rect">
            <a:avLst/>
          </a:prstGeom>
        </p:spPr>
        <p:txBody>
          <a:bodyPr/>
          <a:lstStyle>
            <a:lvl1pPr>
              <a:defRPr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1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467475"/>
            <a:ext cx="2133600" cy="301625"/>
          </a:xfrm>
          <a:prstGeom prst="rect">
            <a:avLst/>
          </a:prstGeom>
        </p:spPr>
        <p:txBody>
          <a:bodyPr/>
          <a:lstStyle>
            <a:lvl1pPr>
              <a:defRPr>
                <a:ea typeface="+mn-ea"/>
              </a:defRPr>
            </a:lvl1pPr>
          </a:lstStyle>
          <a:p>
            <a:pPr>
              <a:defRPr/>
            </a:pPr>
            <a:fld id="{3649AB23-127B-48EC-801F-EA2A6489486C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53"/>
          <p:cNvSpPr>
            <a:spLocks noChangeArrowheads="1"/>
          </p:cNvSpPr>
          <p:nvPr/>
        </p:nvSpPr>
        <p:spPr bwMode="gray">
          <a:xfrm>
            <a:off x="7629525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8" name="Rectangle 154"/>
          <p:cNvSpPr>
            <a:spLocks noChangeArrowheads="1"/>
          </p:cNvSpPr>
          <p:nvPr/>
        </p:nvSpPr>
        <p:spPr bwMode="gray">
          <a:xfrm>
            <a:off x="7113588" y="5440363"/>
            <a:ext cx="508000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9" name="Rectangle 155"/>
          <p:cNvSpPr>
            <a:spLocks noChangeArrowheads="1"/>
          </p:cNvSpPr>
          <p:nvPr/>
        </p:nvSpPr>
        <p:spPr bwMode="gray">
          <a:xfrm>
            <a:off x="8626475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0" name="Rectangle 156"/>
          <p:cNvSpPr>
            <a:spLocks noChangeArrowheads="1"/>
          </p:cNvSpPr>
          <p:nvPr/>
        </p:nvSpPr>
        <p:spPr bwMode="gray">
          <a:xfrm>
            <a:off x="4575175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1" name="Rectangle 157"/>
          <p:cNvSpPr>
            <a:spLocks noChangeArrowheads="1"/>
          </p:cNvSpPr>
          <p:nvPr/>
        </p:nvSpPr>
        <p:spPr bwMode="gray">
          <a:xfrm>
            <a:off x="5600700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2" name="Rectangle 158"/>
          <p:cNvSpPr>
            <a:spLocks noChangeArrowheads="1"/>
          </p:cNvSpPr>
          <p:nvPr/>
        </p:nvSpPr>
        <p:spPr bwMode="gray">
          <a:xfrm>
            <a:off x="5083175" y="5440363"/>
            <a:ext cx="508000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3" name="Rectangle 159"/>
          <p:cNvSpPr>
            <a:spLocks noChangeArrowheads="1"/>
          </p:cNvSpPr>
          <p:nvPr/>
        </p:nvSpPr>
        <p:spPr bwMode="gray">
          <a:xfrm>
            <a:off x="6097588" y="5440363"/>
            <a:ext cx="509587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4" name="Rectangle 161"/>
          <p:cNvSpPr>
            <a:spLocks noChangeArrowheads="1"/>
          </p:cNvSpPr>
          <p:nvPr/>
        </p:nvSpPr>
        <p:spPr bwMode="gray">
          <a:xfrm>
            <a:off x="6605588" y="4972050"/>
            <a:ext cx="506412" cy="473075"/>
          </a:xfrm>
          <a:prstGeom prst="rect">
            <a:avLst/>
          </a:prstGeom>
          <a:solidFill>
            <a:srgbClr val="EAEAEA">
              <a:alpha val="5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5" name="Rectangle 162"/>
          <p:cNvSpPr>
            <a:spLocks noChangeArrowheads="1"/>
          </p:cNvSpPr>
          <p:nvPr/>
        </p:nvSpPr>
        <p:spPr bwMode="gray">
          <a:xfrm>
            <a:off x="7623175" y="4972050"/>
            <a:ext cx="506413" cy="473075"/>
          </a:xfrm>
          <a:prstGeom prst="rect">
            <a:avLst/>
          </a:prstGeom>
          <a:solidFill>
            <a:schemeClr val="accent2">
              <a:alpha val="5000"/>
            </a:scheme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6" name="Rectangle 163"/>
          <p:cNvSpPr>
            <a:spLocks noChangeArrowheads="1"/>
          </p:cNvSpPr>
          <p:nvPr/>
        </p:nvSpPr>
        <p:spPr bwMode="gray">
          <a:xfrm>
            <a:off x="8628063" y="4972050"/>
            <a:ext cx="508000" cy="473075"/>
          </a:xfrm>
          <a:prstGeom prst="rect">
            <a:avLst/>
          </a:prstGeom>
          <a:solidFill>
            <a:srgbClr val="EAEAEA">
              <a:alpha val="5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7" name="Rectangle 164"/>
          <p:cNvSpPr>
            <a:spLocks noChangeArrowheads="1"/>
          </p:cNvSpPr>
          <p:nvPr/>
        </p:nvSpPr>
        <p:spPr bwMode="gray">
          <a:xfrm>
            <a:off x="5600700" y="4972050"/>
            <a:ext cx="506413" cy="473075"/>
          </a:xfrm>
          <a:prstGeom prst="rect">
            <a:avLst/>
          </a:prstGeom>
          <a:solidFill>
            <a:schemeClr val="folHlink">
              <a:alpha val="5000"/>
            </a:scheme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8" name="Rectangle 165"/>
          <p:cNvSpPr>
            <a:spLocks noChangeArrowheads="1"/>
          </p:cNvSpPr>
          <p:nvPr/>
        </p:nvSpPr>
        <p:spPr bwMode="gray">
          <a:xfrm>
            <a:off x="8128000" y="6386513"/>
            <a:ext cx="506413" cy="471487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9" name="Rectangle 166"/>
          <p:cNvSpPr>
            <a:spLocks noChangeArrowheads="1"/>
          </p:cNvSpPr>
          <p:nvPr/>
        </p:nvSpPr>
        <p:spPr bwMode="gray">
          <a:xfrm>
            <a:off x="5091113" y="6386513"/>
            <a:ext cx="508000" cy="471487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0" name="Rectangle 168"/>
          <p:cNvSpPr>
            <a:spLocks noChangeArrowheads="1"/>
          </p:cNvSpPr>
          <p:nvPr/>
        </p:nvSpPr>
        <p:spPr bwMode="gray">
          <a:xfrm>
            <a:off x="4068763" y="6386513"/>
            <a:ext cx="509587" cy="471487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1" name="Rectangle 170"/>
          <p:cNvSpPr>
            <a:spLocks noChangeArrowheads="1"/>
          </p:cNvSpPr>
          <p:nvPr/>
        </p:nvSpPr>
        <p:spPr bwMode="gray">
          <a:xfrm>
            <a:off x="4575175" y="4965700"/>
            <a:ext cx="506413" cy="469900"/>
          </a:xfrm>
          <a:prstGeom prst="rect">
            <a:avLst/>
          </a:prstGeom>
          <a:solidFill>
            <a:srgbClr val="DDDDDD">
              <a:alpha val="5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2" name="Rectangle 171"/>
          <p:cNvSpPr>
            <a:spLocks noChangeArrowheads="1"/>
          </p:cNvSpPr>
          <p:nvPr/>
        </p:nvSpPr>
        <p:spPr bwMode="gray">
          <a:xfrm>
            <a:off x="7113588" y="6384925"/>
            <a:ext cx="508000" cy="471488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3" name="Rectangle 173"/>
          <p:cNvSpPr>
            <a:spLocks noChangeArrowheads="1"/>
          </p:cNvSpPr>
          <p:nvPr/>
        </p:nvSpPr>
        <p:spPr bwMode="gray">
          <a:xfrm>
            <a:off x="3556000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4" name="Rectangle 174"/>
          <p:cNvSpPr>
            <a:spLocks noChangeArrowheads="1"/>
          </p:cNvSpPr>
          <p:nvPr/>
        </p:nvSpPr>
        <p:spPr bwMode="gray">
          <a:xfrm>
            <a:off x="3038475" y="5440363"/>
            <a:ext cx="506413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5" name="Rectangle 176"/>
          <p:cNvSpPr>
            <a:spLocks noChangeArrowheads="1"/>
          </p:cNvSpPr>
          <p:nvPr/>
        </p:nvSpPr>
        <p:spPr bwMode="gray">
          <a:xfrm>
            <a:off x="3556000" y="4972050"/>
            <a:ext cx="506413" cy="473075"/>
          </a:xfrm>
          <a:prstGeom prst="rect">
            <a:avLst/>
          </a:prstGeom>
          <a:solidFill>
            <a:schemeClr val="folHlink">
              <a:alpha val="5000"/>
            </a:scheme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6" name="Rectangle 182"/>
          <p:cNvSpPr>
            <a:spLocks noChangeArrowheads="1"/>
          </p:cNvSpPr>
          <p:nvPr/>
        </p:nvSpPr>
        <p:spPr bwMode="gray">
          <a:xfrm>
            <a:off x="2540000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7" name="Rectangle 183"/>
          <p:cNvSpPr>
            <a:spLocks noChangeArrowheads="1"/>
          </p:cNvSpPr>
          <p:nvPr/>
        </p:nvSpPr>
        <p:spPr bwMode="gray">
          <a:xfrm>
            <a:off x="2024063" y="5440363"/>
            <a:ext cx="506412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8" name="Rectangle 184"/>
          <p:cNvSpPr>
            <a:spLocks noChangeArrowheads="1"/>
          </p:cNvSpPr>
          <p:nvPr/>
        </p:nvSpPr>
        <p:spPr bwMode="gray">
          <a:xfrm>
            <a:off x="511175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9" name="Rectangle 185"/>
          <p:cNvSpPr>
            <a:spLocks noChangeArrowheads="1"/>
          </p:cNvSpPr>
          <p:nvPr/>
        </p:nvSpPr>
        <p:spPr bwMode="gray">
          <a:xfrm>
            <a:off x="4763" y="5440363"/>
            <a:ext cx="506412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30" name="Rectangle 186"/>
          <p:cNvSpPr>
            <a:spLocks noChangeArrowheads="1"/>
          </p:cNvSpPr>
          <p:nvPr/>
        </p:nvSpPr>
        <p:spPr bwMode="gray">
          <a:xfrm>
            <a:off x="1008063" y="5440363"/>
            <a:ext cx="508000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31" name="Rectangle 187"/>
          <p:cNvSpPr>
            <a:spLocks noChangeArrowheads="1"/>
          </p:cNvSpPr>
          <p:nvPr/>
        </p:nvSpPr>
        <p:spPr bwMode="gray">
          <a:xfrm>
            <a:off x="1514475" y="4972050"/>
            <a:ext cx="508000" cy="473075"/>
          </a:xfrm>
          <a:prstGeom prst="rect">
            <a:avLst/>
          </a:prstGeom>
          <a:solidFill>
            <a:srgbClr val="EAEAEA">
              <a:alpha val="5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32" name="Rectangle 188"/>
          <p:cNvSpPr>
            <a:spLocks noChangeArrowheads="1"/>
          </p:cNvSpPr>
          <p:nvPr/>
        </p:nvSpPr>
        <p:spPr bwMode="gray">
          <a:xfrm>
            <a:off x="2532063" y="4972050"/>
            <a:ext cx="508000" cy="473075"/>
          </a:xfrm>
          <a:prstGeom prst="rect">
            <a:avLst/>
          </a:prstGeom>
          <a:solidFill>
            <a:srgbClr val="EAEAEA">
              <a:alpha val="5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33" name="Rectangle 189"/>
          <p:cNvSpPr>
            <a:spLocks noChangeArrowheads="1"/>
          </p:cNvSpPr>
          <p:nvPr/>
        </p:nvSpPr>
        <p:spPr bwMode="gray">
          <a:xfrm>
            <a:off x="511175" y="4972050"/>
            <a:ext cx="506413" cy="473075"/>
          </a:xfrm>
          <a:prstGeom prst="rect">
            <a:avLst/>
          </a:prstGeom>
          <a:solidFill>
            <a:schemeClr val="folHlink">
              <a:alpha val="5000"/>
            </a:scheme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34" name="Rectangle 190"/>
          <p:cNvSpPr>
            <a:spLocks noChangeArrowheads="1"/>
          </p:cNvSpPr>
          <p:nvPr/>
        </p:nvSpPr>
        <p:spPr bwMode="gray">
          <a:xfrm>
            <a:off x="12700" y="6386513"/>
            <a:ext cx="508000" cy="471487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35" name="Rectangle 191"/>
          <p:cNvSpPr>
            <a:spLocks noChangeArrowheads="1"/>
          </p:cNvSpPr>
          <p:nvPr/>
        </p:nvSpPr>
        <p:spPr bwMode="gray">
          <a:xfrm>
            <a:off x="1016000" y="6386513"/>
            <a:ext cx="508000" cy="471487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36" name="Rectangle 192"/>
          <p:cNvSpPr>
            <a:spLocks noChangeArrowheads="1"/>
          </p:cNvSpPr>
          <p:nvPr/>
        </p:nvSpPr>
        <p:spPr bwMode="gray">
          <a:xfrm>
            <a:off x="2024063" y="6384925"/>
            <a:ext cx="506412" cy="471488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grpSp>
        <p:nvGrpSpPr>
          <p:cNvPr id="37" name="组合 86"/>
          <p:cNvGrpSpPr/>
          <p:nvPr userDrawn="1"/>
        </p:nvGrpSpPr>
        <p:grpSpPr bwMode="auto">
          <a:xfrm>
            <a:off x="-1588" y="-26988"/>
            <a:ext cx="9145588" cy="1674813"/>
            <a:chOff x="-1588" y="-26988"/>
            <a:chExt cx="9145588" cy="1674813"/>
          </a:xfrm>
        </p:grpSpPr>
        <p:pic>
          <p:nvPicPr>
            <p:cNvPr id="38" name="图片 65" descr="标题.jpg"/>
            <p:cNvPicPr>
              <a:picLocks noChangeAspect="1"/>
            </p:cNvPicPr>
            <p:nvPr userDrawn="1"/>
          </p:nvPicPr>
          <p:blipFill>
            <a:blip r:embed="rId2" cstate="print"/>
            <a:stretch>
              <a:fillRect/>
            </a:stretch>
          </p:blipFill>
          <p:spPr>
            <a:xfrm>
              <a:off x="642910" y="357166"/>
              <a:ext cx="8501090" cy="857256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reflection blurRad="6350" stA="52000" endA="300" endPos="35000" dir="5400000" sy="-100000" algn="bl" rotWithShape="0"/>
            </a:effectLst>
            <a:scene3d>
              <a:camera prst="orthographicFront"/>
              <a:lightRig rig="threePt" dir="t"/>
            </a:scene3d>
            <a:sp3d contourW="6350" prstMaterial="matte">
              <a:bevelT w="101600" h="101600"/>
              <a:contourClr>
                <a:srgbClr val="969696"/>
              </a:contourClr>
            </a:sp3d>
          </p:spPr>
        </p:pic>
        <p:grpSp>
          <p:nvGrpSpPr>
            <p:cNvPr id="39" name="组合 64"/>
            <p:cNvGrpSpPr/>
            <p:nvPr userDrawn="1"/>
          </p:nvGrpSpPr>
          <p:grpSpPr bwMode="auto">
            <a:xfrm>
              <a:off x="-1588" y="-26987"/>
              <a:ext cx="1287463" cy="1674813"/>
              <a:chOff x="-1588" y="-26988"/>
              <a:chExt cx="1158876" cy="1508126"/>
            </a:xfrm>
          </p:grpSpPr>
          <p:grpSp>
            <p:nvGrpSpPr>
              <p:cNvPr id="40" name="Group 195"/>
              <p:cNvGrpSpPr/>
              <p:nvPr/>
            </p:nvGrpSpPr>
            <p:grpSpPr bwMode="auto">
              <a:xfrm>
                <a:off x="0" y="357188"/>
                <a:ext cx="1157288" cy="1123950"/>
                <a:chOff x="-9" y="1395"/>
                <a:chExt cx="2985" cy="2898"/>
              </a:xfrm>
            </p:grpSpPr>
            <p:pic>
              <p:nvPicPr>
                <p:cNvPr id="47" name="Picture 196" descr="pan01"/>
                <p:cNvPicPr>
                  <a:picLocks noChangeAspect="1" noChangeArrowheads="1"/>
                </p:cNvPicPr>
                <p:nvPr/>
              </p:nvPicPr>
              <p:blipFill>
                <a:blip r:embed="rId3" cstate="print"/>
                <a:srcRect l="46681" r="2339"/>
                <a:stretch>
                  <a:fillRect/>
                </a:stretch>
              </p:blipFill>
              <p:spPr bwMode="gray">
                <a:xfrm>
                  <a:off x="0" y="1395"/>
                  <a:ext cx="2976" cy="289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48" name="Freeform 197"/>
                <p:cNvSpPr/>
                <p:nvPr/>
              </p:nvSpPr>
              <p:spPr bwMode="gray">
                <a:xfrm>
                  <a:off x="-9" y="1493"/>
                  <a:ext cx="2841" cy="2599"/>
                </a:xfrm>
                <a:custGeom>
                  <a:avLst/>
                  <a:gdLst/>
                  <a:ahLst/>
                  <a:cxnLst>
                    <a:cxn ang="0">
                      <a:pos x="0" y="18"/>
                    </a:cxn>
                    <a:cxn ang="0">
                      <a:pos x="2841" y="0"/>
                    </a:cxn>
                    <a:cxn ang="0">
                      <a:pos x="1294" y="2597"/>
                    </a:cxn>
                    <a:cxn ang="0">
                      <a:pos x="2" y="2599"/>
                    </a:cxn>
                    <a:cxn ang="0">
                      <a:pos x="0" y="18"/>
                    </a:cxn>
                  </a:cxnLst>
                  <a:rect l="0" t="0" r="r" b="b"/>
                  <a:pathLst>
                    <a:path w="2841" h="2599">
                      <a:moveTo>
                        <a:pt x="0" y="18"/>
                      </a:moveTo>
                      <a:lnTo>
                        <a:pt x="2841" y="0"/>
                      </a:lnTo>
                      <a:lnTo>
                        <a:pt x="1294" y="2597"/>
                      </a:lnTo>
                      <a:lnTo>
                        <a:pt x="2" y="2599"/>
                      </a:lnTo>
                      <a:lnTo>
                        <a:pt x="0" y="18"/>
                      </a:lnTo>
                      <a:close/>
                    </a:path>
                  </a:pathLst>
                </a:custGeom>
                <a:blipFill dpi="0" rotWithShape="1">
                  <a:blip r:embed="rId4" cstate="print"/>
                  <a:srcRect/>
                  <a:stretch>
                    <a:fillRect r="-36540"/>
                  </a:stretch>
                </a:blipFill>
                <a:ln w="9525">
                  <a:noFill/>
                  <a:rou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ea typeface="+mn-ea"/>
                  </a:endParaRPr>
                </a:p>
              </p:txBody>
            </p:sp>
          </p:grpSp>
          <p:grpSp>
            <p:nvGrpSpPr>
              <p:cNvPr id="41" name="Group 198"/>
              <p:cNvGrpSpPr/>
              <p:nvPr/>
            </p:nvGrpSpPr>
            <p:grpSpPr bwMode="auto">
              <a:xfrm>
                <a:off x="0" y="198438"/>
                <a:ext cx="1057275" cy="1143000"/>
                <a:chOff x="0" y="1039"/>
                <a:chExt cx="2681" cy="2897"/>
              </a:xfrm>
            </p:grpSpPr>
            <p:pic>
              <p:nvPicPr>
                <p:cNvPr id="45" name="Picture 199" descr="pan01"/>
                <p:cNvPicPr>
                  <a:picLocks noChangeAspect="1" noChangeArrowheads="1"/>
                </p:cNvPicPr>
                <p:nvPr userDrawn="1"/>
              </p:nvPicPr>
              <p:blipFill>
                <a:blip r:embed="rId5" cstate="print"/>
                <a:srcRect l="51730" r="2339"/>
                <a:stretch>
                  <a:fillRect/>
                </a:stretch>
              </p:blipFill>
              <p:spPr bwMode="gray">
                <a:xfrm>
                  <a:off x="0" y="1039"/>
                  <a:ext cx="2681" cy="289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46" name="Freeform 200"/>
                <p:cNvSpPr/>
                <p:nvPr userDrawn="1"/>
              </p:nvSpPr>
              <p:spPr bwMode="gray">
                <a:xfrm>
                  <a:off x="0" y="1137"/>
                  <a:ext cx="2537" cy="260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2537" y="1"/>
                    </a:cxn>
                    <a:cxn ang="0">
                      <a:pos x="991" y="2597"/>
                    </a:cxn>
                    <a:cxn ang="0">
                      <a:pos x="0" y="260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2537" h="2600">
                      <a:moveTo>
                        <a:pt x="0" y="0"/>
                      </a:moveTo>
                      <a:lnTo>
                        <a:pt x="2537" y="1"/>
                      </a:lnTo>
                      <a:lnTo>
                        <a:pt x="991" y="2597"/>
                      </a:lnTo>
                      <a:lnTo>
                        <a:pt x="0" y="260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blipFill dpi="0" rotWithShape="1">
                  <a:blip r:embed="rId6" cstate="print"/>
                  <a:srcRect/>
                  <a:stretch>
                    <a:fillRect b="-16332"/>
                  </a:stretch>
                </a:blipFill>
                <a:ln w="9525">
                  <a:noFill/>
                  <a:rou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ea typeface="+mn-ea"/>
                  </a:endParaRPr>
                </a:p>
              </p:txBody>
            </p:sp>
          </p:grpSp>
          <p:grpSp>
            <p:nvGrpSpPr>
              <p:cNvPr id="42" name="Group 201"/>
              <p:cNvGrpSpPr/>
              <p:nvPr/>
            </p:nvGrpSpPr>
            <p:grpSpPr bwMode="auto">
              <a:xfrm>
                <a:off x="-1588" y="-26988"/>
                <a:ext cx="933451" cy="1239838"/>
                <a:chOff x="-7" y="240"/>
                <a:chExt cx="2407" cy="3199"/>
              </a:xfrm>
            </p:grpSpPr>
            <p:pic>
              <p:nvPicPr>
                <p:cNvPr id="43" name="Picture 202" descr="pan01"/>
                <p:cNvPicPr>
                  <a:picLocks noChangeAspect="1" noChangeArrowheads="1"/>
                </p:cNvPicPr>
                <p:nvPr userDrawn="1"/>
              </p:nvPicPr>
              <p:blipFill>
                <a:blip r:embed="rId7" cstate="print"/>
                <a:srcRect l="60431" r="2339"/>
                <a:stretch>
                  <a:fillRect/>
                </a:stretch>
              </p:blipFill>
              <p:spPr bwMode="gray">
                <a:xfrm>
                  <a:off x="0" y="240"/>
                  <a:ext cx="2400" cy="319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44" name="Freeform 203"/>
                <p:cNvSpPr/>
                <p:nvPr userDrawn="1"/>
              </p:nvSpPr>
              <p:spPr bwMode="gray">
                <a:xfrm>
                  <a:off x="-7" y="348"/>
                  <a:ext cx="2247" cy="2874"/>
                </a:xfrm>
                <a:custGeom>
                  <a:avLst/>
                  <a:gdLst/>
                  <a:ahLst/>
                  <a:cxnLst>
                    <a:cxn ang="0">
                      <a:pos x="7" y="0"/>
                    </a:cxn>
                    <a:cxn ang="0">
                      <a:pos x="2247" y="0"/>
                    </a:cxn>
                    <a:cxn ang="0">
                      <a:pos x="540" y="2868"/>
                    </a:cxn>
                    <a:cxn ang="0">
                      <a:pos x="0" y="2874"/>
                    </a:cxn>
                    <a:cxn ang="0">
                      <a:pos x="7" y="0"/>
                    </a:cxn>
                  </a:cxnLst>
                  <a:rect l="0" t="0" r="r" b="b"/>
                  <a:pathLst>
                    <a:path w="2247" h="2874">
                      <a:moveTo>
                        <a:pt x="7" y="0"/>
                      </a:moveTo>
                      <a:lnTo>
                        <a:pt x="2247" y="0"/>
                      </a:lnTo>
                      <a:lnTo>
                        <a:pt x="540" y="2868"/>
                      </a:lnTo>
                      <a:lnTo>
                        <a:pt x="0" y="2874"/>
                      </a:lnTo>
                      <a:lnTo>
                        <a:pt x="7" y="0"/>
                      </a:lnTo>
                      <a:close/>
                    </a:path>
                  </a:pathLst>
                </a:custGeom>
                <a:blipFill dpi="0" rotWithShape="1">
                  <a:blip r:embed="rId8" cstate="print"/>
                  <a:srcRect/>
                  <a:stretch>
                    <a:fillRect r="-25709"/>
                  </a:stretch>
                </a:blipFill>
                <a:ln w="9525">
                  <a:noFill/>
                  <a:rou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ea typeface="+mn-ea"/>
                  </a:endParaRPr>
                </a:p>
              </p:txBody>
            </p:sp>
          </p:grpSp>
        </p:grpSp>
      </p:grpSp>
      <p:sp>
        <p:nvSpPr>
          <p:cNvPr id="49" name="Rectangle 152"/>
          <p:cNvSpPr>
            <a:spLocks noChangeArrowheads="1"/>
          </p:cNvSpPr>
          <p:nvPr userDrawn="1"/>
        </p:nvSpPr>
        <p:spPr bwMode="gray">
          <a:xfrm>
            <a:off x="1522413" y="5918200"/>
            <a:ext cx="506412" cy="469900"/>
          </a:xfrm>
          <a:prstGeom prst="rect">
            <a:avLst/>
          </a:prstGeom>
          <a:gradFill flip="none" rotWithShape="1">
            <a:gsLst>
              <a:gs pos="0">
                <a:srgbClr val="6493F6">
                  <a:tint val="66000"/>
                  <a:satMod val="160000"/>
                </a:srgbClr>
              </a:gs>
              <a:gs pos="50000">
                <a:srgbClr val="6493F6">
                  <a:tint val="44500"/>
                  <a:satMod val="160000"/>
                </a:srgbClr>
              </a:gs>
              <a:gs pos="100000">
                <a:srgbClr val="6493F6">
                  <a:tint val="23500"/>
                  <a:satMod val="160000"/>
                </a:srgbClr>
              </a:gs>
            </a:gsLst>
            <a:lin ang="5400000" scaled="1"/>
            <a:tileRect/>
          </a:gradFill>
          <a:ln w="9525">
            <a:solidFill>
              <a:srgbClr val="DDDDDD">
                <a:alpha val="60001"/>
              </a:srgbClr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50" name="Rectangle 152"/>
          <p:cNvSpPr>
            <a:spLocks noChangeArrowheads="1"/>
          </p:cNvSpPr>
          <p:nvPr userDrawn="1"/>
        </p:nvSpPr>
        <p:spPr bwMode="gray">
          <a:xfrm>
            <a:off x="4570523" y="5918200"/>
            <a:ext cx="506413" cy="469900"/>
          </a:xfrm>
          <a:prstGeom prst="rect">
            <a:avLst/>
          </a:prstGeom>
          <a:gradFill flip="none" rotWithShape="1">
            <a:gsLst>
              <a:gs pos="0">
                <a:srgbClr val="73ACFF">
                  <a:tint val="66000"/>
                  <a:satMod val="160000"/>
                </a:srgbClr>
              </a:gs>
              <a:gs pos="50000">
                <a:srgbClr val="73ACFF">
                  <a:tint val="44500"/>
                  <a:satMod val="160000"/>
                  <a:alpha val="86000"/>
                </a:srgbClr>
              </a:gs>
              <a:gs pos="100000">
                <a:srgbClr val="73ACFF">
                  <a:tint val="23500"/>
                  <a:satMod val="160000"/>
                </a:srgbClr>
              </a:gs>
            </a:gsLst>
            <a:path path="circle">
              <a:fillToRect r="100000" b="100000"/>
            </a:path>
            <a:tileRect l="-100000" t="-100000"/>
          </a:gradFill>
          <a:ln w="9525">
            <a:solidFill>
              <a:srgbClr val="DDDDDD">
                <a:alpha val="60001"/>
              </a:srgbClr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51" name="Rectangle 152"/>
          <p:cNvSpPr>
            <a:spLocks noChangeArrowheads="1"/>
          </p:cNvSpPr>
          <p:nvPr userDrawn="1"/>
        </p:nvSpPr>
        <p:spPr bwMode="gray">
          <a:xfrm>
            <a:off x="7618413" y="5918200"/>
            <a:ext cx="506412" cy="469900"/>
          </a:xfrm>
          <a:prstGeom prst="rect">
            <a:avLst/>
          </a:prstGeom>
          <a:gradFill flip="none" rotWithShape="1">
            <a:gsLst>
              <a:gs pos="0">
                <a:srgbClr val="73ACFF">
                  <a:tint val="66000"/>
                  <a:satMod val="160000"/>
                </a:srgbClr>
              </a:gs>
              <a:gs pos="50000">
                <a:srgbClr val="73ACFF">
                  <a:tint val="44500"/>
                  <a:satMod val="160000"/>
                  <a:alpha val="86000"/>
                </a:srgbClr>
              </a:gs>
              <a:gs pos="100000">
                <a:srgbClr val="73ACFF">
                  <a:tint val="23500"/>
                  <a:satMod val="160000"/>
                </a:srgbClr>
              </a:gs>
            </a:gsLst>
            <a:lin ang="8100000" scaled="1"/>
            <a:tileRect/>
          </a:gradFill>
          <a:ln w="9525">
            <a:solidFill>
              <a:srgbClr val="DDDDDD">
                <a:alpha val="60001"/>
              </a:srgbClr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52" name="Rectangle 154"/>
          <p:cNvSpPr>
            <a:spLocks noChangeArrowheads="1"/>
          </p:cNvSpPr>
          <p:nvPr userDrawn="1"/>
        </p:nvSpPr>
        <p:spPr bwMode="gray">
          <a:xfrm>
            <a:off x="8135938" y="5440363"/>
            <a:ext cx="508000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53" name="Rectangle 152"/>
          <p:cNvSpPr>
            <a:spLocks noChangeArrowheads="1"/>
          </p:cNvSpPr>
          <p:nvPr userDrawn="1"/>
        </p:nvSpPr>
        <p:spPr bwMode="gray">
          <a:xfrm>
            <a:off x="6096025" y="6388124"/>
            <a:ext cx="506413" cy="469900"/>
          </a:xfrm>
          <a:prstGeom prst="rect">
            <a:avLst/>
          </a:prstGeom>
          <a:gradFill flip="none" rotWithShape="1">
            <a:gsLst>
              <a:gs pos="0">
                <a:srgbClr val="73ACFF">
                  <a:tint val="66000"/>
                  <a:satMod val="160000"/>
                </a:srgbClr>
              </a:gs>
              <a:gs pos="50000">
                <a:srgbClr val="73ACFF">
                  <a:tint val="44500"/>
                  <a:satMod val="160000"/>
                  <a:alpha val="86000"/>
                </a:srgbClr>
              </a:gs>
              <a:gs pos="100000">
                <a:srgbClr val="73ACFF">
                  <a:tint val="23500"/>
                  <a:satMod val="160000"/>
                </a:srgbClr>
              </a:gs>
            </a:gsLst>
            <a:path path="circle">
              <a:fillToRect r="100000" b="100000"/>
            </a:path>
            <a:tileRect l="-100000" t="-100000"/>
          </a:gradFill>
          <a:ln w="9525">
            <a:solidFill>
              <a:srgbClr val="DDDDDD">
                <a:alpha val="60001"/>
              </a:srgbClr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grpSp>
        <p:nvGrpSpPr>
          <p:cNvPr id="54" name="组合 76"/>
          <p:cNvGrpSpPr/>
          <p:nvPr userDrawn="1"/>
        </p:nvGrpSpPr>
        <p:grpSpPr bwMode="auto">
          <a:xfrm>
            <a:off x="5067300" y="5918200"/>
            <a:ext cx="4076700" cy="939800"/>
            <a:chOff x="5067300" y="5918200"/>
            <a:chExt cx="4076700" cy="939800"/>
          </a:xfrm>
        </p:grpSpPr>
        <p:sp>
          <p:nvSpPr>
            <p:cNvPr id="55" name="Rectangle 152"/>
            <p:cNvSpPr>
              <a:spLocks noChangeArrowheads="1"/>
            </p:cNvSpPr>
            <p:nvPr userDrawn="1"/>
          </p:nvSpPr>
          <p:spPr bwMode="gray">
            <a:xfrm>
              <a:off x="6599238" y="5918200"/>
              <a:ext cx="506412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56" name="Rectangle 152"/>
            <p:cNvSpPr>
              <a:spLocks noChangeArrowheads="1"/>
            </p:cNvSpPr>
            <p:nvPr userDrawn="1"/>
          </p:nvSpPr>
          <p:spPr bwMode="gray">
            <a:xfrm>
              <a:off x="5599113" y="5918200"/>
              <a:ext cx="506412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57" name="Rectangle 152"/>
            <p:cNvSpPr>
              <a:spLocks noChangeArrowheads="1"/>
            </p:cNvSpPr>
            <p:nvPr userDrawn="1"/>
          </p:nvSpPr>
          <p:spPr bwMode="gray">
            <a:xfrm>
              <a:off x="8637588" y="5918200"/>
              <a:ext cx="506412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58" name="Rectangle 152"/>
            <p:cNvSpPr>
              <a:spLocks noChangeArrowheads="1"/>
            </p:cNvSpPr>
            <p:nvPr userDrawn="1"/>
          </p:nvSpPr>
          <p:spPr bwMode="gray">
            <a:xfrm>
              <a:off x="8128000" y="6388100"/>
              <a:ext cx="506413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59" name="Rectangle 152"/>
            <p:cNvSpPr>
              <a:spLocks noChangeArrowheads="1"/>
            </p:cNvSpPr>
            <p:nvPr userDrawn="1"/>
          </p:nvSpPr>
          <p:spPr bwMode="gray">
            <a:xfrm>
              <a:off x="7115175" y="6388100"/>
              <a:ext cx="506413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60" name="Rectangle 152"/>
            <p:cNvSpPr>
              <a:spLocks noChangeArrowheads="1"/>
            </p:cNvSpPr>
            <p:nvPr userDrawn="1"/>
          </p:nvSpPr>
          <p:spPr bwMode="gray">
            <a:xfrm>
              <a:off x="5067300" y="6388100"/>
              <a:ext cx="506413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</p:grpSp>
      <p:sp>
        <p:nvSpPr>
          <p:cNvPr id="61" name="Rectangle 152"/>
          <p:cNvSpPr>
            <a:spLocks noChangeArrowheads="1"/>
          </p:cNvSpPr>
          <p:nvPr userDrawn="1"/>
        </p:nvSpPr>
        <p:spPr bwMode="gray">
          <a:xfrm>
            <a:off x="3046413" y="6383338"/>
            <a:ext cx="506412" cy="469900"/>
          </a:xfrm>
          <a:prstGeom prst="rect">
            <a:avLst/>
          </a:prstGeom>
          <a:gradFill flip="none" rotWithShape="1">
            <a:gsLst>
              <a:gs pos="0">
                <a:srgbClr val="73ACFF">
                  <a:tint val="66000"/>
                  <a:satMod val="160000"/>
                </a:srgbClr>
              </a:gs>
              <a:gs pos="50000">
                <a:srgbClr val="73ACFF">
                  <a:tint val="44500"/>
                  <a:satMod val="160000"/>
                  <a:alpha val="86000"/>
                </a:srgbClr>
              </a:gs>
              <a:gs pos="100000">
                <a:srgbClr val="73ACFF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>
            <a:solidFill>
              <a:srgbClr val="DDDDDD">
                <a:alpha val="60001"/>
              </a:srgbClr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grpSp>
        <p:nvGrpSpPr>
          <p:cNvPr id="62" name="组合 75"/>
          <p:cNvGrpSpPr/>
          <p:nvPr userDrawn="1"/>
        </p:nvGrpSpPr>
        <p:grpSpPr bwMode="auto">
          <a:xfrm>
            <a:off x="501650" y="5910263"/>
            <a:ext cx="4071938" cy="947737"/>
            <a:chOff x="501650" y="5910263"/>
            <a:chExt cx="4071938" cy="947761"/>
          </a:xfrm>
        </p:grpSpPr>
        <p:sp>
          <p:nvSpPr>
            <p:cNvPr id="63" name="Rectangle 152"/>
            <p:cNvSpPr>
              <a:spLocks noChangeArrowheads="1"/>
            </p:cNvSpPr>
            <p:nvPr userDrawn="1"/>
          </p:nvSpPr>
          <p:spPr bwMode="gray">
            <a:xfrm>
              <a:off x="3551238" y="5918200"/>
              <a:ext cx="506412" cy="469912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64" name="Rectangle 152"/>
            <p:cNvSpPr>
              <a:spLocks noChangeArrowheads="1"/>
            </p:cNvSpPr>
            <p:nvPr userDrawn="1"/>
          </p:nvSpPr>
          <p:spPr bwMode="gray">
            <a:xfrm>
              <a:off x="2535238" y="5918200"/>
              <a:ext cx="506412" cy="469912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65" name="Rectangle 152"/>
            <p:cNvSpPr>
              <a:spLocks noChangeArrowheads="1"/>
            </p:cNvSpPr>
            <p:nvPr userDrawn="1"/>
          </p:nvSpPr>
          <p:spPr bwMode="gray">
            <a:xfrm>
              <a:off x="501650" y="5910263"/>
              <a:ext cx="506413" cy="469900"/>
            </a:xfrm>
            <a:prstGeom prst="rect">
              <a:avLst/>
            </a:prstGeom>
            <a:gradFill flip="none"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path path="circle">
                <a:fillToRect l="100000" b="100000"/>
              </a:path>
              <a:tileRect t="-100000" r="-100000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66" name="Rectangle 152"/>
            <p:cNvSpPr>
              <a:spLocks noChangeArrowheads="1"/>
            </p:cNvSpPr>
            <p:nvPr userDrawn="1"/>
          </p:nvSpPr>
          <p:spPr bwMode="gray">
            <a:xfrm>
              <a:off x="4067175" y="6388112"/>
              <a:ext cx="506413" cy="469912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67" name="Rectangle 152"/>
            <p:cNvSpPr>
              <a:spLocks noChangeArrowheads="1"/>
            </p:cNvSpPr>
            <p:nvPr userDrawn="1"/>
          </p:nvSpPr>
          <p:spPr bwMode="gray">
            <a:xfrm>
              <a:off x="2036763" y="6388112"/>
              <a:ext cx="506412" cy="469912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68" name="Rectangle 152"/>
            <p:cNvSpPr>
              <a:spLocks noChangeArrowheads="1"/>
            </p:cNvSpPr>
            <p:nvPr userDrawn="1"/>
          </p:nvSpPr>
          <p:spPr bwMode="gray">
            <a:xfrm>
              <a:off x="1014413" y="6388112"/>
              <a:ext cx="506412" cy="469912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</p:grpSp>
      <p:sp>
        <p:nvSpPr>
          <p:cNvPr id="69" name="Rectangle 152"/>
          <p:cNvSpPr>
            <a:spLocks noChangeArrowheads="1"/>
          </p:cNvSpPr>
          <p:nvPr userDrawn="1"/>
        </p:nvSpPr>
        <p:spPr bwMode="gray">
          <a:xfrm>
            <a:off x="-6350" y="6388100"/>
            <a:ext cx="506413" cy="469900"/>
          </a:xfrm>
          <a:prstGeom prst="rect">
            <a:avLst/>
          </a:prstGeom>
          <a:gradFill flip="none" rotWithShape="1">
            <a:gsLst>
              <a:gs pos="0">
                <a:srgbClr val="6493F6">
                  <a:tint val="66000"/>
                  <a:satMod val="160000"/>
                </a:srgbClr>
              </a:gs>
              <a:gs pos="50000">
                <a:srgbClr val="6493F6">
                  <a:tint val="44500"/>
                  <a:satMod val="160000"/>
                </a:srgbClr>
              </a:gs>
              <a:gs pos="100000">
                <a:srgbClr val="6493F6">
                  <a:tint val="23500"/>
                  <a:satMod val="160000"/>
                </a:srgbClr>
              </a:gs>
            </a:gsLst>
            <a:lin ang="0" scaled="1"/>
            <a:tileRect/>
          </a:gradFill>
          <a:ln w="9525">
            <a:solidFill>
              <a:srgbClr val="DDDDDD">
                <a:alpha val="60001"/>
              </a:srgbClr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70" name="Rectangle 194"/>
          <p:cNvSpPr>
            <a:spLocks noChangeArrowheads="1"/>
          </p:cNvSpPr>
          <p:nvPr/>
        </p:nvSpPr>
        <p:spPr bwMode="gray">
          <a:xfrm>
            <a:off x="0" y="4357688"/>
            <a:ext cx="9144000" cy="1500187"/>
          </a:xfrm>
          <a:prstGeom prst="rect">
            <a:avLst/>
          </a:prstGeom>
          <a:gradFill rotWithShape="1">
            <a:gsLst>
              <a:gs pos="0">
                <a:schemeClr val="bg1">
                  <a:alpha val="89999"/>
                </a:schemeClr>
              </a:gs>
              <a:gs pos="100000">
                <a:schemeClr val="bg1">
                  <a:gamma/>
                  <a:tint val="0"/>
                  <a:invGamma/>
                  <a:alpha val="0"/>
                </a:schemeClr>
              </a:gs>
            </a:gsLst>
            <a:lin ang="5400000" scaled="1"/>
          </a:gradFill>
          <a:ln w="9525">
            <a:noFill/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1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467475"/>
            <a:ext cx="2133600" cy="301625"/>
          </a:xfrm>
          <a:prstGeom prst="rect">
            <a:avLst/>
          </a:prstGeom>
        </p:spPr>
        <p:txBody>
          <a:bodyPr/>
          <a:lstStyle>
            <a:lvl1pPr>
              <a:defRPr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2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467475"/>
            <a:ext cx="2895600" cy="301625"/>
          </a:xfrm>
          <a:prstGeom prst="rect">
            <a:avLst/>
          </a:prstGeom>
        </p:spPr>
        <p:txBody>
          <a:bodyPr/>
          <a:lstStyle>
            <a:lvl1pPr>
              <a:defRPr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3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467475"/>
            <a:ext cx="2133600" cy="301625"/>
          </a:xfrm>
          <a:prstGeom prst="rect">
            <a:avLst/>
          </a:prstGeom>
        </p:spPr>
        <p:txBody>
          <a:bodyPr/>
          <a:lstStyle>
            <a:lvl1pPr>
              <a:defRPr>
                <a:ea typeface="+mn-ea"/>
              </a:defRPr>
            </a:lvl1pPr>
          </a:lstStyle>
          <a:p>
            <a:pPr>
              <a:defRPr/>
            </a:pPr>
            <a:fld id="{1593876F-4E3E-4F79-8CBC-2AD2F52DB951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utoUpdateAnimBg="0"/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5.jpeg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3.jpe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2.png"/><Relationship Id="rId28" Type="http://schemas.openxmlformats.org/officeDocument/2006/relationships/image" Target="../media/image7.jpe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jpeg"/><Relationship Id="rId27" Type="http://schemas.openxmlformats.org/officeDocument/2006/relationships/image" Target="../media/image6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" name="Rectangle 153"/>
          <p:cNvSpPr>
            <a:spLocks noChangeArrowheads="1"/>
          </p:cNvSpPr>
          <p:nvPr/>
        </p:nvSpPr>
        <p:spPr bwMode="gray">
          <a:xfrm>
            <a:off x="7629525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178" name="Rectangle 154"/>
          <p:cNvSpPr>
            <a:spLocks noChangeArrowheads="1"/>
          </p:cNvSpPr>
          <p:nvPr/>
        </p:nvSpPr>
        <p:spPr bwMode="gray">
          <a:xfrm>
            <a:off x="7113588" y="5440363"/>
            <a:ext cx="508000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179" name="Rectangle 155"/>
          <p:cNvSpPr>
            <a:spLocks noChangeArrowheads="1"/>
          </p:cNvSpPr>
          <p:nvPr/>
        </p:nvSpPr>
        <p:spPr bwMode="gray">
          <a:xfrm>
            <a:off x="8626475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180" name="Rectangle 156"/>
          <p:cNvSpPr>
            <a:spLocks noChangeArrowheads="1"/>
          </p:cNvSpPr>
          <p:nvPr/>
        </p:nvSpPr>
        <p:spPr bwMode="gray">
          <a:xfrm>
            <a:off x="4575175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181" name="Rectangle 157"/>
          <p:cNvSpPr>
            <a:spLocks noChangeArrowheads="1"/>
          </p:cNvSpPr>
          <p:nvPr/>
        </p:nvSpPr>
        <p:spPr bwMode="gray">
          <a:xfrm>
            <a:off x="5600700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182" name="Rectangle 158"/>
          <p:cNvSpPr>
            <a:spLocks noChangeArrowheads="1"/>
          </p:cNvSpPr>
          <p:nvPr/>
        </p:nvSpPr>
        <p:spPr bwMode="gray">
          <a:xfrm>
            <a:off x="5083175" y="5440363"/>
            <a:ext cx="508000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183" name="Rectangle 159"/>
          <p:cNvSpPr>
            <a:spLocks noChangeArrowheads="1"/>
          </p:cNvSpPr>
          <p:nvPr/>
        </p:nvSpPr>
        <p:spPr bwMode="gray">
          <a:xfrm>
            <a:off x="6097588" y="5440363"/>
            <a:ext cx="509587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185" name="Rectangle 161"/>
          <p:cNvSpPr>
            <a:spLocks noChangeArrowheads="1"/>
          </p:cNvSpPr>
          <p:nvPr/>
        </p:nvSpPr>
        <p:spPr bwMode="gray">
          <a:xfrm>
            <a:off x="6605588" y="4972050"/>
            <a:ext cx="506412" cy="473075"/>
          </a:xfrm>
          <a:prstGeom prst="rect">
            <a:avLst/>
          </a:prstGeom>
          <a:solidFill>
            <a:srgbClr val="EAEAEA">
              <a:alpha val="5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186" name="Rectangle 162"/>
          <p:cNvSpPr>
            <a:spLocks noChangeArrowheads="1"/>
          </p:cNvSpPr>
          <p:nvPr/>
        </p:nvSpPr>
        <p:spPr bwMode="gray">
          <a:xfrm>
            <a:off x="7623175" y="4972050"/>
            <a:ext cx="506413" cy="473075"/>
          </a:xfrm>
          <a:prstGeom prst="rect">
            <a:avLst/>
          </a:prstGeom>
          <a:solidFill>
            <a:schemeClr val="accent2">
              <a:alpha val="5000"/>
            </a:scheme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187" name="Rectangle 163"/>
          <p:cNvSpPr>
            <a:spLocks noChangeArrowheads="1"/>
          </p:cNvSpPr>
          <p:nvPr/>
        </p:nvSpPr>
        <p:spPr bwMode="gray">
          <a:xfrm>
            <a:off x="8628063" y="4972050"/>
            <a:ext cx="508000" cy="473075"/>
          </a:xfrm>
          <a:prstGeom prst="rect">
            <a:avLst/>
          </a:prstGeom>
          <a:solidFill>
            <a:srgbClr val="EAEAEA">
              <a:alpha val="5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188" name="Rectangle 164"/>
          <p:cNvSpPr>
            <a:spLocks noChangeArrowheads="1"/>
          </p:cNvSpPr>
          <p:nvPr/>
        </p:nvSpPr>
        <p:spPr bwMode="gray">
          <a:xfrm>
            <a:off x="5600700" y="4972050"/>
            <a:ext cx="506413" cy="473075"/>
          </a:xfrm>
          <a:prstGeom prst="rect">
            <a:avLst/>
          </a:prstGeom>
          <a:solidFill>
            <a:schemeClr val="folHlink">
              <a:alpha val="5000"/>
            </a:scheme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189" name="Rectangle 165"/>
          <p:cNvSpPr>
            <a:spLocks noChangeArrowheads="1"/>
          </p:cNvSpPr>
          <p:nvPr/>
        </p:nvSpPr>
        <p:spPr bwMode="gray">
          <a:xfrm>
            <a:off x="8128000" y="6386513"/>
            <a:ext cx="506413" cy="471487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190" name="Rectangle 166"/>
          <p:cNvSpPr>
            <a:spLocks noChangeArrowheads="1"/>
          </p:cNvSpPr>
          <p:nvPr/>
        </p:nvSpPr>
        <p:spPr bwMode="gray">
          <a:xfrm>
            <a:off x="5091113" y="6386513"/>
            <a:ext cx="508000" cy="471487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192" name="Rectangle 168"/>
          <p:cNvSpPr>
            <a:spLocks noChangeArrowheads="1"/>
          </p:cNvSpPr>
          <p:nvPr/>
        </p:nvSpPr>
        <p:spPr bwMode="gray">
          <a:xfrm>
            <a:off x="4068763" y="6386513"/>
            <a:ext cx="509587" cy="471487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194" name="Rectangle 170"/>
          <p:cNvSpPr>
            <a:spLocks noChangeArrowheads="1"/>
          </p:cNvSpPr>
          <p:nvPr/>
        </p:nvSpPr>
        <p:spPr bwMode="gray">
          <a:xfrm>
            <a:off x="4575175" y="4965700"/>
            <a:ext cx="506413" cy="469900"/>
          </a:xfrm>
          <a:prstGeom prst="rect">
            <a:avLst/>
          </a:prstGeom>
          <a:solidFill>
            <a:srgbClr val="DDDDDD">
              <a:alpha val="5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195" name="Rectangle 171"/>
          <p:cNvSpPr>
            <a:spLocks noChangeArrowheads="1"/>
          </p:cNvSpPr>
          <p:nvPr/>
        </p:nvSpPr>
        <p:spPr bwMode="gray">
          <a:xfrm>
            <a:off x="7113588" y="6384925"/>
            <a:ext cx="508000" cy="471488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197" name="Rectangle 173"/>
          <p:cNvSpPr>
            <a:spLocks noChangeArrowheads="1"/>
          </p:cNvSpPr>
          <p:nvPr/>
        </p:nvSpPr>
        <p:spPr bwMode="gray">
          <a:xfrm>
            <a:off x="3556000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198" name="Rectangle 174"/>
          <p:cNvSpPr>
            <a:spLocks noChangeArrowheads="1"/>
          </p:cNvSpPr>
          <p:nvPr/>
        </p:nvSpPr>
        <p:spPr bwMode="gray">
          <a:xfrm>
            <a:off x="3038475" y="5440363"/>
            <a:ext cx="506413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200" name="Rectangle 176"/>
          <p:cNvSpPr>
            <a:spLocks noChangeArrowheads="1"/>
          </p:cNvSpPr>
          <p:nvPr/>
        </p:nvSpPr>
        <p:spPr bwMode="gray">
          <a:xfrm>
            <a:off x="3556000" y="4972050"/>
            <a:ext cx="506413" cy="473075"/>
          </a:xfrm>
          <a:prstGeom prst="rect">
            <a:avLst/>
          </a:prstGeom>
          <a:solidFill>
            <a:schemeClr val="folHlink">
              <a:alpha val="5000"/>
            </a:scheme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206" name="Rectangle 182"/>
          <p:cNvSpPr>
            <a:spLocks noChangeArrowheads="1"/>
          </p:cNvSpPr>
          <p:nvPr/>
        </p:nvSpPr>
        <p:spPr bwMode="gray">
          <a:xfrm>
            <a:off x="2540000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207" name="Rectangle 183"/>
          <p:cNvSpPr>
            <a:spLocks noChangeArrowheads="1"/>
          </p:cNvSpPr>
          <p:nvPr/>
        </p:nvSpPr>
        <p:spPr bwMode="gray">
          <a:xfrm>
            <a:off x="2024063" y="5440363"/>
            <a:ext cx="506412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208" name="Rectangle 184"/>
          <p:cNvSpPr>
            <a:spLocks noChangeArrowheads="1"/>
          </p:cNvSpPr>
          <p:nvPr/>
        </p:nvSpPr>
        <p:spPr bwMode="gray">
          <a:xfrm>
            <a:off x="511175" y="5918200"/>
            <a:ext cx="506413" cy="469900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209" name="Rectangle 185"/>
          <p:cNvSpPr>
            <a:spLocks noChangeArrowheads="1"/>
          </p:cNvSpPr>
          <p:nvPr/>
        </p:nvSpPr>
        <p:spPr bwMode="gray">
          <a:xfrm>
            <a:off x="4763" y="5440363"/>
            <a:ext cx="506412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210" name="Rectangle 186"/>
          <p:cNvSpPr>
            <a:spLocks noChangeArrowheads="1"/>
          </p:cNvSpPr>
          <p:nvPr/>
        </p:nvSpPr>
        <p:spPr bwMode="gray">
          <a:xfrm>
            <a:off x="1008063" y="5440363"/>
            <a:ext cx="508000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211" name="Rectangle 187"/>
          <p:cNvSpPr>
            <a:spLocks noChangeArrowheads="1"/>
          </p:cNvSpPr>
          <p:nvPr/>
        </p:nvSpPr>
        <p:spPr bwMode="gray">
          <a:xfrm>
            <a:off x="1514475" y="4972050"/>
            <a:ext cx="508000" cy="473075"/>
          </a:xfrm>
          <a:prstGeom prst="rect">
            <a:avLst/>
          </a:prstGeom>
          <a:solidFill>
            <a:srgbClr val="EAEAEA">
              <a:alpha val="5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212" name="Rectangle 188"/>
          <p:cNvSpPr>
            <a:spLocks noChangeArrowheads="1"/>
          </p:cNvSpPr>
          <p:nvPr/>
        </p:nvSpPr>
        <p:spPr bwMode="gray">
          <a:xfrm>
            <a:off x="2532063" y="4972050"/>
            <a:ext cx="508000" cy="473075"/>
          </a:xfrm>
          <a:prstGeom prst="rect">
            <a:avLst/>
          </a:prstGeom>
          <a:solidFill>
            <a:srgbClr val="EAEAEA">
              <a:alpha val="5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213" name="Rectangle 189"/>
          <p:cNvSpPr>
            <a:spLocks noChangeArrowheads="1"/>
          </p:cNvSpPr>
          <p:nvPr/>
        </p:nvSpPr>
        <p:spPr bwMode="gray">
          <a:xfrm>
            <a:off x="511175" y="4972050"/>
            <a:ext cx="506413" cy="473075"/>
          </a:xfrm>
          <a:prstGeom prst="rect">
            <a:avLst/>
          </a:prstGeom>
          <a:solidFill>
            <a:schemeClr val="folHlink">
              <a:alpha val="5000"/>
            </a:scheme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214" name="Rectangle 190"/>
          <p:cNvSpPr>
            <a:spLocks noChangeArrowheads="1"/>
          </p:cNvSpPr>
          <p:nvPr/>
        </p:nvSpPr>
        <p:spPr bwMode="gray">
          <a:xfrm>
            <a:off x="12700" y="6386513"/>
            <a:ext cx="508000" cy="471487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215" name="Rectangle 191"/>
          <p:cNvSpPr>
            <a:spLocks noChangeArrowheads="1"/>
          </p:cNvSpPr>
          <p:nvPr/>
        </p:nvSpPr>
        <p:spPr bwMode="gray">
          <a:xfrm>
            <a:off x="1016000" y="6386513"/>
            <a:ext cx="508000" cy="471487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216" name="Rectangle 192"/>
          <p:cNvSpPr>
            <a:spLocks noChangeArrowheads="1"/>
          </p:cNvSpPr>
          <p:nvPr/>
        </p:nvSpPr>
        <p:spPr bwMode="gray">
          <a:xfrm>
            <a:off x="2024063" y="6384925"/>
            <a:ext cx="506412" cy="471488"/>
          </a:xfrm>
          <a:prstGeom prst="rect">
            <a:avLst/>
          </a:prstGeom>
          <a:solidFill>
            <a:srgbClr val="DDDDDD">
              <a:alpha val="20000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grpSp>
        <p:nvGrpSpPr>
          <p:cNvPr id="2" name="组合 86"/>
          <p:cNvGrpSpPr/>
          <p:nvPr userDrawn="1"/>
        </p:nvGrpSpPr>
        <p:grpSpPr bwMode="auto">
          <a:xfrm>
            <a:off x="-1588" y="-26988"/>
            <a:ext cx="9145588" cy="1674813"/>
            <a:chOff x="-1588" y="-26988"/>
            <a:chExt cx="9145588" cy="1674813"/>
          </a:xfrm>
        </p:grpSpPr>
        <p:pic>
          <p:nvPicPr>
            <p:cNvPr id="66" name="图片 65" descr="标题.jpg"/>
            <p:cNvPicPr>
              <a:picLocks noChangeAspect="1"/>
            </p:cNvPicPr>
            <p:nvPr userDrawn="1"/>
          </p:nvPicPr>
          <p:blipFill>
            <a:blip r:embed="rId22" cstate="print"/>
            <a:stretch>
              <a:fillRect/>
            </a:stretch>
          </p:blipFill>
          <p:spPr>
            <a:xfrm>
              <a:off x="642910" y="357166"/>
              <a:ext cx="8501090" cy="857256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reflection blurRad="6350" stA="52000" endA="300" endPos="35000" dir="5400000" sy="-100000" algn="bl" rotWithShape="0"/>
            </a:effectLst>
            <a:scene3d>
              <a:camera prst="orthographicFront"/>
              <a:lightRig rig="threePt" dir="t"/>
            </a:scene3d>
            <a:sp3d contourW="6350" prstMaterial="matte">
              <a:bevelT w="101600" h="101600"/>
              <a:contourClr>
                <a:srgbClr val="969696"/>
              </a:contourClr>
            </a:sp3d>
          </p:spPr>
        </p:pic>
        <p:grpSp>
          <p:nvGrpSpPr>
            <p:cNvPr id="1088" name="组合 64"/>
            <p:cNvGrpSpPr/>
            <p:nvPr userDrawn="1"/>
          </p:nvGrpSpPr>
          <p:grpSpPr bwMode="auto">
            <a:xfrm>
              <a:off x="-1588" y="-26988"/>
              <a:ext cx="1287463" cy="1674813"/>
              <a:chOff x="-1588" y="-26988"/>
              <a:chExt cx="1158876" cy="1508126"/>
            </a:xfrm>
          </p:grpSpPr>
          <p:grpSp>
            <p:nvGrpSpPr>
              <p:cNvPr id="1089" name="Group 195"/>
              <p:cNvGrpSpPr/>
              <p:nvPr/>
            </p:nvGrpSpPr>
            <p:grpSpPr bwMode="auto">
              <a:xfrm>
                <a:off x="0" y="357188"/>
                <a:ext cx="1157288" cy="1123950"/>
                <a:chOff x="-9" y="1395"/>
                <a:chExt cx="2985" cy="2898"/>
              </a:xfrm>
            </p:grpSpPr>
            <p:pic>
              <p:nvPicPr>
                <p:cNvPr id="1100" name="Picture 196" descr="pan01"/>
                <p:cNvPicPr>
                  <a:picLocks noChangeAspect="1" noChangeArrowheads="1"/>
                </p:cNvPicPr>
                <p:nvPr/>
              </p:nvPicPr>
              <p:blipFill>
                <a:blip r:embed="rId23" cstate="print"/>
                <a:srcRect l="46681" r="2339"/>
                <a:stretch>
                  <a:fillRect/>
                </a:stretch>
              </p:blipFill>
              <p:spPr bwMode="gray">
                <a:xfrm>
                  <a:off x="0" y="1395"/>
                  <a:ext cx="2976" cy="289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1221" name="Freeform 197"/>
                <p:cNvSpPr/>
                <p:nvPr/>
              </p:nvSpPr>
              <p:spPr bwMode="gray">
                <a:xfrm>
                  <a:off x="-9" y="1493"/>
                  <a:ext cx="2841" cy="2599"/>
                </a:xfrm>
                <a:custGeom>
                  <a:avLst/>
                  <a:gdLst/>
                  <a:ahLst/>
                  <a:cxnLst>
                    <a:cxn ang="0">
                      <a:pos x="0" y="18"/>
                    </a:cxn>
                    <a:cxn ang="0">
                      <a:pos x="2841" y="0"/>
                    </a:cxn>
                    <a:cxn ang="0">
                      <a:pos x="1294" y="2597"/>
                    </a:cxn>
                    <a:cxn ang="0">
                      <a:pos x="2" y="2599"/>
                    </a:cxn>
                    <a:cxn ang="0">
                      <a:pos x="0" y="18"/>
                    </a:cxn>
                  </a:cxnLst>
                  <a:rect l="0" t="0" r="r" b="b"/>
                  <a:pathLst>
                    <a:path w="2841" h="2599">
                      <a:moveTo>
                        <a:pt x="0" y="18"/>
                      </a:moveTo>
                      <a:lnTo>
                        <a:pt x="2841" y="0"/>
                      </a:lnTo>
                      <a:lnTo>
                        <a:pt x="1294" y="2597"/>
                      </a:lnTo>
                      <a:lnTo>
                        <a:pt x="2" y="2599"/>
                      </a:lnTo>
                      <a:lnTo>
                        <a:pt x="0" y="18"/>
                      </a:lnTo>
                      <a:close/>
                    </a:path>
                  </a:pathLst>
                </a:custGeom>
                <a:blipFill dpi="0" rotWithShape="1">
                  <a:blip r:embed="rId24" cstate="print"/>
                  <a:srcRect/>
                  <a:stretch>
                    <a:fillRect r="-36540"/>
                  </a:stretch>
                </a:blipFill>
                <a:ln w="9525">
                  <a:noFill/>
                  <a:rou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ea typeface="+mn-ea"/>
                  </a:endParaRPr>
                </a:p>
              </p:txBody>
            </p:sp>
          </p:grpSp>
          <p:grpSp>
            <p:nvGrpSpPr>
              <p:cNvPr id="1090" name="Group 198"/>
              <p:cNvGrpSpPr/>
              <p:nvPr/>
            </p:nvGrpSpPr>
            <p:grpSpPr bwMode="auto">
              <a:xfrm>
                <a:off x="0" y="198438"/>
                <a:ext cx="1057275" cy="1143000"/>
                <a:chOff x="0" y="1039"/>
                <a:chExt cx="2681" cy="2897"/>
              </a:xfrm>
            </p:grpSpPr>
            <p:pic>
              <p:nvPicPr>
                <p:cNvPr id="1096" name="Picture 199" descr="pan01"/>
                <p:cNvPicPr>
                  <a:picLocks noChangeAspect="1" noChangeArrowheads="1"/>
                </p:cNvPicPr>
                <p:nvPr userDrawn="1"/>
              </p:nvPicPr>
              <p:blipFill>
                <a:blip r:embed="rId25" cstate="print"/>
                <a:srcRect l="51730" r="2339"/>
                <a:stretch>
                  <a:fillRect/>
                </a:stretch>
              </p:blipFill>
              <p:spPr bwMode="gray">
                <a:xfrm>
                  <a:off x="0" y="1039"/>
                  <a:ext cx="2681" cy="289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1224" name="Freeform 200"/>
                <p:cNvSpPr/>
                <p:nvPr userDrawn="1"/>
              </p:nvSpPr>
              <p:spPr bwMode="gray">
                <a:xfrm>
                  <a:off x="0" y="1137"/>
                  <a:ext cx="2537" cy="260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2537" y="1"/>
                    </a:cxn>
                    <a:cxn ang="0">
                      <a:pos x="991" y="2597"/>
                    </a:cxn>
                    <a:cxn ang="0">
                      <a:pos x="0" y="260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2537" h="2600">
                      <a:moveTo>
                        <a:pt x="0" y="0"/>
                      </a:moveTo>
                      <a:lnTo>
                        <a:pt x="2537" y="1"/>
                      </a:lnTo>
                      <a:lnTo>
                        <a:pt x="991" y="2597"/>
                      </a:lnTo>
                      <a:lnTo>
                        <a:pt x="0" y="260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blipFill dpi="0" rotWithShape="1">
                  <a:blip r:embed="rId26" cstate="print"/>
                  <a:srcRect/>
                  <a:stretch>
                    <a:fillRect b="-16332"/>
                  </a:stretch>
                </a:blipFill>
                <a:ln w="9525">
                  <a:noFill/>
                  <a:rou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ea typeface="+mn-ea"/>
                  </a:endParaRPr>
                </a:p>
              </p:txBody>
            </p:sp>
          </p:grpSp>
          <p:grpSp>
            <p:nvGrpSpPr>
              <p:cNvPr id="1091" name="Group 201"/>
              <p:cNvGrpSpPr/>
              <p:nvPr/>
            </p:nvGrpSpPr>
            <p:grpSpPr bwMode="auto">
              <a:xfrm>
                <a:off x="-1588" y="-26988"/>
                <a:ext cx="933451" cy="1239838"/>
                <a:chOff x="-7" y="240"/>
                <a:chExt cx="2407" cy="3199"/>
              </a:xfrm>
            </p:grpSpPr>
            <p:pic>
              <p:nvPicPr>
                <p:cNvPr id="1092" name="Picture 202" descr="pan01"/>
                <p:cNvPicPr>
                  <a:picLocks noChangeAspect="1" noChangeArrowheads="1"/>
                </p:cNvPicPr>
                <p:nvPr userDrawn="1"/>
              </p:nvPicPr>
              <p:blipFill>
                <a:blip r:embed="rId27" cstate="print"/>
                <a:srcRect l="60431" r="2339"/>
                <a:stretch>
                  <a:fillRect/>
                </a:stretch>
              </p:blipFill>
              <p:spPr bwMode="gray">
                <a:xfrm>
                  <a:off x="0" y="240"/>
                  <a:ext cx="2400" cy="319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1227" name="Freeform 203"/>
                <p:cNvSpPr/>
                <p:nvPr userDrawn="1"/>
              </p:nvSpPr>
              <p:spPr bwMode="gray">
                <a:xfrm>
                  <a:off x="-7" y="348"/>
                  <a:ext cx="2247" cy="2874"/>
                </a:xfrm>
                <a:custGeom>
                  <a:avLst/>
                  <a:gdLst/>
                  <a:ahLst/>
                  <a:cxnLst>
                    <a:cxn ang="0">
                      <a:pos x="7" y="0"/>
                    </a:cxn>
                    <a:cxn ang="0">
                      <a:pos x="2247" y="0"/>
                    </a:cxn>
                    <a:cxn ang="0">
                      <a:pos x="540" y="2868"/>
                    </a:cxn>
                    <a:cxn ang="0">
                      <a:pos x="0" y="2874"/>
                    </a:cxn>
                    <a:cxn ang="0">
                      <a:pos x="7" y="0"/>
                    </a:cxn>
                  </a:cxnLst>
                  <a:rect l="0" t="0" r="r" b="b"/>
                  <a:pathLst>
                    <a:path w="2247" h="2874">
                      <a:moveTo>
                        <a:pt x="7" y="0"/>
                      </a:moveTo>
                      <a:lnTo>
                        <a:pt x="2247" y="0"/>
                      </a:lnTo>
                      <a:lnTo>
                        <a:pt x="540" y="2868"/>
                      </a:lnTo>
                      <a:lnTo>
                        <a:pt x="0" y="2874"/>
                      </a:lnTo>
                      <a:lnTo>
                        <a:pt x="7" y="0"/>
                      </a:lnTo>
                      <a:close/>
                    </a:path>
                  </a:pathLst>
                </a:custGeom>
                <a:blipFill dpi="0" rotWithShape="1">
                  <a:blip r:embed="rId28" cstate="print"/>
                  <a:srcRect/>
                  <a:stretch>
                    <a:fillRect r="-25709"/>
                  </a:stretch>
                </a:blipFill>
                <a:ln w="9525">
                  <a:noFill/>
                  <a:rou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ea typeface="+mn-ea"/>
                  </a:endParaRPr>
                </a:p>
              </p:txBody>
            </p:sp>
          </p:grpSp>
        </p:grpSp>
      </p:grp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1395413" y="409575"/>
            <a:ext cx="7391400" cy="714375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dist="35921" dir="2700000" algn="ctr" rotWithShape="0">
              <a:schemeClr val="bg2"/>
            </a:outerShdw>
          </a:effec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68" name="Rectangle 152"/>
          <p:cNvSpPr>
            <a:spLocks noChangeArrowheads="1"/>
          </p:cNvSpPr>
          <p:nvPr userDrawn="1"/>
        </p:nvSpPr>
        <p:spPr bwMode="gray">
          <a:xfrm>
            <a:off x="1522413" y="5918200"/>
            <a:ext cx="506412" cy="469900"/>
          </a:xfrm>
          <a:prstGeom prst="rect">
            <a:avLst/>
          </a:prstGeom>
          <a:gradFill flip="none" rotWithShape="1">
            <a:gsLst>
              <a:gs pos="0">
                <a:srgbClr val="6493F6">
                  <a:tint val="66000"/>
                  <a:satMod val="160000"/>
                </a:srgbClr>
              </a:gs>
              <a:gs pos="50000">
                <a:srgbClr val="6493F6">
                  <a:tint val="44500"/>
                  <a:satMod val="160000"/>
                </a:srgbClr>
              </a:gs>
              <a:gs pos="100000">
                <a:srgbClr val="6493F6">
                  <a:tint val="23500"/>
                  <a:satMod val="160000"/>
                </a:srgbClr>
              </a:gs>
            </a:gsLst>
            <a:lin ang="5400000" scaled="1"/>
            <a:tileRect/>
          </a:gradFill>
          <a:ln w="9525">
            <a:solidFill>
              <a:srgbClr val="DDDDDD">
                <a:alpha val="60001"/>
              </a:srgbClr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70" name="Rectangle 152"/>
          <p:cNvSpPr>
            <a:spLocks noChangeArrowheads="1"/>
          </p:cNvSpPr>
          <p:nvPr userDrawn="1"/>
        </p:nvSpPr>
        <p:spPr bwMode="gray">
          <a:xfrm>
            <a:off x="4570523" y="5918200"/>
            <a:ext cx="506413" cy="469900"/>
          </a:xfrm>
          <a:prstGeom prst="rect">
            <a:avLst/>
          </a:prstGeom>
          <a:gradFill flip="none" rotWithShape="1">
            <a:gsLst>
              <a:gs pos="0">
                <a:srgbClr val="73ACFF">
                  <a:tint val="66000"/>
                  <a:satMod val="160000"/>
                </a:srgbClr>
              </a:gs>
              <a:gs pos="50000">
                <a:srgbClr val="73ACFF">
                  <a:tint val="44500"/>
                  <a:satMod val="160000"/>
                  <a:alpha val="86000"/>
                </a:srgbClr>
              </a:gs>
              <a:gs pos="100000">
                <a:srgbClr val="73ACFF">
                  <a:tint val="23500"/>
                  <a:satMod val="160000"/>
                </a:srgbClr>
              </a:gs>
            </a:gsLst>
            <a:path path="circle">
              <a:fillToRect r="100000" b="100000"/>
            </a:path>
            <a:tileRect l="-100000" t="-100000"/>
          </a:gradFill>
          <a:ln w="9525">
            <a:solidFill>
              <a:srgbClr val="DDDDDD">
                <a:alpha val="60001"/>
              </a:srgbClr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73" name="Rectangle 152"/>
          <p:cNvSpPr>
            <a:spLocks noChangeArrowheads="1"/>
          </p:cNvSpPr>
          <p:nvPr userDrawn="1"/>
        </p:nvSpPr>
        <p:spPr bwMode="gray">
          <a:xfrm>
            <a:off x="7618413" y="5918200"/>
            <a:ext cx="506412" cy="469900"/>
          </a:xfrm>
          <a:prstGeom prst="rect">
            <a:avLst/>
          </a:prstGeom>
          <a:gradFill flip="none" rotWithShape="1">
            <a:gsLst>
              <a:gs pos="0">
                <a:srgbClr val="73ACFF">
                  <a:tint val="66000"/>
                  <a:satMod val="160000"/>
                </a:srgbClr>
              </a:gs>
              <a:gs pos="50000">
                <a:srgbClr val="73ACFF">
                  <a:tint val="44500"/>
                  <a:satMod val="160000"/>
                  <a:alpha val="86000"/>
                </a:srgbClr>
              </a:gs>
              <a:gs pos="100000">
                <a:srgbClr val="73ACFF">
                  <a:tint val="23500"/>
                  <a:satMod val="160000"/>
                </a:srgbClr>
              </a:gs>
            </a:gsLst>
            <a:lin ang="8100000" scaled="1"/>
            <a:tileRect/>
          </a:gradFill>
          <a:ln w="9525">
            <a:solidFill>
              <a:srgbClr val="DDDDDD">
                <a:alpha val="60001"/>
              </a:srgbClr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78" name="Rectangle 154"/>
          <p:cNvSpPr>
            <a:spLocks noChangeArrowheads="1"/>
          </p:cNvSpPr>
          <p:nvPr userDrawn="1"/>
        </p:nvSpPr>
        <p:spPr bwMode="gray">
          <a:xfrm>
            <a:off x="8135938" y="5440363"/>
            <a:ext cx="508000" cy="473075"/>
          </a:xfrm>
          <a:prstGeom prst="rect">
            <a:avLst/>
          </a:prstGeom>
          <a:solidFill>
            <a:srgbClr val="DDDDDD">
              <a:alpha val="10001"/>
            </a:srgbClr>
          </a:solidFill>
          <a:ln w="9525">
            <a:solidFill>
              <a:srgbClr val="DDDDDD">
                <a:alpha val="60001"/>
              </a:srgbClr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80" name="Rectangle 152"/>
          <p:cNvSpPr>
            <a:spLocks noChangeArrowheads="1"/>
          </p:cNvSpPr>
          <p:nvPr userDrawn="1"/>
        </p:nvSpPr>
        <p:spPr bwMode="gray">
          <a:xfrm>
            <a:off x="6096025" y="6388124"/>
            <a:ext cx="506413" cy="469900"/>
          </a:xfrm>
          <a:prstGeom prst="rect">
            <a:avLst/>
          </a:prstGeom>
          <a:gradFill flip="none" rotWithShape="1">
            <a:gsLst>
              <a:gs pos="0">
                <a:srgbClr val="73ACFF">
                  <a:tint val="66000"/>
                  <a:satMod val="160000"/>
                </a:srgbClr>
              </a:gs>
              <a:gs pos="50000">
                <a:srgbClr val="73ACFF">
                  <a:tint val="44500"/>
                  <a:satMod val="160000"/>
                  <a:alpha val="86000"/>
                </a:srgbClr>
              </a:gs>
              <a:gs pos="100000">
                <a:srgbClr val="73ACFF">
                  <a:tint val="23500"/>
                  <a:satMod val="160000"/>
                </a:srgbClr>
              </a:gs>
            </a:gsLst>
            <a:path path="circle">
              <a:fillToRect r="100000" b="100000"/>
            </a:path>
            <a:tileRect l="-100000" t="-100000"/>
          </a:gradFill>
          <a:ln w="9525">
            <a:solidFill>
              <a:srgbClr val="DDDDDD">
                <a:alpha val="60001"/>
              </a:srgbClr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grpSp>
        <p:nvGrpSpPr>
          <p:cNvPr id="7" name="组合 76"/>
          <p:cNvGrpSpPr/>
          <p:nvPr userDrawn="1"/>
        </p:nvGrpSpPr>
        <p:grpSpPr bwMode="auto">
          <a:xfrm>
            <a:off x="5067300" y="5918200"/>
            <a:ext cx="4076700" cy="939800"/>
            <a:chOff x="5067300" y="5918200"/>
            <a:chExt cx="4076700" cy="939800"/>
          </a:xfrm>
        </p:grpSpPr>
        <p:sp>
          <p:nvSpPr>
            <p:cNvPr id="71" name="Rectangle 152"/>
            <p:cNvSpPr>
              <a:spLocks noChangeArrowheads="1"/>
            </p:cNvSpPr>
            <p:nvPr userDrawn="1"/>
          </p:nvSpPr>
          <p:spPr bwMode="gray">
            <a:xfrm>
              <a:off x="6599238" y="5918200"/>
              <a:ext cx="506412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72" name="Rectangle 152"/>
            <p:cNvSpPr>
              <a:spLocks noChangeArrowheads="1"/>
            </p:cNvSpPr>
            <p:nvPr userDrawn="1"/>
          </p:nvSpPr>
          <p:spPr bwMode="gray">
            <a:xfrm>
              <a:off x="5599113" y="5918200"/>
              <a:ext cx="506412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74" name="Rectangle 152"/>
            <p:cNvSpPr>
              <a:spLocks noChangeArrowheads="1"/>
            </p:cNvSpPr>
            <p:nvPr userDrawn="1"/>
          </p:nvSpPr>
          <p:spPr bwMode="gray">
            <a:xfrm>
              <a:off x="8637588" y="5918200"/>
              <a:ext cx="506412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75" name="Rectangle 152"/>
            <p:cNvSpPr>
              <a:spLocks noChangeArrowheads="1"/>
            </p:cNvSpPr>
            <p:nvPr userDrawn="1"/>
          </p:nvSpPr>
          <p:spPr bwMode="gray">
            <a:xfrm>
              <a:off x="8128000" y="6388100"/>
              <a:ext cx="506413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79" name="Rectangle 152"/>
            <p:cNvSpPr>
              <a:spLocks noChangeArrowheads="1"/>
            </p:cNvSpPr>
            <p:nvPr userDrawn="1"/>
          </p:nvSpPr>
          <p:spPr bwMode="gray">
            <a:xfrm>
              <a:off x="7115175" y="6388100"/>
              <a:ext cx="506413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81" name="Rectangle 152"/>
            <p:cNvSpPr>
              <a:spLocks noChangeArrowheads="1"/>
            </p:cNvSpPr>
            <p:nvPr userDrawn="1"/>
          </p:nvSpPr>
          <p:spPr bwMode="gray">
            <a:xfrm>
              <a:off x="5067300" y="6388100"/>
              <a:ext cx="506413" cy="469900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</p:grpSp>
      <p:sp>
        <p:nvSpPr>
          <p:cNvPr id="83" name="Rectangle 152"/>
          <p:cNvSpPr>
            <a:spLocks noChangeArrowheads="1"/>
          </p:cNvSpPr>
          <p:nvPr userDrawn="1"/>
        </p:nvSpPr>
        <p:spPr bwMode="gray">
          <a:xfrm>
            <a:off x="3046413" y="6383338"/>
            <a:ext cx="506412" cy="469900"/>
          </a:xfrm>
          <a:prstGeom prst="rect">
            <a:avLst/>
          </a:prstGeom>
          <a:gradFill flip="none" rotWithShape="1">
            <a:gsLst>
              <a:gs pos="0">
                <a:srgbClr val="73ACFF">
                  <a:tint val="66000"/>
                  <a:satMod val="160000"/>
                </a:srgbClr>
              </a:gs>
              <a:gs pos="50000">
                <a:srgbClr val="73ACFF">
                  <a:tint val="44500"/>
                  <a:satMod val="160000"/>
                  <a:alpha val="86000"/>
                </a:srgbClr>
              </a:gs>
              <a:gs pos="100000">
                <a:srgbClr val="73ACFF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>
            <a:solidFill>
              <a:srgbClr val="DDDDDD">
                <a:alpha val="60001"/>
              </a:srgbClr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grpSp>
        <p:nvGrpSpPr>
          <p:cNvPr id="8" name="组合 75"/>
          <p:cNvGrpSpPr/>
          <p:nvPr userDrawn="1"/>
        </p:nvGrpSpPr>
        <p:grpSpPr bwMode="auto">
          <a:xfrm>
            <a:off x="501650" y="5910263"/>
            <a:ext cx="4071938" cy="947737"/>
            <a:chOff x="501650" y="5910263"/>
            <a:chExt cx="4071938" cy="947761"/>
          </a:xfrm>
        </p:grpSpPr>
        <p:sp>
          <p:nvSpPr>
            <p:cNvPr id="58" name="Rectangle 152"/>
            <p:cNvSpPr>
              <a:spLocks noChangeArrowheads="1"/>
            </p:cNvSpPr>
            <p:nvPr userDrawn="1"/>
          </p:nvSpPr>
          <p:spPr bwMode="gray">
            <a:xfrm>
              <a:off x="3551238" y="5918200"/>
              <a:ext cx="506412" cy="469912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67" name="Rectangle 152"/>
            <p:cNvSpPr>
              <a:spLocks noChangeArrowheads="1"/>
            </p:cNvSpPr>
            <p:nvPr userDrawn="1"/>
          </p:nvSpPr>
          <p:spPr bwMode="gray">
            <a:xfrm>
              <a:off x="2535238" y="5918200"/>
              <a:ext cx="506412" cy="469912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69" name="Rectangle 152"/>
            <p:cNvSpPr>
              <a:spLocks noChangeArrowheads="1"/>
            </p:cNvSpPr>
            <p:nvPr userDrawn="1"/>
          </p:nvSpPr>
          <p:spPr bwMode="gray">
            <a:xfrm>
              <a:off x="501650" y="5910263"/>
              <a:ext cx="506413" cy="469900"/>
            </a:xfrm>
            <a:prstGeom prst="rect">
              <a:avLst/>
            </a:prstGeom>
            <a:gradFill flip="none"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path path="circle">
                <a:fillToRect l="100000" b="100000"/>
              </a:path>
              <a:tileRect t="-100000" r="-100000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82" name="Rectangle 152"/>
            <p:cNvSpPr>
              <a:spLocks noChangeArrowheads="1"/>
            </p:cNvSpPr>
            <p:nvPr userDrawn="1"/>
          </p:nvSpPr>
          <p:spPr bwMode="gray">
            <a:xfrm>
              <a:off x="4067175" y="6388112"/>
              <a:ext cx="506413" cy="469912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84" name="Rectangle 152"/>
            <p:cNvSpPr>
              <a:spLocks noChangeArrowheads="1"/>
            </p:cNvSpPr>
            <p:nvPr userDrawn="1"/>
          </p:nvSpPr>
          <p:spPr bwMode="gray">
            <a:xfrm>
              <a:off x="2036763" y="6388112"/>
              <a:ext cx="506412" cy="469912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85" name="Rectangle 152"/>
            <p:cNvSpPr>
              <a:spLocks noChangeArrowheads="1"/>
            </p:cNvSpPr>
            <p:nvPr userDrawn="1"/>
          </p:nvSpPr>
          <p:spPr bwMode="gray">
            <a:xfrm>
              <a:off x="1014413" y="6388112"/>
              <a:ext cx="506412" cy="469912"/>
            </a:xfrm>
            <a:prstGeom prst="rect">
              <a:avLst/>
            </a:prstGeom>
            <a:gradFill rotWithShape="1">
              <a:gsLst>
                <a:gs pos="0">
                  <a:srgbClr val="E1F4FF"/>
                </a:gs>
                <a:gs pos="100000">
                  <a:srgbClr val="F7FAFF"/>
                </a:gs>
              </a:gsLst>
              <a:lin ang="5400000" scaled="1"/>
            </a:gradFill>
            <a:ln w="9525" algn="ctr">
              <a:solidFill>
                <a:srgbClr val="DDDDDD">
                  <a:alpha val="59999"/>
                </a:srgbClr>
              </a:solidFill>
              <a:miter lim="800000"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+mn-ea"/>
              </a:endParaRPr>
            </a:p>
          </p:txBody>
        </p:sp>
      </p:grpSp>
      <p:sp>
        <p:nvSpPr>
          <p:cNvPr id="86" name="Rectangle 152"/>
          <p:cNvSpPr>
            <a:spLocks noChangeArrowheads="1"/>
          </p:cNvSpPr>
          <p:nvPr userDrawn="1"/>
        </p:nvSpPr>
        <p:spPr bwMode="gray">
          <a:xfrm>
            <a:off x="-6350" y="6388100"/>
            <a:ext cx="506413" cy="469900"/>
          </a:xfrm>
          <a:prstGeom prst="rect">
            <a:avLst/>
          </a:prstGeom>
          <a:gradFill flip="none" rotWithShape="1">
            <a:gsLst>
              <a:gs pos="0">
                <a:srgbClr val="6493F6">
                  <a:tint val="66000"/>
                  <a:satMod val="160000"/>
                </a:srgbClr>
              </a:gs>
              <a:gs pos="50000">
                <a:srgbClr val="6493F6">
                  <a:tint val="44500"/>
                  <a:satMod val="160000"/>
                </a:srgbClr>
              </a:gs>
              <a:gs pos="100000">
                <a:srgbClr val="6493F6">
                  <a:tint val="23500"/>
                  <a:satMod val="160000"/>
                </a:srgbClr>
              </a:gs>
            </a:gsLst>
            <a:lin ang="0" scaled="1"/>
            <a:tileRect/>
          </a:gradFill>
          <a:ln w="9525">
            <a:solidFill>
              <a:srgbClr val="DDDDDD">
                <a:alpha val="60001"/>
              </a:srgbClr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218" name="Rectangle 194"/>
          <p:cNvSpPr>
            <a:spLocks noChangeArrowheads="1"/>
          </p:cNvSpPr>
          <p:nvPr/>
        </p:nvSpPr>
        <p:spPr bwMode="gray">
          <a:xfrm>
            <a:off x="0" y="4357688"/>
            <a:ext cx="9144000" cy="1500187"/>
          </a:xfrm>
          <a:prstGeom prst="rect">
            <a:avLst/>
          </a:prstGeom>
          <a:gradFill rotWithShape="1">
            <a:gsLst>
              <a:gs pos="0">
                <a:schemeClr val="bg1">
                  <a:alpha val="89999"/>
                </a:schemeClr>
              </a:gs>
              <a:gs pos="100000">
                <a:schemeClr val="bg1">
                  <a:gamma/>
                  <a:tint val="0"/>
                  <a:invGamma/>
                  <a:alpha val="0"/>
                </a:schemeClr>
              </a:gs>
            </a:gsLst>
            <a:lin ang="5400000" scaled="1"/>
          </a:gradFill>
          <a:ln w="9525">
            <a:noFill/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072" name="Rectangle 3"/>
          <p:cNvSpPr>
            <a:spLocks noGrp="1" noChangeArrowheads="1"/>
          </p:cNvSpPr>
          <p:nvPr>
            <p:ph type="body" idx="1"/>
          </p:nvPr>
        </p:nvSpPr>
        <p:spPr bwMode="gray">
          <a:xfrm>
            <a:off x="785813" y="1500188"/>
            <a:ext cx="7929562" cy="42148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FFFFFF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FFFFFF"/>
          </a:solidFill>
          <a:latin typeface="Calibri" panose="020F0502020204030204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FFFFFF"/>
          </a:solidFill>
          <a:latin typeface="Calibri" panose="020F0502020204030204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FFFFFF"/>
          </a:solidFill>
          <a:latin typeface="Calibri" panose="020F0502020204030204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FFFFFF"/>
          </a:solidFill>
          <a:latin typeface="Calibri" panose="020F0502020204030204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 b="1">
          <a:solidFill>
            <a:srgbClr val="FFFFFF"/>
          </a:solidFill>
          <a:latin typeface="Arial" panose="020B0604020202020204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 b="1">
          <a:solidFill>
            <a:srgbClr val="FFFFFF"/>
          </a:solidFill>
          <a:latin typeface="Arial" panose="020B0604020202020204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 b="1">
          <a:solidFill>
            <a:srgbClr val="FFFFFF"/>
          </a:solidFill>
          <a:latin typeface="Arial" panose="020B0604020202020204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 b="1">
          <a:solidFill>
            <a:srgbClr val="FFFFFF"/>
          </a:solidFill>
          <a:latin typeface="Arial" panose="020B060402020202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606.05328.pdf" TargetMode="Externa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arxiv.org/pdf/1701.05517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6.png"/><Relationship Id="rId5" Type="http://schemas.openxmlformats.org/officeDocument/2006/relationships/image" Target="../media/image48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9.png"/><Relationship Id="rId5" Type="http://schemas.openxmlformats.org/officeDocument/2006/relationships/image" Target="../media/image51.png"/><Relationship Id="rId4" Type="http://schemas.openxmlformats.org/officeDocument/2006/relationships/image" Target="../media/image4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52.png"/><Relationship Id="rId2" Type="http://schemas.openxmlformats.org/officeDocument/2006/relationships/image" Target="../media/image49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9.png"/><Relationship Id="rId5" Type="http://schemas.openxmlformats.org/officeDocument/2006/relationships/image" Target="../media/image51.png"/><Relationship Id="rId4" Type="http://schemas.openxmlformats.org/officeDocument/2006/relationships/image" Target="../media/image4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3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7" Type="http://schemas.openxmlformats.org/officeDocument/2006/relationships/hyperlink" Target="https://arxiv.org/pdf/1312.6114.pdf" TargetMode="External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1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hyperlink" Target="https://arxiv.org/pdf/1312.6114.pdf" TargetMode="External"/><Relationship Id="rId3" Type="http://schemas.openxmlformats.org/officeDocument/2006/relationships/image" Target="../media/image66.png"/><Relationship Id="rId7" Type="http://schemas.openxmlformats.org/officeDocument/2006/relationships/image" Target="../media/image71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9.png"/><Relationship Id="rId5" Type="http://schemas.openxmlformats.org/officeDocument/2006/relationships/image" Target="../media/image70.png"/><Relationship Id="rId4" Type="http://schemas.openxmlformats.org/officeDocument/2006/relationships/image" Target="../media/image6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7" Type="http://schemas.openxmlformats.org/officeDocument/2006/relationships/hyperlink" Target="https://arxiv.org/pdf/1312.6114.pdf" TargetMode="External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10.png"/><Relationship Id="rId5" Type="http://schemas.openxmlformats.org/officeDocument/2006/relationships/image" Target="../media/image69.png"/><Relationship Id="rId4" Type="http://schemas.openxmlformats.org/officeDocument/2006/relationships/image" Target="../media/image67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hyperlink" Target="https://arxiv.org/pdf/1312.6114.pdf" TargetMode="External"/><Relationship Id="rId3" Type="http://schemas.openxmlformats.org/officeDocument/2006/relationships/image" Target="../media/image66.png"/><Relationship Id="rId7" Type="http://schemas.openxmlformats.org/officeDocument/2006/relationships/image" Target="../media/image72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10.png"/><Relationship Id="rId5" Type="http://schemas.openxmlformats.org/officeDocument/2006/relationships/image" Target="../media/image69.png"/><Relationship Id="rId4" Type="http://schemas.openxmlformats.org/officeDocument/2006/relationships/image" Target="../media/image6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hyperlink" Target="https://arxiv.org/pdf/1312.6114.pdf" TargetMode="External"/><Relationship Id="rId3" Type="http://schemas.openxmlformats.org/officeDocument/2006/relationships/image" Target="../media/image66.png"/><Relationship Id="rId7" Type="http://schemas.openxmlformats.org/officeDocument/2006/relationships/image" Target="../media/image73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10.png"/><Relationship Id="rId5" Type="http://schemas.openxmlformats.org/officeDocument/2006/relationships/image" Target="../media/image69.png"/><Relationship Id="rId4" Type="http://schemas.openxmlformats.org/officeDocument/2006/relationships/image" Target="../media/image6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7" Type="http://schemas.openxmlformats.org/officeDocument/2006/relationships/hyperlink" Target="https://arxiv.org/pdf/1312.6114.pdf" TargetMode="External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10.png"/><Relationship Id="rId5" Type="http://schemas.openxmlformats.org/officeDocument/2006/relationships/image" Target="../media/image69.png"/><Relationship Id="rId4" Type="http://schemas.openxmlformats.org/officeDocument/2006/relationships/image" Target="../media/image67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hyperlink" Target="https://arxiv.org/pdf/1312.6114.pdf" TargetMode="External"/><Relationship Id="rId3" Type="http://schemas.openxmlformats.org/officeDocument/2006/relationships/image" Target="../media/image66.png"/><Relationship Id="rId7" Type="http://schemas.openxmlformats.org/officeDocument/2006/relationships/image" Target="../media/image74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10.png"/><Relationship Id="rId5" Type="http://schemas.openxmlformats.org/officeDocument/2006/relationships/image" Target="../media/image69.png"/><Relationship Id="rId4" Type="http://schemas.openxmlformats.org/officeDocument/2006/relationships/image" Target="../media/image67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hyperlink" Target="https://arxiv.org/pdf/1312.6114.pdf" TargetMode="External"/><Relationship Id="rId3" Type="http://schemas.openxmlformats.org/officeDocument/2006/relationships/image" Target="../media/image66.png"/><Relationship Id="rId7" Type="http://schemas.openxmlformats.org/officeDocument/2006/relationships/image" Target="../media/image74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10.png"/><Relationship Id="rId5" Type="http://schemas.openxmlformats.org/officeDocument/2006/relationships/image" Target="../media/image69.png"/><Relationship Id="rId4" Type="http://schemas.openxmlformats.org/officeDocument/2006/relationships/image" Target="../media/image67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hyperlink" Target="https://arxiv.org/pdf/1312.6114.pdf" TargetMode="External"/><Relationship Id="rId3" Type="http://schemas.openxmlformats.org/officeDocument/2006/relationships/image" Target="../media/image66.png"/><Relationship Id="rId7" Type="http://schemas.openxmlformats.org/officeDocument/2006/relationships/image" Target="../media/image74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10.png"/><Relationship Id="rId5" Type="http://schemas.openxmlformats.org/officeDocument/2006/relationships/image" Target="../media/image69.png"/><Relationship Id="rId4" Type="http://schemas.openxmlformats.org/officeDocument/2006/relationships/image" Target="../media/image6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312.6114.pdf" TargetMode="External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312.6114.pdf" TargetMode="External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arxiv.org/pdf/1312.6114.pdf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arxiv.org/pdf/1312.6114.pdf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arxiv.org/pdf/1312.6114.pdf" TargetMode="External"/><Relationship Id="rId4" Type="http://schemas.openxmlformats.org/officeDocument/2006/relationships/image" Target="../media/image7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13" Type="http://schemas.openxmlformats.org/officeDocument/2006/relationships/hyperlink" Target="https://arxiv.org/pdf/1312.6114.pdf" TargetMode="External"/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12" Type="http://schemas.openxmlformats.org/officeDocument/2006/relationships/image" Target="../media/image87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2.png"/><Relationship Id="rId11" Type="http://schemas.openxmlformats.org/officeDocument/2006/relationships/image" Target="../media/image86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Relationship Id="rId9" Type="http://schemas.openxmlformats.org/officeDocument/2006/relationships/image" Target="../media/image85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13" Type="http://schemas.openxmlformats.org/officeDocument/2006/relationships/hyperlink" Target="https://arxiv.org/pdf/1312.6114.pdf" TargetMode="External"/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12" Type="http://schemas.openxmlformats.org/officeDocument/2006/relationships/image" Target="../media/image8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10" Type="http://schemas.openxmlformats.org/officeDocument/2006/relationships/image" Target="../media/image88.png"/><Relationship Id="rId4" Type="http://schemas.openxmlformats.org/officeDocument/2006/relationships/image" Target="../media/image800.png"/><Relationship Id="rId9" Type="http://schemas.openxmlformats.org/officeDocument/2006/relationships/image" Target="../media/image8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312.6114.pdf" TargetMode="External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arxiv.org/pdf/1312.6114.pdf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312.6114.pdf" TargetMode="External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312.6114.pdf" TargetMode="External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312.6114.pdf" TargetMode="External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312.6114.pdf" TargetMode="External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arxiv.org/pdf/1312.6114.pdf" TargetMode="External"/></Relationships>
</file>

<file path=ppt/slides/_rels/slide49.xml.rels><?xml version="1.0" encoding="UTF-8" standalone="yes"?>
<Relationships xmlns="http://schemas.openxmlformats.org/package/2006/relationships"><Relationship Id="rId7" Type="http://schemas.openxmlformats.org/officeDocument/2006/relationships/hyperlink" Target="https://arxiv.org/pdf/1312.6114.pdf" TargetMode="External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3.png"/><Relationship Id="rId5" Type="http://schemas.openxmlformats.org/officeDocument/2006/relationships/image" Target="../media/image920.png"/><Relationship Id="rId4" Type="http://schemas.openxmlformats.org/officeDocument/2006/relationships/image" Target="../media/image9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arxiv.org/pdf/1312.6114.pdf" TargetMode="Externa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312.6114.pdf" TargetMode="External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312.6114.pdf" TargetMode="External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arxiv.org/pdf/1312.6114.pdf" TargetMode="External"/><Relationship Id="rId4" Type="http://schemas.openxmlformats.org/officeDocument/2006/relationships/image" Target="../media/image98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hyperlink" Target="https://arxiv.org/pdf/1312.6114.pdf" TargetMode="External"/><Relationship Id="rId3" Type="http://schemas.openxmlformats.org/officeDocument/2006/relationships/image" Target="../media/image97.png"/><Relationship Id="rId7" Type="http://schemas.openxmlformats.org/officeDocument/2006/relationships/image" Target="../media/image9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hyperlink" Target="https://arxiv.org/pdf/1312.6114.pdf" TargetMode="External"/><Relationship Id="rId3" Type="http://schemas.openxmlformats.org/officeDocument/2006/relationships/image" Target="../media/image97.png"/><Relationship Id="rId7" Type="http://schemas.openxmlformats.org/officeDocument/2006/relationships/image" Target="../media/image9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97.png"/><Relationship Id="rId7" Type="http://schemas.openxmlformats.org/officeDocument/2006/relationships/image" Target="../media/image10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10" Type="http://schemas.openxmlformats.org/officeDocument/2006/relationships/hyperlink" Target="https://arxiv.org/pdf/1312.6114.pdf" TargetMode="External"/><Relationship Id="rId4" Type="http://schemas.openxmlformats.org/officeDocument/2006/relationships/image" Target="../media/image99.png"/><Relationship Id="rId9" Type="http://schemas.openxmlformats.org/officeDocument/2006/relationships/image" Target="../media/image98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13" Type="http://schemas.openxmlformats.org/officeDocument/2006/relationships/hyperlink" Target="https://arxiv.org/pdf/1312.6114.pdf" TargetMode="External"/><Relationship Id="rId3" Type="http://schemas.openxmlformats.org/officeDocument/2006/relationships/image" Target="../media/image97.png"/><Relationship Id="rId7" Type="http://schemas.openxmlformats.org/officeDocument/2006/relationships/image" Target="../media/image102.png"/><Relationship Id="rId12" Type="http://schemas.openxmlformats.org/officeDocument/2006/relationships/image" Target="../media/image9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1.png"/><Relationship Id="rId11" Type="http://schemas.openxmlformats.org/officeDocument/2006/relationships/image" Target="../media/image106.png"/><Relationship Id="rId5" Type="http://schemas.openxmlformats.org/officeDocument/2006/relationships/image" Target="../media/image100.png"/><Relationship Id="rId10" Type="http://schemas.openxmlformats.org/officeDocument/2006/relationships/image" Target="../media/image105.png"/><Relationship Id="rId4" Type="http://schemas.openxmlformats.org/officeDocument/2006/relationships/image" Target="../media/image99.png"/><Relationship Id="rId9" Type="http://schemas.openxmlformats.org/officeDocument/2006/relationships/image" Target="../media/image104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13" Type="http://schemas.openxmlformats.org/officeDocument/2006/relationships/image" Target="../media/image108.png"/><Relationship Id="rId3" Type="http://schemas.openxmlformats.org/officeDocument/2006/relationships/image" Target="../media/image97.png"/><Relationship Id="rId7" Type="http://schemas.openxmlformats.org/officeDocument/2006/relationships/image" Target="../media/image102.png"/><Relationship Id="rId12" Type="http://schemas.openxmlformats.org/officeDocument/2006/relationships/image" Target="../media/image10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1.png"/><Relationship Id="rId11" Type="http://schemas.openxmlformats.org/officeDocument/2006/relationships/image" Target="../media/image106.png"/><Relationship Id="rId5" Type="http://schemas.openxmlformats.org/officeDocument/2006/relationships/image" Target="../media/image100.png"/><Relationship Id="rId15" Type="http://schemas.openxmlformats.org/officeDocument/2006/relationships/hyperlink" Target="https://arxiv.org/pdf/1312.6114.pdf" TargetMode="External"/><Relationship Id="rId10" Type="http://schemas.openxmlformats.org/officeDocument/2006/relationships/image" Target="../media/image105.png"/><Relationship Id="rId4" Type="http://schemas.openxmlformats.org/officeDocument/2006/relationships/image" Target="../media/image99.png"/><Relationship Id="rId9" Type="http://schemas.openxmlformats.org/officeDocument/2006/relationships/image" Target="../media/image104.png"/><Relationship Id="rId14" Type="http://schemas.openxmlformats.org/officeDocument/2006/relationships/image" Target="../media/image98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13" Type="http://schemas.openxmlformats.org/officeDocument/2006/relationships/image" Target="../media/image108.png"/><Relationship Id="rId3" Type="http://schemas.openxmlformats.org/officeDocument/2006/relationships/image" Target="../media/image97.png"/><Relationship Id="rId7" Type="http://schemas.openxmlformats.org/officeDocument/2006/relationships/image" Target="../media/image102.png"/><Relationship Id="rId12" Type="http://schemas.openxmlformats.org/officeDocument/2006/relationships/image" Target="../media/image10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1.png"/><Relationship Id="rId11" Type="http://schemas.openxmlformats.org/officeDocument/2006/relationships/image" Target="../media/image106.png"/><Relationship Id="rId5" Type="http://schemas.openxmlformats.org/officeDocument/2006/relationships/image" Target="../media/image100.png"/><Relationship Id="rId15" Type="http://schemas.openxmlformats.org/officeDocument/2006/relationships/hyperlink" Target="https://arxiv.org/pdf/1312.6114.pdf" TargetMode="External"/><Relationship Id="rId10" Type="http://schemas.openxmlformats.org/officeDocument/2006/relationships/image" Target="../media/image105.png"/><Relationship Id="rId4" Type="http://schemas.openxmlformats.org/officeDocument/2006/relationships/image" Target="../media/image99.png"/><Relationship Id="rId9" Type="http://schemas.openxmlformats.org/officeDocument/2006/relationships/image" Target="../media/image104.png"/><Relationship Id="rId14" Type="http://schemas.openxmlformats.org/officeDocument/2006/relationships/image" Target="../media/image9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3" Type="http://schemas.openxmlformats.org/officeDocument/2006/relationships/image" Target="../media/image109.png"/><Relationship Id="rId7" Type="http://schemas.openxmlformats.org/officeDocument/2006/relationships/image" Target="../media/image11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2.png"/><Relationship Id="rId11" Type="http://schemas.openxmlformats.org/officeDocument/2006/relationships/hyperlink" Target="https://arxiv.org/pdf/1312.6114.pdf" TargetMode="External"/><Relationship Id="rId5" Type="http://schemas.openxmlformats.org/officeDocument/2006/relationships/image" Target="../media/image111.png"/><Relationship Id="rId10" Type="http://schemas.openxmlformats.org/officeDocument/2006/relationships/image" Target="../media/image116.png"/><Relationship Id="rId4" Type="http://schemas.openxmlformats.org/officeDocument/2006/relationships/image" Target="../media/image110.png"/><Relationship Id="rId9" Type="http://schemas.openxmlformats.org/officeDocument/2006/relationships/image" Target="../media/image115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3" Type="http://schemas.openxmlformats.org/officeDocument/2006/relationships/image" Target="../media/image109.png"/><Relationship Id="rId7" Type="http://schemas.openxmlformats.org/officeDocument/2006/relationships/image" Target="../media/image113.png"/><Relationship Id="rId12" Type="http://schemas.openxmlformats.org/officeDocument/2006/relationships/hyperlink" Target="https://arxiv.org/pdf/1312.6114.pdf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2.png"/><Relationship Id="rId11" Type="http://schemas.openxmlformats.org/officeDocument/2006/relationships/image" Target="../media/image117.png"/><Relationship Id="rId5" Type="http://schemas.openxmlformats.org/officeDocument/2006/relationships/image" Target="../media/image111.png"/><Relationship Id="rId10" Type="http://schemas.openxmlformats.org/officeDocument/2006/relationships/image" Target="../media/image116.png"/><Relationship Id="rId4" Type="http://schemas.openxmlformats.org/officeDocument/2006/relationships/image" Target="../media/image110.png"/><Relationship Id="rId9" Type="http://schemas.openxmlformats.org/officeDocument/2006/relationships/image" Target="../media/image115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3" Type="http://schemas.openxmlformats.org/officeDocument/2006/relationships/image" Target="../media/image109.png"/><Relationship Id="rId7" Type="http://schemas.openxmlformats.org/officeDocument/2006/relationships/image" Target="../media/image113.png"/><Relationship Id="rId12" Type="http://schemas.openxmlformats.org/officeDocument/2006/relationships/hyperlink" Target="https://arxiv.org/pdf/1312.6114.pdf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2.png"/><Relationship Id="rId11" Type="http://schemas.openxmlformats.org/officeDocument/2006/relationships/image" Target="../media/image117.png"/><Relationship Id="rId5" Type="http://schemas.openxmlformats.org/officeDocument/2006/relationships/image" Target="../media/image111.png"/><Relationship Id="rId10" Type="http://schemas.openxmlformats.org/officeDocument/2006/relationships/image" Target="../media/image116.png"/><Relationship Id="rId4" Type="http://schemas.openxmlformats.org/officeDocument/2006/relationships/image" Target="../media/image110.png"/><Relationship Id="rId9" Type="http://schemas.openxmlformats.org/officeDocument/2006/relationships/image" Target="../media/image115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arxiv.org/pdf/1312.6114.pdf" TargetMode="External"/><Relationship Id="rId4" Type="http://schemas.openxmlformats.org/officeDocument/2006/relationships/image" Target="../media/image119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arxiv.org/pdf/1312.6114.pdf" TargetMode="External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312.6114.pdf" TargetMode="External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312.6114.pdf" TargetMode="External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2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2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9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papers.nips.cc/paper/5423-generative-adversarial-nets.pdf" TargetMode="Externa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://papers.nips.cc/paper/5423-generative-adversarial-nets.pdf" TargetMode="External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://papers.nips.cc/paper/5423-generative-adversarial-nets.pdf" TargetMode="External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papers.nips.cc/paper/5423-generative-adversarial-nets.pdf" TargetMode="Externa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4.xml"/><Relationship Id="rId5" Type="http://schemas.openxmlformats.org/officeDocument/2006/relationships/hyperlink" Target="http://papers.nips.cc/paper/5423-generative-adversarial-nets.pdf" TargetMode="External"/><Relationship Id="rId4" Type="http://schemas.openxmlformats.org/officeDocument/2006/relationships/image" Target="../media/image136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papers.nips.cc/paper/5423-generative-adversarial-nets.pdf" TargetMode="External"/><Relationship Id="rId5" Type="http://schemas.openxmlformats.org/officeDocument/2006/relationships/image" Target="../media/image137.png"/><Relationship Id="rId4" Type="http://schemas.openxmlformats.org/officeDocument/2006/relationships/image" Target="../media/image136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papers.nips.cc/paper/5423-generative-adversarial-nets.pdf" TargetMode="External"/><Relationship Id="rId5" Type="http://schemas.openxmlformats.org/officeDocument/2006/relationships/image" Target="../media/image139.png"/><Relationship Id="rId4" Type="http://schemas.openxmlformats.org/officeDocument/2006/relationships/image" Target="../media/image13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papers.nips.cc/paper/5423-generative-adversarial-nets.pdf" TargetMode="External"/><Relationship Id="rId5" Type="http://schemas.openxmlformats.org/officeDocument/2006/relationships/image" Target="../media/image139.png"/><Relationship Id="rId4" Type="http://schemas.openxmlformats.org/officeDocument/2006/relationships/image" Target="../media/image138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hyperlink" Target="http://papers.nips.cc/paper/5423-generative-adversarial-nets.pdf" TargetMode="External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papers.nips.cc/paper/5423-generative-adversarial-nets.pdf" TargetMode="Externa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papers.nips.cc/paper/5423-generative-adversarial-nets.pdf" TargetMode="Externa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hyperlink" Target="http://papers.nips.cc/paper/5423-generative-adversarial-nets.pdf" TargetMode="External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hyperlink" Target="http://papers.nips.cc/paper/5423-generative-adversarial-nets.pdf" TargetMode="External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4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511.06434.pdf%C3" TargetMode="External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hyperlink" Target="https://arxiv.org/pdf/1511.06434.pdf%C3" TargetMode="External"/><Relationship Id="rId1" Type="http://schemas.openxmlformats.org/officeDocument/2006/relationships/slideLayout" Target="../slideLayouts/slideLayout4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511.06434.pdf%C3" TargetMode="External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4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511.06434.pdf%C3" TargetMode="External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arxiv.org/pdf/1511.06434.pdf%C3" TargetMode="External"/><Relationship Id="rId4" Type="http://schemas.openxmlformats.org/officeDocument/2006/relationships/image" Target="../media/image1410.pn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arxiv.org/pdf/1511.06434.pdf%C3" TargetMode="External"/><Relationship Id="rId5" Type="http://schemas.openxmlformats.org/officeDocument/2006/relationships/image" Target="../media/image148.png"/><Relationship Id="rId4" Type="http://schemas.openxmlformats.org/officeDocument/2006/relationships/image" Target="../media/image1410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511.06434.pdf%C3" TargetMode="External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4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arxiv.org/pdf/1511.06434.pdf%C3" TargetMode="Externa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511.06434.pdf%C3" TargetMode="External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4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52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Rectangle 10"/>
          <p:cNvSpPr>
            <a:spLocks noGrp="1" noChangeArrowheads="1"/>
          </p:cNvSpPr>
          <p:nvPr>
            <p:ph type="subTitle" idx="4294967295"/>
          </p:nvPr>
        </p:nvSpPr>
        <p:spPr>
          <a:xfrm>
            <a:off x="1691680" y="4658584"/>
            <a:ext cx="5571728" cy="438318"/>
          </a:xfrm>
        </p:spPr>
        <p:txBody>
          <a:bodyPr/>
          <a:lstStyle/>
          <a:p>
            <a:pPr algn="ctr" eaLnBrk="1" hangingPunct="1">
              <a:lnSpc>
                <a:spcPct val="80000"/>
              </a:lnSpc>
              <a:buNone/>
            </a:pPr>
            <a:r>
              <a:rPr lang="zh-CN" altLang="en-US" b="1" dirty="0">
                <a:solidFill>
                  <a:srgbClr val="0033CC"/>
                </a:solidFill>
                <a:latin typeface="+mn-ea"/>
                <a:cs typeface="Times New Roman" panose="02020603050405020304" pitchFamily="18" charset="0"/>
              </a:rPr>
              <a:t>王石平，教授</a:t>
            </a:r>
            <a:r>
              <a:rPr lang="en-US" altLang="zh-CN" b="1" dirty="0">
                <a:solidFill>
                  <a:srgbClr val="0033CC"/>
                </a:solidFill>
                <a:latin typeface="+mn-ea"/>
                <a:cs typeface="Times New Roman" panose="02020603050405020304" pitchFamily="18" charset="0"/>
              </a:rPr>
              <a:t>/</a:t>
            </a:r>
            <a:r>
              <a:rPr lang="zh-CN" altLang="en-US" b="1" dirty="0">
                <a:solidFill>
                  <a:srgbClr val="0033CC"/>
                </a:solidFill>
                <a:latin typeface="+mn-ea"/>
                <a:cs typeface="Times New Roman" panose="02020603050405020304" pitchFamily="18" charset="0"/>
              </a:rPr>
              <a:t>博导</a:t>
            </a:r>
            <a:r>
              <a:rPr lang="en-US" altLang="zh-CN" b="1" dirty="0">
                <a:solidFill>
                  <a:srgbClr val="0033CC"/>
                </a:solidFill>
                <a:latin typeface="+mn-ea"/>
                <a:cs typeface="Times New Roman" panose="02020603050405020304" pitchFamily="18" charset="0"/>
              </a:rPr>
              <a:t>/</a:t>
            </a:r>
            <a:r>
              <a:rPr lang="zh-CN" altLang="en-US" b="1" dirty="0">
                <a:solidFill>
                  <a:srgbClr val="0033CC"/>
                </a:solidFill>
                <a:latin typeface="+mn-ea"/>
                <a:cs typeface="Times New Roman" panose="02020603050405020304" pitchFamily="18" charset="0"/>
              </a:rPr>
              <a:t>旗山学者</a:t>
            </a:r>
            <a:endParaRPr lang="en-NZ" altLang="zh-CN" b="1" dirty="0">
              <a:solidFill>
                <a:srgbClr val="0033CC"/>
              </a:solidFill>
              <a:latin typeface="+mn-ea"/>
              <a:cs typeface="Times New Roman" panose="02020603050405020304" pitchFamily="18" charset="0"/>
            </a:endParaRPr>
          </a:p>
          <a:p>
            <a:pPr algn="ctr" eaLnBrk="1" hangingPunct="1">
              <a:lnSpc>
                <a:spcPct val="80000"/>
              </a:lnSpc>
              <a:buNone/>
            </a:pPr>
            <a:endParaRPr lang="en-NZ" altLang="zh-CN" b="1" dirty="0">
              <a:solidFill>
                <a:srgbClr val="0033CC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algn="ctr" eaLnBrk="1" hangingPunct="1">
              <a:lnSpc>
                <a:spcPct val="80000"/>
              </a:lnSpc>
            </a:pPr>
            <a:endParaRPr lang="en-US" altLang="zh-CN" sz="32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2050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1701178" y="1922066"/>
            <a:ext cx="5787146" cy="2057400"/>
          </a:xfrm>
          <a:effectLst>
            <a:outerShdw dist="35921" dir="2700000" algn="ctr" rotWithShape="0">
              <a:schemeClr val="bg2">
                <a:alpha val="50000"/>
              </a:schemeClr>
            </a:outerShdw>
          </a:effectLst>
        </p:spPr>
        <p:txBody>
          <a:bodyPr/>
          <a:lstStyle/>
          <a:p>
            <a:pPr algn="ctr" eaLnBrk="1" hangingPunct="1"/>
            <a:r>
              <a:rPr lang="zh-CN" altLang="en-US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</a:t>
            </a:r>
            <a:r>
              <a:rPr lang="zh-CN" altLang="en-US" dirty="0">
                <a:latin typeface="+mn-ea"/>
                <a:ea typeface="+mn-ea"/>
                <a:cs typeface="Times New Roman" panose="02020603050405020304" pitchFamily="18" charset="0"/>
              </a:rPr>
              <a:t>第二十讲 生成模型</a:t>
            </a:r>
            <a:endParaRPr lang="en-US" altLang="zh-CN" sz="4800" dirty="0"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7960" y="0"/>
            <a:ext cx="1788079" cy="1800000"/>
          </a:xfrm>
          <a:prstGeom prst="rect">
            <a:avLst/>
          </a:prstGeom>
        </p:spPr>
      </p:pic>
      <p:sp>
        <p:nvSpPr>
          <p:cNvPr id="7" name="Rectangle 10"/>
          <p:cNvSpPr txBox="1">
            <a:spLocks noChangeArrowheads="1"/>
          </p:cNvSpPr>
          <p:nvPr/>
        </p:nvSpPr>
        <p:spPr bwMode="gray">
          <a:xfrm>
            <a:off x="1619672" y="5365913"/>
            <a:ext cx="5571728" cy="43831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 eaLnBrk="1" hangingPunct="1">
              <a:lnSpc>
                <a:spcPct val="80000"/>
              </a:lnSpc>
              <a:buFontTx/>
              <a:buNone/>
            </a:pPr>
            <a:r>
              <a:rPr lang="zh-CN" altLang="en-US" b="1" kern="0" dirty="0">
                <a:solidFill>
                  <a:srgbClr val="0033CC"/>
                </a:solidFill>
                <a:latin typeface="+mn-ea"/>
                <a:cs typeface="楷体_GB2312"/>
              </a:rPr>
              <a:t>数学与计算机科学学院</a:t>
            </a:r>
            <a:endParaRPr lang="en-NZ" altLang="zh-CN" b="1" kern="0" dirty="0">
              <a:solidFill>
                <a:srgbClr val="0033CC"/>
              </a:solidFill>
              <a:latin typeface="+mn-ea"/>
              <a:cs typeface="楷体_GB2312"/>
            </a:endParaRPr>
          </a:p>
          <a:p>
            <a:pPr algn="ctr" eaLnBrk="1" hangingPunct="1">
              <a:lnSpc>
                <a:spcPct val="80000"/>
              </a:lnSpc>
            </a:pPr>
            <a:endParaRPr lang="en-US" altLang="zh-CN" b="0" kern="0" dirty="0">
              <a:ea typeface="楷体_GB2312"/>
              <a:cs typeface="楷体_GB231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45" r="20686"/>
          <a:stretch>
            <a:fillRect/>
          </a:stretch>
        </p:blipFill>
        <p:spPr>
          <a:xfrm>
            <a:off x="5868144" y="5903936"/>
            <a:ext cx="3240361" cy="9525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矩形 61">
            <a:extLst>
              <a:ext uri="{FF2B5EF4-FFF2-40B4-BE49-F238E27FC236}">
                <a16:creationId xmlns:a16="http://schemas.microsoft.com/office/drawing/2014/main" id="{456BF5FE-C49F-4DF6-B47F-32E1A4ABFAE0}"/>
              </a:ext>
            </a:extLst>
          </p:cNvPr>
          <p:cNvSpPr/>
          <p:nvPr/>
        </p:nvSpPr>
        <p:spPr bwMode="auto">
          <a:xfrm>
            <a:off x="2771800" y="5445224"/>
            <a:ext cx="2524171" cy="327340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85F97587-180E-4347-8E1B-2282B03B912B}"/>
              </a:ext>
            </a:extLst>
          </p:cNvPr>
          <p:cNvSpPr/>
          <p:nvPr/>
        </p:nvSpPr>
        <p:spPr bwMode="auto">
          <a:xfrm>
            <a:off x="582022" y="5313285"/>
            <a:ext cx="1584175" cy="277769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1187624" y="260648"/>
            <a:ext cx="7391400" cy="714375"/>
          </a:xfrm>
        </p:spPr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§</a:t>
            </a:r>
            <a:r>
              <a:rPr lang="zh-CN" altLang="en-US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生成模型</a:t>
            </a:r>
          </a:p>
        </p:txBody>
      </p:sp>
      <p:sp>
        <p:nvSpPr>
          <p:cNvPr id="10" name="文本框 3">
            <a:extLst>
              <a:ext uri="{FF2B5EF4-FFF2-40B4-BE49-F238E27FC236}">
                <a16:creationId xmlns:a16="http://schemas.microsoft.com/office/drawing/2014/main" id="{D8CBD1CB-A22D-483B-9CEB-A9BA3AD3E7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0628" y="4440739"/>
            <a:ext cx="8568952" cy="1754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1800" b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Fully Visible Belief Nets</a:t>
            </a: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1800" b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- NADE</a:t>
            </a: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1800" b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- MADE</a:t>
            </a: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1800" b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- </a:t>
            </a:r>
            <a:r>
              <a:rPr lang="en-US" altLang="zh-CN" sz="1800" b="0" dirty="0" err="1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PixelRNN</a:t>
            </a:r>
            <a:r>
              <a:rPr lang="en-US" altLang="zh-CN" sz="1800" b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/CNN</a:t>
            </a: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1800" b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Change of variables </a:t>
            </a: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1800" b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Models (nonlinear ICA)</a:t>
            </a:r>
            <a:endParaRPr lang="en-US" altLang="zh-CN" sz="1200" b="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D595E4A-7E30-4D48-936B-4041847DBA0B}"/>
              </a:ext>
            </a:extLst>
          </p:cNvPr>
          <p:cNvSpPr/>
          <p:nvPr/>
        </p:nvSpPr>
        <p:spPr bwMode="auto">
          <a:xfrm>
            <a:off x="2991714" y="2364166"/>
            <a:ext cx="2304257" cy="36004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Generative models</a:t>
            </a:r>
            <a:endParaRPr kumimoji="0" lang="zh-CN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B6F35BD-3BC0-4F17-8CB9-3E04FE8EE6A3}"/>
              </a:ext>
            </a:extLst>
          </p:cNvPr>
          <p:cNvSpPr/>
          <p:nvPr/>
        </p:nvSpPr>
        <p:spPr bwMode="auto">
          <a:xfrm>
            <a:off x="1522018" y="3256788"/>
            <a:ext cx="1848917" cy="36004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algn="ctr"/>
            <a:r>
              <a:rPr lang="en-US" altLang="zh-CN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Explicit density </a:t>
            </a: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507FA33-5BFF-4418-BCF1-7C66F237DDBF}"/>
              </a:ext>
            </a:extLst>
          </p:cNvPr>
          <p:cNvSpPr/>
          <p:nvPr/>
        </p:nvSpPr>
        <p:spPr bwMode="auto">
          <a:xfrm>
            <a:off x="4857678" y="3256788"/>
            <a:ext cx="1848916" cy="36004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algn="ctr"/>
            <a:r>
              <a:rPr lang="en-US" altLang="zh-CN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Implicit density</a:t>
            </a: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86D4941-5324-44BB-86C8-844039ABC293}"/>
              </a:ext>
            </a:extLst>
          </p:cNvPr>
          <p:cNvSpPr/>
          <p:nvPr/>
        </p:nvSpPr>
        <p:spPr bwMode="auto">
          <a:xfrm>
            <a:off x="6937252" y="3969390"/>
            <a:ext cx="1616126" cy="36004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algn="ctr"/>
            <a:r>
              <a:rPr lang="en-US" altLang="zh-CN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Markov Chain</a:t>
            </a: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4138D06-6523-4475-B06F-ADAAAFCBE0E8}"/>
              </a:ext>
            </a:extLst>
          </p:cNvPr>
          <p:cNvSpPr/>
          <p:nvPr/>
        </p:nvSpPr>
        <p:spPr bwMode="auto">
          <a:xfrm>
            <a:off x="3346769" y="3969390"/>
            <a:ext cx="2304257" cy="36004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algn="ctr"/>
            <a:r>
              <a:rPr lang="en-US" altLang="zh-CN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Approximate density</a:t>
            </a: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DAF687DD-BF92-4F5F-B825-F987CA1FB1E6}"/>
              </a:ext>
            </a:extLst>
          </p:cNvPr>
          <p:cNvSpPr/>
          <p:nvPr/>
        </p:nvSpPr>
        <p:spPr bwMode="auto">
          <a:xfrm>
            <a:off x="533402" y="3969390"/>
            <a:ext cx="1944216" cy="36004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algn="ctr"/>
            <a:r>
              <a:rPr lang="en-US" altLang="zh-CN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Tractable density </a:t>
            </a: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62DBE0AD-E3C5-43D1-ACEA-4DA1CDD0B622}"/>
              </a:ext>
            </a:extLst>
          </p:cNvPr>
          <p:cNvSpPr/>
          <p:nvPr/>
        </p:nvSpPr>
        <p:spPr bwMode="auto">
          <a:xfrm>
            <a:off x="3167845" y="5008487"/>
            <a:ext cx="1584175" cy="36004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algn="ctr"/>
            <a:r>
              <a:rPr lang="en-US" altLang="zh-CN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Variational</a:t>
            </a:r>
            <a:r>
              <a:rPr lang="en-US" altLang="zh-CN" b="0" dirty="0"/>
              <a:t> </a:t>
            </a: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9421152D-9872-467D-AF6D-92C90BEB73DC}"/>
              </a:ext>
            </a:extLst>
          </p:cNvPr>
          <p:cNvSpPr/>
          <p:nvPr/>
        </p:nvSpPr>
        <p:spPr bwMode="auto">
          <a:xfrm>
            <a:off x="5834709" y="5008487"/>
            <a:ext cx="1616125" cy="36004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algn="ctr"/>
            <a:r>
              <a:rPr lang="en-US" altLang="zh-CN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Markov Chain</a:t>
            </a: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BD59A3F9-C044-46A3-8201-BFD12934DF93}"/>
              </a:ext>
            </a:extLst>
          </p:cNvPr>
          <p:cNvSpPr/>
          <p:nvPr/>
        </p:nvSpPr>
        <p:spPr bwMode="auto">
          <a:xfrm>
            <a:off x="7129368" y="2359803"/>
            <a:ext cx="792088" cy="36004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algn="ctr"/>
            <a:r>
              <a:rPr lang="en-US" altLang="zh-CN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Direct</a:t>
            </a: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E8C3BBB8-C5E5-4DA6-811E-9CE0DB58C6B8}"/>
              </a:ext>
            </a:extLst>
          </p:cNvPr>
          <p:cNvCxnSpPr>
            <a:stCxn id="4" idx="2"/>
            <a:endCxn id="6" idx="0"/>
          </p:cNvCxnSpPr>
          <p:nvPr/>
        </p:nvCxnSpPr>
        <p:spPr bwMode="auto">
          <a:xfrm flipH="1">
            <a:off x="2446477" y="2724206"/>
            <a:ext cx="1697366" cy="532582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</p:spPr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EE3BF00D-CACC-42FE-AF25-6FDA66EB7139}"/>
              </a:ext>
            </a:extLst>
          </p:cNvPr>
          <p:cNvCxnSpPr>
            <a:cxnSpLocks/>
            <a:stCxn id="4" idx="2"/>
            <a:endCxn id="7" idx="0"/>
          </p:cNvCxnSpPr>
          <p:nvPr/>
        </p:nvCxnSpPr>
        <p:spPr bwMode="auto">
          <a:xfrm>
            <a:off x="4143843" y="2724206"/>
            <a:ext cx="1638293" cy="532582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</p:spPr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21F6EB39-0189-4083-B669-C18455A9BDCA}"/>
              </a:ext>
            </a:extLst>
          </p:cNvPr>
          <p:cNvCxnSpPr>
            <a:cxnSpLocks/>
            <a:endCxn id="14" idx="1"/>
          </p:cNvCxnSpPr>
          <p:nvPr/>
        </p:nvCxnSpPr>
        <p:spPr bwMode="auto">
          <a:xfrm flipV="1">
            <a:off x="6156176" y="2539823"/>
            <a:ext cx="973192" cy="712602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</p:spPr>
      </p:cxn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6E32BE03-F511-42FE-8EF0-E4A6D00B99A9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 bwMode="auto">
          <a:xfrm>
            <a:off x="5782136" y="3616828"/>
            <a:ext cx="1963179" cy="352562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</p:spPr>
      </p:cxn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DA3F8B71-FB7E-4031-AB2B-DF87EEE4DF52}"/>
              </a:ext>
            </a:extLst>
          </p:cNvPr>
          <p:cNvCxnSpPr>
            <a:cxnSpLocks/>
            <a:stCxn id="9" idx="2"/>
            <a:endCxn id="13" idx="0"/>
          </p:cNvCxnSpPr>
          <p:nvPr/>
        </p:nvCxnSpPr>
        <p:spPr bwMode="auto">
          <a:xfrm>
            <a:off x="4498898" y="4329430"/>
            <a:ext cx="2143874" cy="679057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</p:spPr>
      </p:cxn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F49AA4D4-EBFA-4359-ACEC-EB2D8679068F}"/>
              </a:ext>
            </a:extLst>
          </p:cNvPr>
          <p:cNvCxnSpPr>
            <a:cxnSpLocks/>
            <a:stCxn id="9" idx="2"/>
            <a:endCxn id="12" idx="0"/>
          </p:cNvCxnSpPr>
          <p:nvPr/>
        </p:nvCxnSpPr>
        <p:spPr bwMode="auto">
          <a:xfrm flipH="1">
            <a:off x="3959933" y="4329430"/>
            <a:ext cx="538965" cy="679057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</p:spPr>
      </p:cxn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88D61654-2144-434D-9ED4-06794CD5B28B}"/>
              </a:ext>
            </a:extLst>
          </p:cNvPr>
          <p:cNvCxnSpPr>
            <a:cxnSpLocks/>
            <a:stCxn id="6" idx="2"/>
            <a:endCxn id="11" idx="0"/>
          </p:cNvCxnSpPr>
          <p:nvPr/>
        </p:nvCxnSpPr>
        <p:spPr bwMode="auto">
          <a:xfrm flipH="1">
            <a:off x="1505510" y="3616828"/>
            <a:ext cx="940967" cy="352562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</p:spPr>
      </p:cxnSp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01F7F4F4-2AC0-4E88-8E5D-9D04E8481177}"/>
              </a:ext>
            </a:extLst>
          </p:cNvPr>
          <p:cNvCxnSpPr>
            <a:cxnSpLocks/>
            <a:stCxn id="6" idx="2"/>
            <a:endCxn id="9" idx="0"/>
          </p:cNvCxnSpPr>
          <p:nvPr/>
        </p:nvCxnSpPr>
        <p:spPr bwMode="auto">
          <a:xfrm>
            <a:off x="2446477" y="3616828"/>
            <a:ext cx="2052421" cy="352562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</p:spPr>
      </p:cxnSp>
      <p:sp>
        <p:nvSpPr>
          <p:cNvPr id="46" name="矩形 45">
            <a:extLst>
              <a:ext uri="{FF2B5EF4-FFF2-40B4-BE49-F238E27FC236}">
                <a16:creationId xmlns:a16="http://schemas.microsoft.com/office/drawing/2014/main" id="{5D473C3B-53CB-4DE7-9438-44D3E44387BD}"/>
              </a:ext>
            </a:extLst>
          </p:cNvPr>
          <p:cNvSpPr/>
          <p:nvPr/>
        </p:nvSpPr>
        <p:spPr>
          <a:xfrm>
            <a:off x="7183427" y="2753105"/>
            <a:ext cx="697627" cy="369332"/>
          </a:xfrm>
          <a:prstGeom prst="rect">
            <a:avLst/>
          </a:prstGeom>
          <a:ln w="19050"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zh-CN" alt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GAN</a:t>
            </a: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CF37FC27-E1C3-4C58-8341-7DFB935E5BA0}"/>
              </a:ext>
            </a:extLst>
          </p:cNvPr>
          <p:cNvSpPr/>
          <p:nvPr/>
        </p:nvSpPr>
        <p:spPr>
          <a:xfrm>
            <a:off x="7396501" y="4371984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GSN</a:t>
            </a:r>
            <a:endParaRPr lang="zh-CN" altLang="en-US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FF370339-DE2D-4305-B7A9-4E9566729B96}"/>
              </a:ext>
            </a:extLst>
          </p:cNvPr>
          <p:cNvSpPr/>
          <p:nvPr/>
        </p:nvSpPr>
        <p:spPr>
          <a:xfrm>
            <a:off x="5601163" y="5424521"/>
            <a:ext cx="20633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Boltzmann Machine</a:t>
            </a:r>
            <a:endParaRPr lang="zh-CN" altLang="en-US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8AD7AF11-84EB-4BF6-84A2-320CC5A177FD}"/>
              </a:ext>
            </a:extLst>
          </p:cNvPr>
          <p:cNvSpPr/>
          <p:nvPr/>
        </p:nvSpPr>
        <p:spPr>
          <a:xfrm>
            <a:off x="2739035" y="5420373"/>
            <a:ext cx="24354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Variational Autoencoder</a:t>
            </a:r>
          </a:p>
        </p:txBody>
      </p:sp>
      <p:sp>
        <p:nvSpPr>
          <p:cNvPr id="52" name="文本框 3">
            <a:extLst>
              <a:ext uri="{FF2B5EF4-FFF2-40B4-BE49-F238E27FC236}">
                <a16:creationId xmlns:a16="http://schemas.microsoft.com/office/drawing/2014/main" id="{217A4205-088B-4785-A4C1-AE40F560F9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7544" y="1484784"/>
            <a:ext cx="8568952" cy="8002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b="1" dirty="0">
                <a:latin typeface="+mn-ea"/>
                <a:ea typeface="+mn-ea"/>
                <a:cs typeface="+mn-ea"/>
              </a:rPr>
              <a:t>生成模型</a:t>
            </a:r>
            <a:r>
              <a:rPr lang="zh-CN" altLang="en-US" dirty="0">
                <a:latin typeface="+mn-ea"/>
                <a:ea typeface="+mn-ea"/>
                <a:cs typeface="+mn-ea"/>
              </a:rPr>
              <a:t>分类</a:t>
            </a:r>
            <a:endParaRPr lang="en-US" altLang="zh-CN" b="1" dirty="0">
              <a:latin typeface="+mn-ea"/>
              <a:ea typeface="+mn-ea"/>
              <a:cs typeface="+mn-ea"/>
            </a:endParaRPr>
          </a:p>
          <a:p>
            <a:pPr>
              <a:spcBef>
                <a:spcPct val="0"/>
              </a:spcBef>
              <a:spcAft>
                <a:spcPts val="600"/>
              </a:spcAft>
              <a:buClrTx/>
              <a:buFontTx/>
              <a:buNone/>
            </a:pPr>
            <a:endParaRPr lang="en-US" altLang="zh-CN" sz="1800" dirty="0">
              <a:latin typeface="+mn-ea"/>
              <a:ea typeface="+mn-ea"/>
              <a:cs typeface="+mn-ea"/>
            </a:endParaRP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5F45A92E-8B51-4B02-AC15-60204CD65A79}"/>
              </a:ext>
            </a:extLst>
          </p:cNvPr>
          <p:cNvSpPr/>
          <p:nvPr/>
        </p:nvSpPr>
        <p:spPr>
          <a:xfrm>
            <a:off x="451930" y="2073512"/>
            <a:ext cx="226716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+mn-ea"/>
                <a:ea typeface="+mn-ea"/>
              </a:rPr>
              <a:t>主要讨论当今三种最受欢迎的生成模型</a:t>
            </a:r>
          </a:p>
        </p:txBody>
      </p:sp>
    </p:spTree>
    <p:extLst>
      <p:ext uri="{BB962C8B-B14F-4D97-AF65-F5344CB8AC3E}">
        <p14:creationId xmlns:p14="http://schemas.microsoft.com/office/powerpoint/2010/main" val="23337480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1187624" y="260648"/>
            <a:ext cx="7391400" cy="714375"/>
          </a:xfrm>
        </p:spPr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§</a:t>
            </a: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纲要</a:t>
            </a:r>
            <a:endParaRPr lang="zh-CN" altLang="en-US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AAA5FAF-047B-477D-A735-A638F5605503}"/>
              </a:ext>
            </a:extLst>
          </p:cNvPr>
          <p:cNvSpPr txBox="1"/>
          <p:nvPr/>
        </p:nvSpPr>
        <p:spPr>
          <a:xfrm>
            <a:off x="1115616" y="2276872"/>
            <a:ext cx="5976664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800"/>
              </a:spcAft>
              <a:buFont typeface="Wingdings" panose="05000000000000000000" pitchFamily="2" charset="2"/>
              <a:buChar char="§"/>
            </a:pPr>
            <a:r>
              <a:rPr lang="zh-CN" altLang="en-US" sz="28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无监督学习</a:t>
            </a:r>
            <a:r>
              <a:rPr lang="en-US" altLang="zh-CN" sz="28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(Unsupervised learning)</a:t>
            </a:r>
          </a:p>
          <a:p>
            <a:pPr marL="285750" indent="-285750">
              <a:spcAft>
                <a:spcPts val="1800"/>
              </a:spcAft>
              <a:buFont typeface="Wingdings" panose="05000000000000000000" pitchFamily="2" charset="2"/>
              <a:buChar char="§"/>
            </a:pPr>
            <a:r>
              <a:rPr lang="zh-CN" altLang="en-US" sz="28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生成模型</a:t>
            </a:r>
            <a:r>
              <a:rPr lang="en-US" altLang="zh-CN" sz="28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(Generative models)</a:t>
            </a:r>
          </a:p>
          <a:p>
            <a:pPr>
              <a:spcAft>
                <a:spcPts val="600"/>
              </a:spcAft>
            </a:pPr>
            <a:r>
              <a:rPr lang="en-US" altLang="zh-CN" sz="2000" dirty="0">
                <a:solidFill>
                  <a:srgbClr val="00B0F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1. </a:t>
            </a:r>
            <a:r>
              <a:rPr lang="en-US" altLang="zh-CN" sz="2000" dirty="0" err="1">
                <a:solidFill>
                  <a:srgbClr val="00B0F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PixelRNN</a:t>
            </a:r>
            <a:r>
              <a:rPr lang="zh-CN" altLang="en-US" sz="2000" dirty="0">
                <a:solidFill>
                  <a:srgbClr val="00B0F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与</a:t>
            </a:r>
            <a:r>
              <a:rPr lang="en-US" altLang="zh-CN" sz="2000" dirty="0" err="1">
                <a:solidFill>
                  <a:srgbClr val="00B0F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PixelCNN</a:t>
            </a:r>
            <a:endParaRPr lang="en-US" altLang="zh-CN" sz="2000" dirty="0">
              <a:solidFill>
                <a:srgbClr val="00B0F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2. 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变分自编码（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VAE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）</a:t>
            </a:r>
            <a:endParaRPr lang="en-US" altLang="zh-CN" sz="20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3. 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生成对抗网络（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GAN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）</a:t>
            </a:r>
            <a:endParaRPr lang="en-US" altLang="zh-CN" sz="20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285750" indent="-285750">
              <a:spcAft>
                <a:spcPts val="1800"/>
              </a:spcAft>
              <a:buFont typeface="Wingdings" panose="05000000000000000000" pitchFamily="2" charset="2"/>
              <a:buChar char="§"/>
            </a:pPr>
            <a:endParaRPr lang="en-US" altLang="zh-CN" sz="2800" dirty="0">
              <a:solidFill>
                <a:srgbClr val="00B0F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marL="285750" indent="-285750">
              <a:spcAft>
                <a:spcPts val="1800"/>
              </a:spcAft>
              <a:buFont typeface="Wingdings" panose="05000000000000000000" pitchFamily="2" charset="2"/>
              <a:buChar char="§"/>
            </a:pPr>
            <a:endParaRPr lang="en-NZ" altLang="zh-CN" sz="28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040829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1187624" y="260648"/>
            <a:ext cx="7391400" cy="714375"/>
          </a:xfrm>
        </p:spPr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§</a:t>
            </a:r>
            <a:r>
              <a:rPr lang="zh-CN" altLang="en-US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完全可见置信网络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3">
                <a:extLst>
                  <a:ext uri="{FF2B5EF4-FFF2-40B4-BE49-F238E27FC236}">
                    <a16:creationId xmlns:a16="http://schemas.microsoft.com/office/drawing/2014/main" id="{D8CBD1CB-A22D-483B-9CEB-A9BA3AD3E77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75048" y="1484784"/>
                <a:ext cx="8568952" cy="36471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2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FontTx/>
                  <a:buNone/>
                </a:pPr>
                <a:r>
                  <a:rPr lang="zh-CN" altLang="en-US" dirty="0">
                    <a:latin typeface="+mn-ea"/>
                    <a:ea typeface="+mn-ea"/>
                    <a:cs typeface="+mn-ea"/>
                  </a:rPr>
                  <a:t>完全可见置信网络</a:t>
                </a:r>
                <a:endParaRPr lang="en-US" altLang="zh-CN" dirty="0">
                  <a:latin typeface="+mn-ea"/>
                  <a:ea typeface="+mn-ea"/>
                  <a:cs typeface="+mn-ea"/>
                </a:endParaRPr>
              </a:p>
              <a:p>
                <a:pPr>
                  <a:spcBef>
                    <a:spcPct val="0"/>
                  </a:spcBef>
                  <a:buClrTx/>
                  <a:buFontTx/>
                  <a:buNone/>
                </a:pPr>
                <a:endParaRPr lang="en-US" altLang="zh-CN" sz="2400" b="1" dirty="0">
                  <a:latin typeface="+mn-ea"/>
                  <a:ea typeface="+mn-ea"/>
                  <a:cs typeface="+mn-ea"/>
                </a:endParaRPr>
              </a:p>
              <a:p>
                <a:pPr>
                  <a:spcBef>
                    <a:spcPct val="0"/>
                  </a:spcBef>
                  <a:spcAft>
                    <a:spcPts val="600"/>
                  </a:spcAft>
                  <a:buClrTx/>
                  <a:buFontTx/>
                  <a:buNone/>
                </a:pPr>
                <a:r>
                  <a:rPr lang="zh-CN" altLang="en-US" sz="1800" b="0" dirty="0">
                    <a:latin typeface="+mn-ea"/>
                    <a:ea typeface="+mn-ea"/>
                    <a:cs typeface="+mn-ea"/>
                  </a:rPr>
                  <a:t>显式密度模型</a:t>
                </a:r>
              </a:p>
              <a:p>
                <a:pPr>
                  <a:spcBef>
                    <a:spcPct val="0"/>
                  </a:spcBef>
                  <a:spcAft>
                    <a:spcPts val="600"/>
                  </a:spcAft>
                  <a:buClrTx/>
                  <a:buFontTx/>
                  <a:buNone/>
                </a:pPr>
                <a:r>
                  <a:rPr lang="zh-CN" altLang="en-US" sz="1800" b="0" dirty="0">
                    <a:latin typeface="+mn-ea"/>
                    <a:ea typeface="+mn-ea"/>
                    <a:cs typeface="+mn-ea"/>
                  </a:rPr>
                  <a:t>使用链式规则将图像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sz="1800" b="0" i="0" dirty="0" smtClean="0">
                        <a:latin typeface="+mn-ea"/>
                        <a:ea typeface="+mn-ea"/>
                        <a:cs typeface="+mn-ea"/>
                      </a:rPr>
                      <m:t>x</m:t>
                    </m:r>
                  </m:oMath>
                </a14:m>
                <a:r>
                  <a:rPr lang="zh-CN" altLang="en-US" sz="1800" b="0" dirty="0">
                    <a:latin typeface="+mn-ea"/>
                    <a:ea typeface="+mn-ea"/>
                    <a:cs typeface="+mn-ea"/>
                  </a:rPr>
                  <a:t>的似然度分解为一维分布的乘积：</a:t>
                </a:r>
                <a:endParaRPr lang="en-US" altLang="zh-CN" sz="1800" b="0" dirty="0">
                  <a:latin typeface="+mn-ea"/>
                  <a:ea typeface="+mn-ea"/>
                  <a:cs typeface="+mn-ea"/>
                </a:endParaRPr>
              </a:p>
              <a:p>
                <a:pPr>
                  <a:spcBef>
                    <a:spcPct val="0"/>
                  </a:spcBef>
                  <a:spcAft>
                    <a:spcPts val="600"/>
                  </a:spcAft>
                  <a:buClrTx/>
                  <a:buFontTx/>
                  <a:buNone/>
                </a:pPr>
                <a:endParaRPr lang="en-US" altLang="zh-CN" sz="1800" b="0" dirty="0">
                  <a:latin typeface="+mn-ea"/>
                  <a:ea typeface="+mn-ea"/>
                  <a:cs typeface="+mn-ea"/>
                </a:endParaRPr>
              </a:p>
              <a:p>
                <a:pPr>
                  <a:spcBef>
                    <a:spcPct val="0"/>
                  </a:spcBef>
                  <a:spcAft>
                    <a:spcPts val="600"/>
                  </a:spcAft>
                  <a:buClrTx/>
                  <a:buFontTx/>
                  <a:buNone/>
                </a:pPr>
                <a:endParaRPr lang="en-US" altLang="zh-CN" sz="1800" b="0" dirty="0">
                  <a:latin typeface="+mn-ea"/>
                  <a:ea typeface="+mn-ea"/>
                  <a:cs typeface="+mn-ea"/>
                </a:endParaRPr>
              </a:p>
              <a:p>
                <a:pPr>
                  <a:spcBef>
                    <a:spcPct val="0"/>
                  </a:spcBef>
                  <a:spcAft>
                    <a:spcPts val="600"/>
                  </a:spcAft>
                  <a:buClrTx/>
                  <a:buFontTx/>
                  <a:buNone/>
                </a:pPr>
                <a:endParaRPr lang="en-US" altLang="zh-CN" sz="1800" b="0" dirty="0">
                  <a:latin typeface="+mn-ea"/>
                  <a:ea typeface="+mn-ea"/>
                  <a:cs typeface="+mn-ea"/>
                </a:endParaRPr>
              </a:p>
              <a:p>
                <a:pPr>
                  <a:spcBef>
                    <a:spcPct val="0"/>
                  </a:spcBef>
                  <a:spcAft>
                    <a:spcPts val="600"/>
                  </a:spcAft>
                  <a:buClrTx/>
                  <a:buFontTx/>
                  <a:buNone/>
                </a:pPr>
                <a:endParaRPr lang="en-US" altLang="zh-CN" sz="1800" b="0" dirty="0">
                  <a:latin typeface="+mn-ea"/>
                  <a:ea typeface="+mn-ea"/>
                  <a:cs typeface="+mn-ea"/>
                </a:endParaRPr>
              </a:p>
              <a:p>
                <a:pPr>
                  <a:spcBef>
                    <a:spcPct val="0"/>
                  </a:spcBef>
                  <a:spcAft>
                    <a:spcPts val="600"/>
                  </a:spcAft>
                  <a:buClrTx/>
                  <a:buFontTx/>
                  <a:buNone/>
                </a:pPr>
                <a:endParaRPr lang="en-US" altLang="zh-CN" sz="1800" b="0" dirty="0">
                  <a:latin typeface="+mn-ea"/>
                  <a:ea typeface="+mn-ea"/>
                  <a:cs typeface="+mn-ea"/>
                </a:endParaRPr>
              </a:p>
              <a:p>
                <a:pPr>
                  <a:spcBef>
                    <a:spcPct val="0"/>
                  </a:spcBef>
                  <a:spcAft>
                    <a:spcPts val="600"/>
                  </a:spcAft>
                  <a:buClrTx/>
                  <a:buFontTx/>
                  <a:buNone/>
                </a:pPr>
                <a:r>
                  <a:rPr lang="zh-CN" altLang="en-US" sz="1800" b="0" dirty="0">
                    <a:latin typeface="+mn-ea"/>
                    <a:ea typeface="+mn-ea"/>
                    <a:cs typeface="+mn-ea"/>
                  </a:rPr>
                  <a:t>而后最大化训练数据的似然度</a:t>
                </a:r>
              </a:p>
            </p:txBody>
          </p:sp>
        </mc:Choice>
        <mc:Fallback xmlns="">
          <p:sp>
            <p:nvSpPr>
              <p:cNvPr id="10" name="文本框 3">
                <a:extLst>
                  <a:ext uri="{FF2B5EF4-FFF2-40B4-BE49-F238E27FC236}">
                    <a16:creationId xmlns:a16="http://schemas.microsoft.com/office/drawing/2014/main" id="{D8CBD1CB-A22D-483B-9CEB-A9BA3AD3E7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75048" y="1484784"/>
                <a:ext cx="8568952" cy="3647152"/>
              </a:xfrm>
              <a:prstGeom prst="rect">
                <a:avLst/>
              </a:prstGeom>
              <a:blipFill>
                <a:blip r:embed="rId2"/>
                <a:stretch>
                  <a:fillRect l="-1422" t="-1839" b="-1672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>
            <a:extLst>
              <a:ext uri="{FF2B5EF4-FFF2-40B4-BE49-F238E27FC236}">
                <a16:creationId xmlns:a16="http://schemas.microsoft.com/office/drawing/2014/main" id="{41D4E230-0174-4D3A-9D0A-73FF115F89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5218" y="3247028"/>
            <a:ext cx="3168352" cy="83911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12FAC949-4E58-4199-8F40-B38961541E09}"/>
                  </a:ext>
                </a:extLst>
              </p:cNvPr>
              <p:cNvSpPr txBox="1"/>
              <p:nvPr/>
            </p:nvSpPr>
            <p:spPr>
              <a:xfrm>
                <a:off x="2339752" y="4104844"/>
                <a:ext cx="134844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400" b="0" dirty="0">
                    <a:latin typeface="+mn-ea"/>
                    <a:ea typeface="+mn-ea"/>
                  </a:rPr>
                  <a:t>图像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sz="1400" b="0" i="0" dirty="0" smtClean="0">
                        <a:latin typeface="+mn-ea"/>
                        <a:ea typeface="+mn-ea"/>
                      </a:rPr>
                      <m:t>x</m:t>
                    </m:r>
                  </m:oMath>
                </a14:m>
                <a:r>
                  <a:rPr lang="zh-CN" altLang="en-US" sz="1400" b="0" dirty="0">
                    <a:latin typeface="+mn-ea"/>
                    <a:ea typeface="+mn-ea"/>
                  </a:rPr>
                  <a:t>的似然度</a:t>
                </a: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12FAC949-4E58-4199-8F40-B38961541E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9752" y="4104844"/>
                <a:ext cx="1348446" cy="307777"/>
              </a:xfrm>
              <a:prstGeom prst="rect">
                <a:avLst/>
              </a:prstGeom>
              <a:blipFill>
                <a:blip r:embed="rId4"/>
                <a:stretch>
                  <a:fillRect l="-1357" t="-3922" r="-452" b="-176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框 6">
            <a:extLst>
              <a:ext uri="{FF2B5EF4-FFF2-40B4-BE49-F238E27FC236}">
                <a16:creationId xmlns:a16="http://schemas.microsoft.com/office/drawing/2014/main" id="{CDB33156-8C57-4ADD-94A4-B23F75A29A0C}"/>
              </a:ext>
            </a:extLst>
          </p:cNvPr>
          <p:cNvSpPr txBox="1"/>
          <p:nvPr/>
        </p:nvSpPr>
        <p:spPr>
          <a:xfrm>
            <a:off x="3983077" y="4086146"/>
            <a:ext cx="18004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b="0" dirty="0">
                <a:latin typeface="+mn-ea"/>
                <a:ea typeface="+mn-ea"/>
              </a:rPr>
              <a:t>给定所有先前像素下</a:t>
            </a:r>
            <a:endParaRPr lang="en-US" altLang="zh-CN" sz="1400" b="0" dirty="0">
              <a:latin typeface="+mn-ea"/>
              <a:ea typeface="+mn-ea"/>
            </a:endParaRPr>
          </a:p>
          <a:p>
            <a:r>
              <a:rPr lang="zh-CN" altLang="en-US" sz="1400" b="0" dirty="0">
                <a:latin typeface="+mn-ea"/>
                <a:ea typeface="+mn-ea"/>
              </a:rPr>
              <a:t>第</a:t>
            </a:r>
            <a:r>
              <a:rPr lang="en-US" altLang="zh-CN" sz="1400" b="0" dirty="0" err="1">
                <a:latin typeface="+mn-ea"/>
                <a:ea typeface="+mn-ea"/>
              </a:rPr>
              <a:t>i</a:t>
            </a:r>
            <a:r>
              <a:rPr lang="zh-CN" altLang="en-US" sz="1400" b="0" dirty="0">
                <a:latin typeface="+mn-ea"/>
                <a:ea typeface="+mn-ea"/>
              </a:rPr>
              <a:t>个像素值的概率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C43E8A2-8B23-4962-B1F6-CBCA02D6AC49}"/>
              </a:ext>
            </a:extLst>
          </p:cNvPr>
          <p:cNvSpPr txBox="1"/>
          <p:nvPr/>
        </p:nvSpPr>
        <p:spPr>
          <a:xfrm>
            <a:off x="4283968" y="4823183"/>
            <a:ext cx="3312368" cy="646331"/>
          </a:xfrm>
          <a:prstGeom prst="rect">
            <a:avLst/>
          </a:prstGeom>
          <a:noFill/>
          <a:ln w="19050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0000FF"/>
                </a:solidFill>
                <a:latin typeface="+mn-ea"/>
                <a:ea typeface="+mn-ea"/>
              </a:rPr>
              <a:t>像素值上的复杂分布</a:t>
            </a:r>
            <a:r>
              <a:rPr lang="en-US" altLang="zh-CN" dirty="0">
                <a:solidFill>
                  <a:srgbClr val="0000FF"/>
                </a:solidFill>
                <a:latin typeface="+mn-ea"/>
                <a:ea typeface="+mn-ea"/>
              </a:rPr>
              <a:t>=&gt;</a:t>
            </a:r>
            <a:r>
              <a:rPr lang="zh-CN" altLang="en-US" dirty="0">
                <a:solidFill>
                  <a:srgbClr val="0000FF"/>
                </a:solidFill>
                <a:latin typeface="+mn-ea"/>
                <a:ea typeface="+mn-ea"/>
              </a:rPr>
              <a:t>使用神经网络表达！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E779A1A-9AA3-499E-BF00-945C71070E86}"/>
              </a:ext>
            </a:extLst>
          </p:cNvPr>
          <p:cNvSpPr txBox="1"/>
          <p:nvPr/>
        </p:nvSpPr>
        <p:spPr>
          <a:xfrm>
            <a:off x="6051824" y="3781678"/>
            <a:ext cx="1926467" cy="646331"/>
          </a:xfrm>
          <a:prstGeom prst="rect">
            <a:avLst/>
          </a:prstGeom>
          <a:noFill/>
          <a:ln w="19050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0000FF"/>
                </a:solidFill>
                <a:latin typeface="+mn-ea"/>
                <a:ea typeface="+mn-ea"/>
              </a:rPr>
              <a:t>需要定义“先前像素”的顺序</a:t>
            </a:r>
          </a:p>
        </p:txBody>
      </p:sp>
    </p:spTree>
    <p:extLst>
      <p:ext uri="{BB962C8B-B14F-4D97-AF65-F5344CB8AC3E}">
        <p14:creationId xmlns:p14="http://schemas.microsoft.com/office/powerpoint/2010/main" val="9836025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1187624" y="260648"/>
            <a:ext cx="7391400" cy="714375"/>
          </a:xfrm>
        </p:spPr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§</a:t>
            </a:r>
            <a:r>
              <a:rPr lang="en-US" altLang="zh-CN" dirty="0" err="1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PixelRNN</a:t>
            </a:r>
            <a:endParaRPr lang="zh-CN" altLang="en-US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0" name="文本框 3">
            <a:extLst>
              <a:ext uri="{FF2B5EF4-FFF2-40B4-BE49-F238E27FC236}">
                <a16:creationId xmlns:a16="http://schemas.microsoft.com/office/drawing/2014/main" id="{D8CBD1CB-A22D-483B-9CEB-A9BA3AD3E7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536" y="1484784"/>
            <a:ext cx="8568952" cy="2923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dirty="0" err="1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PixelRNN</a:t>
            </a:r>
            <a:r>
              <a:rPr lang="en-US" altLang="zh-CN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nl-NL" altLang="zh-CN" sz="1600" i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[van der Oord et al. 2016]</a:t>
            </a:r>
          </a:p>
          <a:p>
            <a:pPr>
              <a:spcBef>
                <a:spcPct val="0"/>
              </a:spcBef>
              <a:spcAft>
                <a:spcPts val="600"/>
              </a:spcAft>
              <a:buClrTx/>
              <a:buFontTx/>
              <a:buNone/>
            </a:pPr>
            <a:endParaRPr lang="en-US" altLang="zh-CN" sz="1800" b="0" dirty="0">
              <a:latin typeface="+mn-ea"/>
              <a:ea typeface="+mn-ea"/>
              <a:cs typeface="+mn-ea"/>
            </a:endParaRPr>
          </a:p>
          <a:p>
            <a:pPr>
              <a:spcBef>
                <a:spcPct val="0"/>
              </a:spcBef>
              <a:spcAft>
                <a:spcPts val="600"/>
              </a:spcAft>
              <a:buClrTx/>
              <a:buFontTx/>
              <a:buNone/>
            </a:pPr>
            <a:endParaRPr lang="en-US" altLang="zh-CN" sz="1800" b="0" dirty="0">
              <a:latin typeface="+mn-ea"/>
              <a:ea typeface="+mn-ea"/>
              <a:cs typeface="+mn-ea"/>
            </a:endParaRPr>
          </a:p>
          <a:p>
            <a:pPr>
              <a:spcBef>
                <a:spcPct val="0"/>
              </a:spcBef>
              <a:spcAft>
                <a:spcPts val="600"/>
              </a:spcAft>
              <a:buClrTx/>
              <a:buFontTx/>
              <a:buNone/>
            </a:pPr>
            <a:endParaRPr lang="en-US" altLang="zh-CN" sz="1800" b="0" dirty="0">
              <a:latin typeface="+mn-ea"/>
              <a:ea typeface="+mn-ea"/>
              <a:cs typeface="+mn-ea"/>
            </a:endParaRPr>
          </a:p>
          <a:p>
            <a:pPr>
              <a:spcBef>
                <a:spcPct val="0"/>
              </a:spcBef>
              <a:spcAft>
                <a:spcPts val="600"/>
              </a:spcAft>
              <a:buClrTx/>
              <a:buFontTx/>
              <a:buNone/>
            </a:pPr>
            <a:r>
              <a:rPr lang="zh-CN" altLang="en-US" sz="1800" b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从角落开始生成图像像素</a:t>
            </a:r>
            <a:endParaRPr lang="en-US" altLang="zh-CN" sz="1800" b="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spcAft>
                <a:spcPts val="600"/>
              </a:spcAft>
              <a:buClrTx/>
              <a:buFontTx/>
              <a:buNone/>
            </a:pPr>
            <a:endParaRPr lang="zh-CN" altLang="en-US" sz="1800" b="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spcAft>
                <a:spcPts val="600"/>
              </a:spcAft>
              <a:buClrTx/>
              <a:buFontTx/>
              <a:buNone/>
            </a:pPr>
            <a:r>
              <a:rPr lang="zh-CN" altLang="en-US" sz="1800" b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使用</a:t>
            </a:r>
            <a:r>
              <a:rPr lang="en-US" altLang="zh-CN" sz="1800" b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RNN</a:t>
            </a:r>
            <a:r>
              <a:rPr lang="zh-CN" altLang="en-US" sz="1800" b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（</a:t>
            </a:r>
            <a:r>
              <a:rPr lang="en-US" altLang="zh-CN" sz="1800" b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LSTM</a:t>
            </a:r>
            <a:r>
              <a:rPr lang="zh-CN" altLang="en-US" sz="1800" b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）建模先前像素的依赖性</a:t>
            </a:r>
            <a:endParaRPr lang="en-US" altLang="zh-CN" sz="1800" b="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spcAft>
                <a:spcPts val="600"/>
              </a:spcAft>
              <a:buClrTx/>
              <a:buFontTx/>
              <a:buNone/>
            </a:pPr>
            <a:endParaRPr lang="en-US" altLang="zh-CN" sz="1800" b="0" dirty="0">
              <a:latin typeface="+mn-ea"/>
              <a:ea typeface="+mn-ea"/>
              <a:cs typeface="+mn-ea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11AE8AE1-1F25-43FA-8B42-0CAA6521A101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33284" y="2338738"/>
            <a:ext cx="3960000" cy="32400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89B19AEA-211F-44BF-848C-E7BF51EADD77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79946" y="2343809"/>
            <a:ext cx="3960000" cy="32400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530F33E0-395B-4BA0-B237-8B9CE623831A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84205" y="2348880"/>
            <a:ext cx="3960000" cy="32400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01A1A93F-13B3-4292-8C41-A54762788730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88464" y="2348880"/>
            <a:ext cx="3960000" cy="32400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F6ABC4D-BEC2-4969-9A5B-B57B2E5D7E2B}"/>
              </a:ext>
            </a:extLst>
          </p:cNvPr>
          <p:cNvSpPr txBox="1"/>
          <p:nvPr/>
        </p:nvSpPr>
        <p:spPr>
          <a:xfrm>
            <a:off x="395536" y="4456334"/>
            <a:ext cx="4066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0" dirty="0">
                <a:solidFill>
                  <a:srgbClr val="0000FF"/>
                </a:solidFill>
                <a:latin typeface="+mn-ea"/>
                <a:cs typeface="+mn-ea"/>
              </a:rPr>
              <a:t>缺点：依序生成速度很慢！</a:t>
            </a:r>
            <a:endParaRPr lang="en-US" altLang="zh-CN" b="0" dirty="0">
              <a:solidFill>
                <a:srgbClr val="0000FF"/>
              </a:solidFill>
              <a:latin typeface="+mn-ea"/>
              <a:cs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87586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1187624" y="260648"/>
            <a:ext cx="7391400" cy="714375"/>
          </a:xfrm>
        </p:spPr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§</a:t>
            </a:r>
            <a:r>
              <a:rPr lang="en-US" altLang="zh-CN" dirty="0" err="1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PixelCNN</a:t>
            </a:r>
            <a:endParaRPr lang="zh-CN" altLang="en-US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0" name="文本框 3">
            <a:extLst>
              <a:ext uri="{FF2B5EF4-FFF2-40B4-BE49-F238E27FC236}">
                <a16:creationId xmlns:a16="http://schemas.microsoft.com/office/drawing/2014/main" id="{D8CBD1CB-A22D-483B-9CEB-A9BA3AD3E7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536" y="1484784"/>
            <a:ext cx="8568952" cy="5047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dirty="0" err="1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PixelCNN</a:t>
            </a:r>
            <a:r>
              <a:rPr lang="en-US" altLang="zh-CN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nl-NL" altLang="zh-CN" sz="1600" i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[van der Oord et al. 2016]</a:t>
            </a:r>
          </a:p>
          <a:p>
            <a:pPr>
              <a:spcBef>
                <a:spcPct val="0"/>
              </a:spcBef>
              <a:spcAft>
                <a:spcPts val="600"/>
              </a:spcAft>
              <a:buClrTx/>
              <a:buFontTx/>
              <a:buNone/>
            </a:pPr>
            <a:endParaRPr lang="en-US" altLang="zh-CN" sz="1800" b="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spcAft>
                <a:spcPts val="600"/>
              </a:spcAft>
              <a:buClrTx/>
              <a:buFontTx/>
              <a:buNone/>
            </a:pPr>
            <a:r>
              <a:rPr lang="zh-CN" altLang="en-US" sz="1800" b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仍然从角落开始生成图像像素</a:t>
            </a:r>
            <a:endParaRPr lang="en-US" altLang="zh-CN" sz="1800" b="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spcAft>
                <a:spcPts val="600"/>
              </a:spcAft>
              <a:buClrTx/>
              <a:buFontTx/>
              <a:buNone/>
            </a:pPr>
            <a:endParaRPr lang="zh-CN" altLang="en-US" sz="1800" b="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spcAft>
                <a:spcPts val="600"/>
              </a:spcAft>
              <a:buClrTx/>
              <a:buFontTx/>
              <a:buNone/>
            </a:pPr>
            <a:r>
              <a:rPr lang="zh-CN" altLang="en-US" sz="1800" b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现在使用上下文区域上的</a:t>
            </a:r>
            <a:r>
              <a:rPr lang="en-US" altLang="zh-CN" sz="1800" b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CNN</a:t>
            </a:r>
            <a:r>
              <a:rPr lang="zh-CN" altLang="en-US" sz="1800" b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建模</a:t>
            </a:r>
            <a:endParaRPr lang="en-US" altLang="zh-CN" sz="1800" b="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spcAft>
                <a:spcPts val="600"/>
              </a:spcAft>
              <a:buClrTx/>
              <a:buFontTx/>
              <a:buNone/>
            </a:pPr>
            <a:r>
              <a:rPr lang="zh-CN" altLang="en-US" sz="1800" b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先前像素的依赖性</a:t>
            </a:r>
            <a:endParaRPr lang="en-US" altLang="zh-CN" sz="1800" b="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spcAft>
                <a:spcPts val="600"/>
              </a:spcAft>
              <a:buClrTx/>
              <a:buFontTx/>
              <a:buNone/>
            </a:pPr>
            <a:endParaRPr lang="en-US" altLang="zh-CN" sz="1800" b="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spcAft>
                <a:spcPts val="600"/>
              </a:spcAft>
              <a:buClrTx/>
              <a:buFontTx/>
              <a:buNone/>
            </a:pPr>
            <a:r>
              <a:rPr lang="zh-CN" altLang="en-US" sz="1800" b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训练：最大化训练图像的似然度</a:t>
            </a:r>
            <a:endParaRPr lang="en-US" altLang="zh-CN" sz="1800" b="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spcAft>
                <a:spcPts val="600"/>
              </a:spcAft>
              <a:buClrTx/>
              <a:buFontTx/>
              <a:buNone/>
            </a:pPr>
            <a:endParaRPr lang="en-US" altLang="zh-CN" sz="1800" b="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spcAft>
                <a:spcPts val="600"/>
              </a:spcAft>
              <a:buClrTx/>
              <a:buFontTx/>
              <a:buNone/>
            </a:pPr>
            <a:endParaRPr lang="en-US" altLang="zh-CN" sz="1800" b="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algn="just">
              <a:spcBef>
                <a:spcPct val="0"/>
              </a:spcBef>
              <a:spcAft>
                <a:spcPts val="600"/>
              </a:spcAft>
              <a:buClrTx/>
              <a:buFontTx/>
              <a:buNone/>
            </a:pPr>
            <a:r>
              <a:rPr lang="zh-CN" altLang="en-US" sz="1800" b="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训练比</a:t>
            </a:r>
            <a:r>
              <a:rPr lang="en-US" altLang="zh-CN" sz="1800" b="0" dirty="0" err="1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PixelRNN</a:t>
            </a:r>
            <a:r>
              <a:rPr lang="zh-CN" altLang="en-US" sz="1800" b="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快（可以并行化卷积，</a:t>
            </a:r>
            <a:endParaRPr lang="en-US" altLang="zh-CN" sz="1800" b="0" dirty="0">
              <a:solidFill>
                <a:srgbClr val="0000FF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algn="just">
              <a:spcBef>
                <a:spcPct val="0"/>
              </a:spcBef>
              <a:spcAft>
                <a:spcPts val="600"/>
              </a:spcAft>
              <a:buClrTx/>
              <a:buFontTx/>
              <a:buNone/>
            </a:pPr>
            <a:r>
              <a:rPr lang="zh-CN" altLang="en-US" sz="1800" b="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因为可以从训练图像得知上下文区域值</a:t>
            </a:r>
            <a:r>
              <a:rPr lang="en-US" altLang="zh-CN" sz="1800" b="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)</a:t>
            </a:r>
            <a:endParaRPr lang="zh-CN" altLang="en-US" sz="1800" b="0" dirty="0">
              <a:solidFill>
                <a:srgbClr val="0000FF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algn="just">
              <a:spcBef>
                <a:spcPct val="0"/>
              </a:spcBef>
              <a:spcAft>
                <a:spcPts val="600"/>
              </a:spcAft>
              <a:buClrTx/>
              <a:buFontTx/>
              <a:buNone/>
            </a:pPr>
            <a:r>
              <a:rPr lang="zh-CN" altLang="en-US" sz="1800" b="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生成必须依序进行 </a:t>
            </a:r>
            <a:r>
              <a:rPr lang="en-US" altLang="zh-CN" sz="1800" b="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=&gt; </a:t>
            </a:r>
            <a:r>
              <a:rPr lang="zh-CN" altLang="en-US" sz="1800" b="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仍然很慢</a:t>
            </a:r>
            <a:endParaRPr lang="en-US" altLang="zh-CN" sz="1800" b="0" dirty="0">
              <a:solidFill>
                <a:srgbClr val="0000FF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spcAft>
                <a:spcPts val="600"/>
              </a:spcAft>
              <a:buClrTx/>
              <a:buFontTx/>
              <a:buNone/>
            </a:pPr>
            <a:endParaRPr lang="en-US" altLang="zh-CN" sz="1800" b="0" dirty="0">
              <a:latin typeface="+mn-ea"/>
              <a:ea typeface="+mn-ea"/>
              <a:cs typeface="+mn-ea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AAC1231-E9A3-47F0-8410-505BACEA16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4447420"/>
            <a:ext cx="3148733" cy="630368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337E24CE-3B0B-4626-BAF3-6A28B87B7954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4678186" y="2388552"/>
            <a:ext cx="3960000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0211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1187624" y="260648"/>
            <a:ext cx="7391400" cy="714375"/>
          </a:xfrm>
        </p:spPr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§</a:t>
            </a:r>
            <a:r>
              <a:rPr lang="zh-CN" altLang="en-US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生成样本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28A3409-92AD-430C-A219-60F558A81A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309" y="1700808"/>
            <a:ext cx="7773382" cy="4263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2401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1187624" y="260648"/>
            <a:ext cx="7391400" cy="714375"/>
          </a:xfrm>
        </p:spPr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§</a:t>
            </a:r>
            <a:r>
              <a:rPr lang="en-US" altLang="zh-CN" dirty="0" err="1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PixelRNN</a:t>
            </a:r>
            <a:r>
              <a:rPr lang="zh-CN" altLang="en-US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与</a:t>
            </a:r>
            <a:r>
              <a:rPr lang="en-US" altLang="zh-CN" dirty="0" err="1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PixelCNN</a:t>
            </a:r>
            <a:endParaRPr lang="zh-CN" altLang="en-US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3">
                <a:extLst>
                  <a:ext uri="{FF2B5EF4-FFF2-40B4-BE49-F238E27FC236}">
                    <a16:creationId xmlns:a16="http://schemas.microsoft.com/office/drawing/2014/main" id="{D8CBD1CB-A22D-483B-9CEB-A9BA3AD3E77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95536" y="1556792"/>
                <a:ext cx="3960440" cy="35548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2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spcAft>
                    <a:spcPts val="600"/>
                  </a:spcAft>
                  <a:buClrTx/>
                  <a:buFontTx/>
                  <a:buNone/>
                </a:pPr>
                <a:endParaRPr lang="en-US" altLang="zh-CN" sz="1800" b="0" dirty="0">
                  <a:solidFill>
                    <a:srgbClr val="0070C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>
                  <a:spcBef>
                    <a:spcPct val="0"/>
                  </a:spcBef>
                  <a:spcAft>
                    <a:spcPts val="600"/>
                  </a:spcAft>
                  <a:buClrTx/>
                  <a:buFontTx/>
                  <a:buNone/>
                </a:pPr>
                <a:r>
                  <a:rPr lang="zh-CN" altLang="en-US" sz="18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优点：</a:t>
                </a:r>
              </a:p>
              <a:p>
                <a:pPr marL="285750" indent="-285750">
                  <a:spcBef>
                    <a:spcPct val="0"/>
                  </a:spcBef>
                  <a:spcAft>
                    <a:spcPts val="600"/>
                  </a:spcAft>
                  <a:buClrTx/>
                  <a:buFontTx/>
                  <a:buChar char="-"/>
                </a:pPr>
                <a:r>
                  <a:rPr lang="zh-CN" altLang="en-US" sz="18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可以显式计算似然度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sz="1800" b="0" i="0" smtClean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rPr>
                      <m:t>p</m:t>
                    </m:r>
                    <m:r>
                      <a:rPr lang="en-US" altLang="zh-CN" sz="1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+mn-ea"/>
                        <a:cs typeface="+mn-ea"/>
                      </a:rPr>
                      <m:t>(</m:t>
                    </m:r>
                    <m:r>
                      <m:rPr>
                        <m:nor/>
                      </m:rPr>
                      <a:rPr lang="en-US" altLang="zh-CN" sz="1800" b="0" i="0" smtClean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rPr>
                      <m:t>x</m:t>
                    </m:r>
                    <m:r>
                      <a:rPr lang="en-US" altLang="zh-CN" sz="1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+mn-ea"/>
                        <a:cs typeface="+mn-ea"/>
                      </a:rPr>
                      <m:t>)</m:t>
                    </m:r>
                  </m:oMath>
                </a14:m>
                <a:endParaRPr lang="zh-CN" altLang="en-US" sz="1800" b="0" dirty="0">
                  <a:solidFill>
                    <a:srgbClr val="0000FF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>
                  <a:spcBef>
                    <a:spcPct val="0"/>
                  </a:spcBef>
                  <a:spcAft>
                    <a:spcPts val="600"/>
                  </a:spcAft>
                  <a:buClrTx/>
                  <a:buNone/>
                </a:pPr>
                <a:r>
                  <a:rPr lang="en-US" altLang="zh-CN" sz="18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- </a:t>
                </a:r>
                <a:r>
                  <a:rPr lang="zh-CN" altLang="en-US" sz="18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训练数据的明确似然度提供了</a:t>
                </a:r>
                <a:endParaRPr lang="en-US" altLang="zh-CN" sz="1800" b="0" dirty="0">
                  <a:solidFill>
                    <a:srgbClr val="0000FF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>
                  <a:spcBef>
                    <a:spcPct val="0"/>
                  </a:spcBef>
                  <a:spcAft>
                    <a:spcPts val="600"/>
                  </a:spcAft>
                  <a:buClrTx/>
                  <a:buNone/>
                </a:pPr>
                <a:r>
                  <a:rPr lang="en-US" altLang="zh-CN" sz="18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 </a:t>
                </a:r>
                <a:r>
                  <a:rPr lang="zh-CN" altLang="en-US" sz="18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良好的评估指标</a:t>
                </a:r>
              </a:p>
              <a:p>
                <a:pPr>
                  <a:spcBef>
                    <a:spcPct val="0"/>
                  </a:spcBef>
                  <a:spcAft>
                    <a:spcPts val="600"/>
                  </a:spcAft>
                  <a:buClrTx/>
                  <a:buFontTx/>
                  <a:buNone/>
                </a:pPr>
                <a:r>
                  <a:rPr lang="en-US" altLang="zh-CN" sz="18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- </a:t>
                </a:r>
                <a:r>
                  <a:rPr lang="zh-CN" altLang="en-US" sz="18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生成好样本</a:t>
                </a:r>
                <a:endParaRPr lang="en-US" altLang="zh-CN" sz="1800" b="0" dirty="0">
                  <a:solidFill>
                    <a:srgbClr val="0000FF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>
                  <a:spcBef>
                    <a:spcPct val="0"/>
                  </a:spcBef>
                  <a:spcAft>
                    <a:spcPts val="600"/>
                  </a:spcAft>
                  <a:buClrTx/>
                  <a:buFontTx/>
                  <a:buNone/>
                </a:pPr>
                <a:endParaRPr lang="en-US" altLang="zh-CN" sz="1800" b="0" dirty="0">
                  <a:solidFill>
                    <a:srgbClr val="0070C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>
                  <a:spcBef>
                    <a:spcPct val="0"/>
                  </a:spcBef>
                  <a:spcAft>
                    <a:spcPts val="600"/>
                  </a:spcAft>
                  <a:buClrTx/>
                  <a:buFontTx/>
                  <a:buNone/>
                </a:pPr>
                <a:endParaRPr lang="zh-CN" altLang="en-US" sz="1800" b="0" dirty="0">
                  <a:solidFill>
                    <a:srgbClr val="0070C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>
                  <a:spcBef>
                    <a:spcPct val="0"/>
                  </a:spcBef>
                  <a:spcAft>
                    <a:spcPts val="600"/>
                  </a:spcAft>
                  <a:buClrTx/>
                  <a:buFontTx/>
                  <a:buNone/>
                </a:pPr>
                <a:r>
                  <a:rPr lang="zh-CN" altLang="en-US" sz="18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缺点：</a:t>
                </a:r>
              </a:p>
              <a:p>
                <a:pPr>
                  <a:spcBef>
                    <a:spcPct val="0"/>
                  </a:spcBef>
                  <a:spcAft>
                    <a:spcPts val="600"/>
                  </a:spcAft>
                  <a:buClrTx/>
                  <a:buFontTx/>
                  <a:buNone/>
                </a:pPr>
                <a:r>
                  <a:rPr lang="en-US" altLang="zh-CN" sz="18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- </a:t>
                </a:r>
                <a:r>
                  <a:rPr lang="zh-CN" altLang="en-US" sz="18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依序生成</a:t>
                </a:r>
                <a:r>
                  <a:rPr lang="en-US" altLang="zh-CN" sz="18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=&gt; </a:t>
                </a:r>
                <a:r>
                  <a:rPr lang="zh-CN" altLang="en-US" sz="18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慢</a:t>
                </a:r>
                <a:endParaRPr lang="en-US" altLang="zh-CN" sz="1800" b="0" dirty="0">
                  <a:solidFill>
                    <a:srgbClr val="0000FF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文本框 3">
                <a:extLst>
                  <a:ext uri="{FF2B5EF4-FFF2-40B4-BE49-F238E27FC236}">
                    <a16:creationId xmlns:a16="http://schemas.microsoft.com/office/drawing/2014/main" id="{D8CBD1CB-A22D-483B-9CEB-A9BA3AD3E7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95536" y="1556792"/>
                <a:ext cx="3960440" cy="3554819"/>
              </a:xfrm>
              <a:prstGeom prst="rect">
                <a:avLst/>
              </a:prstGeom>
              <a:blipFill>
                <a:blip r:embed="rId2"/>
                <a:stretch>
                  <a:fillRect l="-1385" b="-1712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框 3">
            <a:extLst>
              <a:ext uri="{FF2B5EF4-FFF2-40B4-BE49-F238E27FC236}">
                <a16:creationId xmlns:a16="http://schemas.microsoft.com/office/drawing/2014/main" id="{1C31DB2E-4D10-4D4E-A5A9-740E882617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18584" y="1556792"/>
            <a:ext cx="3960440" cy="4616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ts val="600"/>
              </a:spcAft>
              <a:buClrTx/>
              <a:buFontTx/>
              <a:buNone/>
            </a:pPr>
            <a:endParaRPr lang="en-US" altLang="zh-CN" sz="1800" b="0" dirty="0">
              <a:latin typeface="+mn-ea"/>
              <a:ea typeface="+mn-ea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spcAft>
                <a:spcPts val="600"/>
              </a:spcAft>
              <a:buClrTx/>
              <a:buFontTx/>
              <a:buNone/>
            </a:pPr>
            <a:r>
              <a:rPr lang="zh-CN" altLang="en-US" sz="1800" b="0" dirty="0">
                <a:latin typeface="+mn-ea"/>
                <a:ea typeface="+mn-ea"/>
                <a:cs typeface="Times New Roman" panose="02020603050405020304" pitchFamily="18" charset="0"/>
              </a:rPr>
              <a:t>改善</a:t>
            </a:r>
            <a:r>
              <a:rPr lang="en-US" altLang="zh-CN" sz="1800" b="0" dirty="0" err="1">
                <a:latin typeface="+mn-ea"/>
                <a:ea typeface="+mn-ea"/>
                <a:cs typeface="Times New Roman" panose="02020603050405020304" pitchFamily="18" charset="0"/>
              </a:rPr>
              <a:t>PixelCNN</a:t>
            </a:r>
            <a:r>
              <a:rPr lang="zh-CN" altLang="en-US" sz="1800" b="0" dirty="0">
                <a:latin typeface="+mn-ea"/>
                <a:ea typeface="+mn-ea"/>
                <a:cs typeface="Times New Roman" panose="02020603050405020304" pitchFamily="18" charset="0"/>
              </a:rPr>
              <a:t>性能</a:t>
            </a:r>
          </a:p>
          <a:p>
            <a:pPr>
              <a:spcBef>
                <a:spcPct val="0"/>
              </a:spcBef>
              <a:spcAft>
                <a:spcPts val="600"/>
              </a:spcAft>
              <a:buClrTx/>
              <a:buFontTx/>
              <a:buNone/>
            </a:pPr>
            <a:r>
              <a:rPr lang="en-US" altLang="zh-CN" sz="1800" b="0" dirty="0">
                <a:latin typeface="+mn-ea"/>
                <a:ea typeface="+mn-ea"/>
                <a:cs typeface="Times New Roman" panose="02020603050405020304" pitchFamily="18" charset="0"/>
              </a:rPr>
              <a:t>- </a:t>
            </a:r>
            <a:r>
              <a:rPr lang="zh-CN" altLang="en-US" sz="1800" b="0" dirty="0">
                <a:latin typeface="+mn-ea"/>
                <a:ea typeface="+mn-ea"/>
                <a:cs typeface="Times New Roman" panose="02020603050405020304" pitchFamily="18" charset="0"/>
              </a:rPr>
              <a:t>门控卷积层</a:t>
            </a:r>
          </a:p>
          <a:p>
            <a:pPr>
              <a:spcBef>
                <a:spcPct val="0"/>
              </a:spcBef>
              <a:spcAft>
                <a:spcPts val="600"/>
              </a:spcAft>
              <a:buClrTx/>
              <a:buFontTx/>
              <a:buNone/>
            </a:pPr>
            <a:r>
              <a:rPr lang="en-US" altLang="zh-CN" sz="1800" b="0" dirty="0">
                <a:latin typeface="+mn-ea"/>
                <a:ea typeface="+mn-ea"/>
                <a:cs typeface="Times New Roman" panose="02020603050405020304" pitchFamily="18" charset="0"/>
              </a:rPr>
              <a:t>- </a:t>
            </a:r>
            <a:r>
              <a:rPr lang="zh-CN" altLang="en-US" sz="1800" b="0" dirty="0">
                <a:latin typeface="+mn-ea"/>
                <a:ea typeface="+mn-ea"/>
                <a:cs typeface="Times New Roman" panose="02020603050405020304" pitchFamily="18" charset="0"/>
              </a:rPr>
              <a:t>快捷连接</a:t>
            </a:r>
          </a:p>
          <a:p>
            <a:pPr>
              <a:spcBef>
                <a:spcPct val="0"/>
              </a:spcBef>
              <a:spcAft>
                <a:spcPts val="600"/>
              </a:spcAft>
              <a:buClrTx/>
              <a:buFontTx/>
              <a:buNone/>
            </a:pPr>
            <a:r>
              <a:rPr lang="en-US" altLang="zh-CN" sz="1800" b="0" dirty="0">
                <a:latin typeface="+mn-ea"/>
                <a:ea typeface="+mn-ea"/>
                <a:cs typeface="Times New Roman" panose="02020603050405020304" pitchFamily="18" charset="0"/>
              </a:rPr>
              <a:t>- </a:t>
            </a:r>
            <a:r>
              <a:rPr lang="zh-CN" altLang="en-US" sz="1800" b="0" dirty="0">
                <a:latin typeface="+mn-ea"/>
                <a:ea typeface="+mn-ea"/>
                <a:cs typeface="Times New Roman" panose="02020603050405020304" pitchFamily="18" charset="0"/>
              </a:rPr>
              <a:t>离散的</a:t>
            </a:r>
            <a:r>
              <a:rPr lang="en-US" altLang="zh-CN" sz="1800" b="0" dirty="0">
                <a:latin typeface="+mn-ea"/>
                <a:ea typeface="+mn-ea"/>
                <a:cs typeface="Times New Roman" panose="02020603050405020304" pitchFamily="18" charset="0"/>
              </a:rPr>
              <a:t>Logistic</a:t>
            </a:r>
            <a:r>
              <a:rPr lang="zh-CN" altLang="en-US" sz="1800" b="0" dirty="0">
                <a:latin typeface="+mn-ea"/>
                <a:ea typeface="+mn-ea"/>
                <a:cs typeface="Times New Roman" panose="02020603050405020304" pitchFamily="18" charset="0"/>
              </a:rPr>
              <a:t>损失</a:t>
            </a:r>
          </a:p>
          <a:p>
            <a:pPr>
              <a:spcBef>
                <a:spcPct val="0"/>
              </a:spcBef>
              <a:spcAft>
                <a:spcPts val="600"/>
              </a:spcAft>
              <a:buClrTx/>
              <a:buFontTx/>
              <a:buNone/>
            </a:pPr>
            <a:r>
              <a:rPr lang="en-US" altLang="zh-CN" sz="1800" b="0" dirty="0">
                <a:latin typeface="+mn-ea"/>
                <a:ea typeface="+mn-ea"/>
                <a:cs typeface="Times New Roman" panose="02020603050405020304" pitchFamily="18" charset="0"/>
              </a:rPr>
              <a:t>- </a:t>
            </a:r>
            <a:r>
              <a:rPr lang="zh-CN" altLang="en-US" sz="1800" b="0" dirty="0">
                <a:latin typeface="+mn-ea"/>
                <a:ea typeface="+mn-ea"/>
                <a:cs typeface="Times New Roman" panose="02020603050405020304" pitchFamily="18" charset="0"/>
              </a:rPr>
              <a:t>多尺度</a:t>
            </a:r>
          </a:p>
          <a:p>
            <a:pPr>
              <a:spcBef>
                <a:spcPct val="0"/>
              </a:spcBef>
              <a:spcAft>
                <a:spcPts val="600"/>
              </a:spcAft>
              <a:buClrTx/>
              <a:buFontTx/>
              <a:buNone/>
            </a:pPr>
            <a:r>
              <a:rPr lang="en-US" altLang="zh-CN" sz="1800" b="0" dirty="0">
                <a:latin typeface="+mn-ea"/>
                <a:ea typeface="+mn-ea"/>
                <a:cs typeface="Times New Roman" panose="02020603050405020304" pitchFamily="18" charset="0"/>
              </a:rPr>
              <a:t>- </a:t>
            </a:r>
            <a:r>
              <a:rPr lang="zh-CN" altLang="en-US" sz="1800" b="0" dirty="0">
                <a:latin typeface="+mn-ea"/>
                <a:ea typeface="+mn-ea"/>
                <a:cs typeface="Times New Roman" panose="02020603050405020304" pitchFamily="18" charset="0"/>
              </a:rPr>
              <a:t>训练技巧</a:t>
            </a:r>
          </a:p>
          <a:p>
            <a:pPr marL="285750" indent="-285750">
              <a:spcBef>
                <a:spcPct val="0"/>
              </a:spcBef>
              <a:spcAft>
                <a:spcPts val="600"/>
              </a:spcAft>
              <a:buClrTx/>
              <a:buFontTx/>
              <a:buChar char="-"/>
            </a:pPr>
            <a:r>
              <a:rPr lang="zh-CN" altLang="en-US" sz="1800" b="0" dirty="0">
                <a:latin typeface="+mn-ea"/>
                <a:ea typeface="+mn-ea"/>
                <a:cs typeface="Times New Roman" panose="02020603050405020304" pitchFamily="18" charset="0"/>
              </a:rPr>
              <a:t>等等</a:t>
            </a:r>
            <a:r>
              <a:rPr lang="en-US" altLang="zh-CN" sz="1800" b="0" dirty="0">
                <a:latin typeface="+mn-ea"/>
                <a:ea typeface="+mn-ea"/>
                <a:cs typeface="Times New Roman" panose="02020603050405020304" pitchFamily="18" charset="0"/>
              </a:rPr>
              <a:t>...</a:t>
            </a:r>
          </a:p>
          <a:p>
            <a:pPr marL="285750" indent="-285750">
              <a:spcBef>
                <a:spcPct val="0"/>
              </a:spcBef>
              <a:spcAft>
                <a:spcPts val="600"/>
              </a:spcAft>
              <a:buClrTx/>
              <a:buFontTx/>
              <a:buChar char="-"/>
            </a:pPr>
            <a:endParaRPr lang="en-US" altLang="zh-CN" sz="1800" b="0" dirty="0">
              <a:latin typeface="+mn-ea"/>
              <a:ea typeface="+mn-ea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spcAft>
                <a:spcPts val="600"/>
              </a:spcAft>
              <a:buClrTx/>
              <a:buFontTx/>
              <a:buNone/>
            </a:pPr>
            <a:r>
              <a:rPr lang="zh-CN" altLang="en-US" sz="1800" b="0" dirty="0">
                <a:latin typeface="+mn-ea"/>
                <a:ea typeface="+mn-ea"/>
                <a:cs typeface="Times New Roman" panose="02020603050405020304" pitchFamily="18" charset="0"/>
              </a:rPr>
              <a:t>参考</a:t>
            </a:r>
            <a:endParaRPr lang="en-US" altLang="zh-CN" sz="1800" b="0" dirty="0">
              <a:latin typeface="+mn-ea"/>
              <a:ea typeface="+mn-ea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spcAft>
                <a:spcPts val="600"/>
              </a:spcAft>
              <a:buClrTx/>
              <a:buFontTx/>
              <a:buNone/>
            </a:pPr>
            <a:r>
              <a:rPr lang="en-US" altLang="zh-CN" sz="1800" b="0" dirty="0">
                <a:latin typeface="+mn-ea"/>
                <a:ea typeface="+mn-ea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- Van der Oord et al. NIPS 2016</a:t>
            </a:r>
            <a:endParaRPr lang="en-US" altLang="zh-CN" sz="1800" b="0" dirty="0">
              <a:latin typeface="+mn-ea"/>
              <a:ea typeface="+mn-ea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spcAft>
                <a:spcPts val="600"/>
              </a:spcAft>
              <a:buClrTx/>
              <a:buFontTx/>
              <a:buNone/>
            </a:pPr>
            <a:r>
              <a:rPr lang="en-US" altLang="zh-CN" sz="1800" b="0" dirty="0">
                <a:latin typeface="+mn-ea"/>
                <a:ea typeface="+mn-ea"/>
                <a:cs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- </a:t>
            </a:r>
            <a:r>
              <a:rPr lang="en-US" altLang="zh-CN" sz="1800" b="0" dirty="0" err="1">
                <a:latin typeface="+mn-ea"/>
                <a:ea typeface="+mn-ea"/>
                <a:cs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Salimans</a:t>
            </a:r>
            <a:r>
              <a:rPr lang="en-US" altLang="zh-CN" sz="1800" b="0" dirty="0">
                <a:latin typeface="+mn-ea"/>
                <a:ea typeface="+mn-ea"/>
                <a:cs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et al. 2017</a:t>
            </a:r>
          </a:p>
          <a:p>
            <a:pPr>
              <a:spcBef>
                <a:spcPct val="0"/>
              </a:spcBef>
              <a:spcAft>
                <a:spcPts val="600"/>
              </a:spcAft>
              <a:buClrTx/>
              <a:buFontTx/>
              <a:buNone/>
            </a:pPr>
            <a:r>
              <a:rPr lang="en-US" altLang="zh-CN" sz="1800" b="0" dirty="0">
                <a:latin typeface="+mn-ea"/>
                <a:ea typeface="+mn-ea"/>
                <a:cs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</a:t>
            </a:r>
            <a:r>
              <a:rPr lang="en-US" altLang="zh-CN" sz="1800" b="0" dirty="0" err="1">
                <a:latin typeface="+mn-ea"/>
                <a:ea typeface="+mn-ea"/>
                <a:cs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PixelCNN</a:t>
            </a:r>
            <a:r>
              <a:rPr lang="en-US" altLang="zh-CN" sz="1800" b="0" dirty="0">
                <a:latin typeface="+mn-ea"/>
                <a:ea typeface="+mn-ea"/>
                <a:cs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++)</a:t>
            </a:r>
            <a:endParaRPr lang="en-US" altLang="zh-CN" sz="1800" b="0" dirty="0">
              <a:latin typeface="+mn-ea"/>
              <a:ea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78866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1187624" y="260648"/>
            <a:ext cx="7391400" cy="714375"/>
          </a:xfrm>
        </p:spPr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§</a:t>
            </a: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纲要</a:t>
            </a:r>
            <a:endParaRPr lang="zh-CN" altLang="en-US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AAA5FAF-047B-477D-A735-A638F5605503}"/>
              </a:ext>
            </a:extLst>
          </p:cNvPr>
          <p:cNvSpPr txBox="1"/>
          <p:nvPr/>
        </p:nvSpPr>
        <p:spPr>
          <a:xfrm>
            <a:off x="1115616" y="2276872"/>
            <a:ext cx="5976664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800"/>
              </a:spcAft>
              <a:buFont typeface="Wingdings" panose="05000000000000000000" pitchFamily="2" charset="2"/>
              <a:buChar char="§"/>
            </a:pPr>
            <a:r>
              <a:rPr lang="zh-CN" altLang="en-US" sz="28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无监督学习</a:t>
            </a:r>
            <a:r>
              <a:rPr lang="en-US" altLang="zh-CN" sz="28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(Unsupervised learning)</a:t>
            </a:r>
          </a:p>
          <a:p>
            <a:pPr marL="285750" indent="-285750">
              <a:spcAft>
                <a:spcPts val="1800"/>
              </a:spcAft>
              <a:buFont typeface="Wingdings" panose="05000000000000000000" pitchFamily="2" charset="2"/>
              <a:buChar char="§"/>
            </a:pPr>
            <a:r>
              <a:rPr lang="zh-CN" altLang="en-US" sz="28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生成模型</a:t>
            </a:r>
            <a:r>
              <a:rPr lang="en-US" altLang="zh-CN" sz="28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(Generative models)</a:t>
            </a:r>
          </a:p>
          <a:p>
            <a:pPr>
              <a:spcAft>
                <a:spcPts val="600"/>
              </a:spcAft>
            </a:pP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1. </a:t>
            </a:r>
            <a:r>
              <a:rPr lang="en-US" altLang="zh-CN" sz="2000" dirty="0" err="1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PixelRNN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与</a:t>
            </a:r>
            <a:r>
              <a:rPr lang="en-US" altLang="zh-CN" sz="2000" dirty="0" err="1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PixelCNN</a:t>
            </a:r>
            <a:endParaRPr lang="en-US" altLang="zh-CN" sz="20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altLang="zh-CN" sz="2000" dirty="0">
                <a:solidFill>
                  <a:srgbClr val="00B0F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2. </a:t>
            </a:r>
            <a:r>
              <a:rPr lang="zh-CN" altLang="en-US" sz="2000" dirty="0">
                <a:solidFill>
                  <a:srgbClr val="00B0F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变分自动编码器（</a:t>
            </a:r>
            <a:r>
              <a:rPr lang="en-US" altLang="zh-CN" sz="2000" dirty="0">
                <a:solidFill>
                  <a:srgbClr val="00B0F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VAE</a:t>
            </a:r>
            <a:r>
              <a:rPr lang="zh-CN" altLang="en-US" sz="2000" dirty="0">
                <a:solidFill>
                  <a:srgbClr val="00B0F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）</a:t>
            </a:r>
            <a:endParaRPr lang="en-US" altLang="zh-CN" sz="2000" dirty="0">
              <a:solidFill>
                <a:srgbClr val="00B0F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3. 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生成对抗网络（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GAN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）</a:t>
            </a:r>
            <a:endParaRPr lang="en-US" altLang="zh-CN" sz="20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285750" indent="-285750">
              <a:spcAft>
                <a:spcPts val="1800"/>
              </a:spcAft>
              <a:buFont typeface="Wingdings" panose="05000000000000000000" pitchFamily="2" charset="2"/>
              <a:buChar char="§"/>
            </a:pPr>
            <a:endParaRPr lang="en-US" altLang="zh-CN" sz="2800" dirty="0">
              <a:solidFill>
                <a:srgbClr val="00B0F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marL="285750" indent="-285750">
              <a:spcAft>
                <a:spcPts val="1800"/>
              </a:spcAft>
              <a:buFont typeface="Wingdings" panose="05000000000000000000" pitchFamily="2" charset="2"/>
              <a:buChar char="§"/>
            </a:pPr>
            <a:endParaRPr lang="en-NZ" altLang="zh-CN" sz="28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520558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1187624" y="260648"/>
            <a:ext cx="7391400" cy="714375"/>
          </a:xfrm>
        </p:spPr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§</a:t>
            </a:r>
            <a:r>
              <a:rPr lang="zh-CN" altLang="en-US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变分自编码器</a:t>
            </a:r>
            <a:r>
              <a:rPr lang="en-US" altLang="zh-CN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(VAE</a:t>
            </a:r>
            <a:r>
              <a:rPr lang="zh-CN" altLang="en-US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）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3">
                <a:extLst>
                  <a:ext uri="{FF2B5EF4-FFF2-40B4-BE49-F238E27FC236}">
                    <a16:creationId xmlns:a16="http://schemas.microsoft.com/office/drawing/2014/main" id="{1C31DB2E-4D10-4D4E-A5A9-740E8826176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95536" y="1772816"/>
                <a:ext cx="7992888" cy="44165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2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spcAft>
                    <a:spcPts val="1800"/>
                  </a:spcAft>
                  <a:buClrTx/>
                  <a:buFontTx/>
                  <a:buNone/>
                </a:pPr>
                <a:r>
                  <a:rPr lang="zh-CN" altLang="en-US" sz="18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到目前为止</a:t>
                </a:r>
                <a:endParaRPr lang="en-US" altLang="zh-CN" sz="18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>
                  <a:spcBef>
                    <a:spcPct val="0"/>
                  </a:spcBef>
                  <a:spcAft>
                    <a:spcPts val="600"/>
                  </a:spcAft>
                  <a:buClrTx/>
                  <a:buFontTx/>
                  <a:buNone/>
                </a:pPr>
                <a:r>
                  <a:rPr lang="en-US" altLang="zh-CN" sz="1800" b="0" dirty="0" err="1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PixelCNN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定义了一个易解的密度函数，可以直接优化训练数据的似然度</a:t>
                </a:r>
                <a:endParaRPr lang="en-US" altLang="zh-CN" sz="1800" b="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>
                  <a:spcBef>
                    <a:spcPct val="0"/>
                  </a:spcBef>
                  <a:spcAft>
                    <a:spcPts val="600"/>
                  </a:spcAft>
                  <a:buClrTx/>
                  <a:buFontTx/>
                  <a:buNone/>
                </a:pPr>
                <a:endParaRPr lang="en-US" altLang="zh-CN" sz="1800" b="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>
                  <a:spcBef>
                    <a:spcPct val="0"/>
                  </a:spcBef>
                  <a:spcAft>
                    <a:spcPts val="600"/>
                  </a:spcAft>
                  <a:buClrTx/>
                  <a:buFontTx/>
                  <a:buNone/>
                </a:pPr>
                <a:endParaRPr lang="en-US" altLang="zh-CN" sz="1800" b="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>
                  <a:spcBef>
                    <a:spcPct val="0"/>
                  </a:spcBef>
                  <a:spcAft>
                    <a:spcPts val="600"/>
                  </a:spcAft>
                  <a:buClrTx/>
                  <a:buFontTx/>
                  <a:buNone/>
                </a:pPr>
                <a:r>
                  <a:rPr lang="zh-CN" altLang="en-US" sz="18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而对于</a:t>
                </a:r>
                <a:r>
                  <a:rPr lang="en-US" altLang="zh-CN" sz="18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VAE</a:t>
                </a:r>
                <a:r>
                  <a:rPr lang="zh-CN" altLang="en-US" sz="18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，则是利用一个隐变量</a:t>
                </a:r>
                <a14:m>
                  <m:oMath xmlns:m="http://schemas.openxmlformats.org/officeDocument/2006/math">
                    <m:r>
                      <a:rPr lang="zh-CN" altLang="en-US" sz="1800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+mn-ea"/>
                        <a:cs typeface="+mn-ea"/>
                      </a:rPr>
                      <m:t>𝓏</m:t>
                    </m:r>
                  </m:oMath>
                </a14:m>
                <a:r>
                  <a:rPr lang="zh-CN" altLang="en-US" sz="18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定义一个难解的密度函数</a:t>
                </a:r>
                <a:r>
                  <a:rPr lang="en-US" altLang="zh-CN" sz="18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:</a:t>
                </a:r>
              </a:p>
              <a:p>
                <a:pPr>
                  <a:spcBef>
                    <a:spcPct val="0"/>
                  </a:spcBef>
                  <a:spcAft>
                    <a:spcPts val="600"/>
                  </a:spcAft>
                  <a:buClrTx/>
                  <a:buFontTx/>
                  <a:buNone/>
                </a:pPr>
                <a:endParaRPr lang="en-US" altLang="zh-CN" sz="1800" b="0" dirty="0">
                  <a:solidFill>
                    <a:srgbClr val="0070C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>
                  <a:spcBef>
                    <a:spcPct val="0"/>
                  </a:spcBef>
                  <a:spcAft>
                    <a:spcPts val="600"/>
                  </a:spcAft>
                  <a:buClrTx/>
                  <a:buFontTx/>
                  <a:buNone/>
                </a:pPr>
                <a:endParaRPr lang="en-US" altLang="zh-CN" sz="1800" b="0" dirty="0">
                  <a:solidFill>
                    <a:srgbClr val="0000FF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>
                  <a:spcBef>
                    <a:spcPct val="0"/>
                  </a:spcBef>
                  <a:spcAft>
                    <a:spcPts val="600"/>
                  </a:spcAft>
                  <a:buClrTx/>
                  <a:buFontTx/>
                  <a:buNone/>
                </a:pPr>
                <a:r>
                  <a:rPr lang="zh-CN" altLang="en-US" sz="18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无法直接优化，而是推导出一个似然函数的下界，转而对它进行优化</a:t>
                </a:r>
                <a:endParaRPr lang="en-US" altLang="zh-CN" sz="1800" b="0" dirty="0">
                  <a:solidFill>
                    <a:srgbClr val="0000FF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>
                  <a:spcBef>
                    <a:spcPct val="0"/>
                  </a:spcBef>
                  <a:spcAft>
                    <a:spcPts val="600"/>
                  </a:spcAft>
                  <a:buClrTx/>
                  <a:buFontTx/>
                  <a:buNone/>
                </a:pPr>
                <a:endParaRPr lang="en-US" altLang="zh-CN" sz="1800" b="0" dirty="0">
                  <a:latin typeface="+mn-ea"/>
                  <a:ea typeface="+mn-ea"/>
                  <a:cs typeface="+mn-ea"/>
                </a:endParaRPr>
              </a:p>
              <a:p>
                <a:pPr>
                  <a:spcBef>
                    <a:spcPct val="0"/>
                  </a:spcBef>
                  <a:spcAft>
                    <a:spcPts val="600"/>
                  </a:spcAft>
                  <a:buClrTx/>
                  <a:buFontTx/>
                  <a:buNone/>
                </a:pPr>
                <a:endParaRPr lang="en-US" altLang="zh-CN" sz="1800" b="0" dirty="0">
                  <a:latin typeface="+mn-ea"/>
                  <a:ea typeface="+mn-ea"/>
                  <a:cs typeface="+mn-ea"/>
                </a:endParaRPr>
              </a:p>
              <a:p>
                <a:pPr>
                  <a:spcBef>
                    <a:spcPct val="0"/>
                  </a:spcBef>
                  <a:spcAft>
                    <a:spcPts val="600"/>
                  </a:spcAft>
                  <a:buClrTx/>
                  <a:buFontTx/>
                  <a:buNone/>
                </a:pPr>
                <a:endParaRPr lang="en-US" altLang="zh-CN" sz="1800" b="0" dirty="0">
                  <a:latin typeface="+mn-ea"/>
                  <a:ea typeface="+mn-ea"/>
                  <a:cs typeface="+mn-ea"/>
                </a:endParaRPr>
              </a:p>
              <a:p>
                <a:pPr>
                  <a:spcBef>
                    <a:spcPct val="0"/>
                  </a:spcBef>
                  <a:spcAft>
                    <a:spcPts val="600"/>
                  </a:spcAft>
                  <a:buClrTx/>
                  <a:buFontTx/>
                  <a:buNone/>
                </a:pPr>
                <a:endParaRPr lang="en-US" altLang="zh-CN" sz="1800" b="0" dirty="0">
                  <a:latin typeface="+mn-ea"/>
                  <a:ea typeface="+mn-ea"/>
                  <a:cs typeface="+mn-ea"/>
                </a:endParaRPr>
              </a:p>
            </p:txBody>
          </p:sp>
        </mc:Choice>
        <mc:Fallback xmlns="">
          <p:sp>
            <p:nvSpPr>
              <p:cNvPr id="7" name="文本框 3">
                <a:extLst>
                  <a:ext uri="{FF2B5EF4-FFF2-40B4-BE49-F238E27FC236}">
                    <a16:creationId xmlns:a16="http://schemas.microsoft.com/office/drawing/2014/main" id="{1C31DB2E-4D10-4D4E-A5A9-740E882617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95536" y="1772816"/>
                <a:ext cx="7992888" cy="4416594"/>
              </a:xfrm>
              <a:prstGeom prst="rect">
                <a:avLst/>
              </a:prstGeom>
              <a:blipFill>
                <a:blip r:embed="rId2"/>
                <a:stretch>
                  <a:fillRect l="-686" t="-1105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7E726ACC-03CB-4EA1-90BA-490E9E9CA8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3648" y="3789383"/>
            <a:ext cx="2687588" cy="52831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FAC2203-7ED6-4A97-89EF-2E2ABA9FED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5656" y="2708920"/>
            <a:ext cx="2683635" cy="646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4767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1187624" y="260648"/>
            <a:ext cx="7391400" cy="714375"/>
          </a:xfrm>
        </p:spPr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§</a:t>
            </a:r>
            <a:r>
              <a:rPr lang="zh-CN" altLang="en-US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背景：自动编码器（</a:t>
            </a:r>
            <a:r>
              <a:rPr lang="en-US" altLang="zh-CN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AE</a:t>
            </a:r>
            <a:r>
              <a:rPr lang="zh-CN" altLang="en-US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）</a:t>
            </a:r>
          </a:p>
        </p:txBody>
      </p:sp>
      <p:sp>
        <p:nvSpPr>
          <p:cNvPr id="7" name="文本框 3">
            <a:extLst>
              <a:ext uri="{FF2B5EF4-FFF2-40B4-BE49-F238E27FC236}">
                <a16:creationId xmlns:a16="http://schemas.microsoft.com/office/drawing/2014/main" id="{1C31DB2E-4D10-4D4E-A5A9-740E882617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7544" y="1628800"/>
            <a:ext cx="7992888" cy="8002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ts val="1200"/>
              </a:spcAft>
              <a:buClrTx/>
              <a:buFontTx/>
              <a:buNone/>
            </a:pPr>
            <a:r>
              <a:rPr lang="zh-CN" altLang="en-US" sz="18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自动编码器（</a:t>
            </a:r>
            <a:r>
              <a:rPr lang="en-US" altLang="zh-CN" sz="18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Auto-encoder</a:t>
            </a:r>
            <a:r>
              <a:rPr lang="zh-CN" altLang="en-US" sz="18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）</a:t>
            </a:r>
            <a:endParaRPr lang="en-US" altLang="zh-CN" sz="1800" b="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spcAft>
                <a:spcPts val="1200"/>
              </a:spcAft>
              <a:buClrTx/>
              <a:buFontTx/>
              <a:buNone/>
            </a:pPr>
            <a:r>
              <a:rPr lang="zh-CN" altLang="en-US" sz="1800" b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从未标记的训练数据中学习低维特征表示的无监督方法</a:t>
            </a:r>
            <a:endParaRPr lang="en-US" altLang="zh-CN" sz="1800" b="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31C46851-B7EB-405A-8236-4B148EE7F6F8}"/>
                  </a:ext>
                </a:extLst>
              </p:cNvPr>
              <p:cNvSpPr/>
              <p:nvPr/>
            </p:nvSpPr>
            <p:spPr bwMode="auto">
              <a:xfrm>
                <a:off x="3059274" y="5984452"/>
                <a:ext cx="2016224" cy="36004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0" lang="zh-CN" altLang="en-US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𝒳</m:t>
                      </m:r>
                    </m:oMath>
                  </m:oMathPara>
                </a14:m>
                <a:endParaRPr kumimoji="0" lang="zh-CN" altLang="en-US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31C46851-B7EB-405A-8236-4B148EE7F6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059274" y="5984452"/>
                <a:ext cx="2016224" cy="360040"/>
              </a:xfrm>
              <a:prstGeom prst="rect">
                <a:avLst/>
              </a:prstGeom>
              <a:blipFill>
                <a:blip r:embed="rId2"/>
                <a:stretch>
                  <a:fillRect b="-4918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D8C0F751-4373-43B6-8111-264DB24F9897}"/>
                  </a:ext>
                </a:extLst>
              </p:cNvPr>
              <p:cNvSpPr/>
              <p:nvPr/>
            </p:nvSpPr>
            <p:spPr bwMode="auto">
              <a:xfrm>
                <a:off x="3413599" y="4976340"/>
                <a:ext cx="1307574" cy="36004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0" lang="zh-CN" altLang="en-US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𝒵</m:t>
                      </m:r>
                    </m:oMath>
                  </m:oMathPara>
                </a14:m>
                <a:endParaRPr kumimoji="0" lang="zh-CN" altLang="en-US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D8C0F751-4373-43B6-8111-264DB24F98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413599" y="4976340"/>
                <a:ext cx="1307574" cy="360040"/>
              </a:xfrm>
              <a:prstGeom prst="rect">
                <a:avLst/>
              </a:prstGeom>
              <a:blipFill>
                <a:blip r:embed="rId3"/>
                <a:stretch>
                  <a:fillRect b="-4918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6BBE3D8E-6C42-43D3-AEC1-C530C889D9CF}"/>
              </a:ext>
            </a:extLst>
          </p:cNvPr>
          <p:cNvCxnSpPr>
            <a:stCxn id="4" idx="0"/>
            <a:endCxn id="8" idx="2"/>
          </p:cNvCxnSpPr>
          <p:nvPr/>
        </p:nvCxnSpPr>
        <p:spPr bwMode="auto">
          <a:xfrm flipV="1">
            <a:off x="4067386" y="5336380"/>
            <a:ext cx="0" cy="648072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</p:spPr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8A2E158D-6742-47DA-AEE2-138A1CEA6291}"/>
              </a:ext>
            </a:extLst>
          </p:cNvPr>
          <p:cNvSpPr txBox="1"/>
          <p:nvPr/>
        </p:nvSpPr>
        <p:spPr>
          <a:xfrm>
            <a:off x="2488926" y="4976340"/>
            <a:ext cx="786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0" dirty="0"/>
              <a:t>特征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E3C6C5B3-78AA-4C8D-A4EC-880153C4C625}"/>
              </a:ext>
            </a:extLst>
          </p:cNvPr>
          <p:cNvSpPr txBox="1"/>
          <p:nvPr/>
        </p:nvSpPr>
        <p:spPr>
          <a:xfrm>
            <a:off x="1835140" y="5975160"/>
            <a:ext cx="11641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0" dirty="0"/>
              <a:t>输入数据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EF504025-CAD0-4BCC-A835-40E24205A0C5}"/>
              </a:ext>
            </a:extLst>
          </p:cNvPr>
          <p:cNvSpPr txBox="1"/>
          <p:nvPr/>
        </p:nvSpPr>
        <p:spPr>
          <a:xfrm>
            <a:off x="4382432" y="5374186"/>
            <a:ext cx="11641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编码器</a:t>
            </a:r>
            <a:endParaRPr lang="en-US" altLang="zh-CN" b="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algn="ctr"/>
            <a:r>
              <a:rPr lang="en-US" altLang="zh-CN" b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(Encoder)</a:t>
            </a:r>
            <a:endParaRPr lang="zh-CN" altLang="en-US" b="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00299C15-F79E-47AD-9A01-7933A47E4CE4}"/>
                  </a:ext>
                </a:extLst>
              </p:cNvPr>
              <p:cNvSpPr txBox="1"/>
              <p:nvPr/>
            </p:nvSpPr>
            <p:spPr>
              <a:xfrm>
                <a:off x="467544" y="2789059"/>
                <a:ext cx="3240360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CN" altLang="en-US" b="0" i="1" dirty="0" smtClean="0">
                        <a:latin typeface="Cambria Math" panose="02040503050406030204" pitchFamily="18" charset="0"/>
                      </a:rPr>
                      <m:t>𝓏</m:t>
                    </m:r>
                  </m:oMath>
                </a14:m>
                <a:r>
                  <a:rPr lang="zh-CN" altLang="en-US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通常小于</a:t>
                </a:r>
                <a14:m>
                  <m:oMath xmlns:m="http://schemas.openxmlformats.org/officeDocument/2006/math">
                    <m:r>
                      <a:rPr lang="zh-CN" altLang="en-US" b="0" i="1" dirty="0" smtClean="0">
                        <a:latin typeface="Cambria Math" panose="02040503050406030204" pitchFamily="18" charset="0"/>
                      </a:rPr>
                      <m:t>𝓍</m:t>
                    </m:r>
                  </m:oMath>
                </a14:m>
                <a:r>
                  <a:rPr lang="zh-CN" altLang="en-US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（维数约简）</a:t>
                </a:r>
                <a:endParaRPr lang="en-US" altLang="zh-CN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zh-CN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zh-CN" altLang="en-US" b="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问：为什么需要维数约简？</a:t>
                </a:r>
                <a:endParaRPr lang="en-US" altLang="zh-CN" b="0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zh-CN" altLang="en-US" b="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00299C15-F79E-47AD-9A01-7933A47E4C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44" y="2789059"/>
                <a:ext cx="3240360" cy="1200329"/>
              </a:xfrm>
              <a:prstGeom prst="rect">
                <a:avLst/>
              </a:prstGeom>
              <a:blipFill>
                <a:blip r:embed="rId4"/>
                <a:stretch>
                  <a:fillRect l="-1695" t="-40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矩形 16">
            <a:extLst>
              <a:ext uri="{FF2B5EF4-FFF2-40B4-BE49-F238E27FC236}">
                <a16:creationId xmlns:a16="http://schemas.microsoft.com/office/drawing/2014/main" id="{DE10C084-7DA5-4F93-B473-62E1A6C34FBD}"/>
              </a:ext>
            </a:extLst>
          </p:cNvPr>
          <p:cNvSpPr/>
          <p:nvPr/>
        </p:nvSpPr>
        <p:spPr>
          <a:xfrm>
            <a:off x="4964489" y="2950224"/>
            <a:ext cx="322666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Originally</a:t>
            </a:r>
            <a:r>
              <a:rPr lang="zh-CN" altLang="en-US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: </a:t>
            </a:r>
            <a:r>
              <a:rPr lang="zh-CN" altLang="en-US" b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Linear + </a:t>
            </a:r>
            <a:endParaRPr lang="en-US" altLang="zh-CN" b="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r>
              <a:rPr lang="zh-CN" altLang="en-US" b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non</a:t>
            </a:r>
            <a:r>
              <a:rPr lang="en-US" altLang="zh-CN" b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-</a:t>
            </a:r>
            <a:r>
              <a:rPr lang="zh-CN" altLang="en-US" b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linearity (sigmoid)</a:t>
            </a:r>
          </a:p>
          <a:p>
            <a:r>
              <a:rPr lang="en-US" altLang="zh-CN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Later</a:t>
            </a:r>
            <a:r>
              <a:rPr lang="zh-CN" altLang="en-US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: </a:t>
            </a:r>
            <a:r>
              <a:rPr lang="zh-CN" altLang="en-US" b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Deep, fully-connected</a:t>
            </a:r>
          </a:p>
          <a:p>
            <a:r>
              <a:rPr lang="en-US" altLang="zh-CN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Later</a:t>
            </a:r>
            <a:r>
              <a:rPr lang="zh-CN" altLang="en-US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: </a:t>
            </a:r>
            <a:r>
              <a:rPr lang="zh-CN" altLang="en-US" b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ReLU CNN</a:t>
            </a:r>
          </a:p>
        </p:txBody>
      </p: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9037F075-1F16-472A-AD76-13FF529E1A50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3082650" y="3077093"/>
            <a:ext cx="1057302" cy="1792067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</p:spPr>
      </p:cxnSp>
      <p:pic>
        <p:nvPicPr>
          <p:cNvPr id="29" name="图片 28">
            <a:extLst>
              <a:ext uri="{FF2B5EF4-FFF2-40B4-BE49-F238E27FC236}">
                <a16:creationId xmlns:a16="http://schemas.microsoft.com/office/drawing/2014/main" id="{E7180899-5B52-4420-B721-4357188E8CF2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580432" y="4797352"/>
            <a:ext cx="2880000" cy="1800000"/>
          </a:xfrm>
          <a:prstGeom prst="rect">
            <a:avLst/>
          </a:prstGeom>
        </p:spPr>
      </p:pic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8F149138-40F7-4922-8B6E-AB6FFFE48077}"/>
              </a:ext>
            </a:extLst>
          </p:cNvPr>
          <p:cNvCxnSpPr>
            <a:cxnSpLocks/>
          </p:cNvCxnSpPr>
          <p:nvPr/>
        </p:nvCxnSpPr>
        <p:spPr bwMode="auto">
          <a:xfrm flipV="1">
            <a:off x="5075498" y="4204939"/>
            <a:ext cx="858383" cy="1140733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</p:spPr>
      </p:cxnSp>
      <p:sp>
        <p:nvSpPr>
          <p:cNvPr id="42" name="矩形 41">
            <a:extLst>
              <a:ext uri="{FF2B5EF4-FFF2-40B4-BE49-F238E27FC236}">
                <a16:creationId xmlns:a16="http://schemas.microsoft.com/office/drawing/2014/main" id="{4ED2A9F9-1243-4A8C-957F-5C42F12DC803}"/>
              </a:ext>
            </a:extLst>
          </p:cNvPr>
          <p:cNvSpPr/>
          <p:nvPr/>
        </p:nvSpPr>
        <p:spPr>
          <a:xfrm>
            <a:off x="467544" y="3958126"/>
            <a:ext cx="425362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0" dirty="0">
                <a:solidFill>
                  <a:srgbClr val="0000FF"/>
                </a:solidFill>
              </a:rPr>
              <a:t>答：希望</a:t>
            </a:r>
            <a:r>
              <a:rPr lang="en-US" altLang="zh-CN" b="0" dirty="0">
                <a:solidFill>
                  <a:srgbClr val="0000FF"/>
                </a:solidFill>
              </a:rPr>
              <a:t>z</a:t>
            </a:r>
            <a:r>
              <a:rPr lang="zh-CN" altLang="en-US" b="0" dirty="0">
                <a:solidFill>
                  <a:srgbClr val="0000FF"/>
                </a:solidFill>
              </a:rPr>
              <a:t>学习能够捕捉到数据</a:t>
            </a:r>
            <a:endParaRPr lang="en-US" altLang="zh-CN" b="0" dirty="0">
              <a:solidFill>
                <a:srgbClr val="0000FF"/>
              </a:solidFill>
            </a:endParaRPr>
          </a:p>
          <a:p>
            <a:r>
              <a:rPr lang="zh-CN" altLang="en-US" b="0" dirty="0">
                <a:solidFill>
                  <a:srgbClr val="0000FF"/>
                </a:solidFill>
              </a:rPr>
              <a:t>中有意义的变化因素的特征</a:t>
            </a:r>
          </a:p>
        </p:txBody>
      </p:sp>
    </p:spTree>
    <p:extLst>
      <p:ext uri="{BB962C8B-B14F-4D97-AF65-F5344CB8AC3E}">
        <p14:creationId xmlns:p14="http://schemas.microsoft.com/office/powerpoint/2010/main" val="280656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1187624" y="260648"/>
            <a:ext cx="7391400" cy="714375"/>
          </a:xfrm>
        </p:spPr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§</a:t>
            </a: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生成模型</a:t>
            </a:r>
            <a:endParaRPr lang="zh-CN" altLang="en-US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115616" y="2276872"/>
            <a:ext cx="6192688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800"/>
              </a:spcAft>
              <a:buFont typeface="Wingdings" panose="05000000000000000000" pitchFamily="2" charset="2"/>
              <a:buChar char="§"/>
            </a:pPr>
            <a:r>
              <a:rPr lang="zh-CN" altLang="en-US" sz="2800" dirty="0">
                <a:solidFill>
                  <a:srgbClr val="00B0F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无监督学习</a:t>
            </a:r>
            <a:r>
              <a:rPr lang="en-US" altLang="zh-CN" sz="2800" dirty="0">
                <a:solidFill>
                  <a:srgbClr val="00B0F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(Unsupervised learning)</a:t>
            </a:r>
          </a:p>
          <a:p>
            <a:pPr marL="285750" indent="-285750">
              <a:spcAft>
                <a:spcPts val="1800"/>
              </a:spcAft>
              <a:buFont typeface="Wingdings" panose="05000000000000000000" pitchFamily="2" charset="2"/>
              <a:buChar char="§"/>
            </a:pPr>
            <a:r>
              <a:rPr lang="zh-CN" altLang="en-US" sz="2800" dirty="0">
                <a:solidFill>
                  <a:srgbClr val="00B0F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生成模型（</a:t>
            </a:r>
            <a:r>
              <a:rPr lang="en-US" altLang="zh-CN" sz="2800" dirty="0">
                <a:solidFill>
                  <a:srgbClr val="00B0F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Generative models</a:t>
            </a:r>
            <a:r>
              <a:rPr lang="zh-CN" altLang="en-US" sz="2800" dirty="0">
                <a:solidFill>
                  <a:srgbClr val="00B0F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）</a:t>
            </a:r>
            <a:endParaRPr lang="en-US" altLang="zh-CN" sz="2800" dirty="0">
              <a:solidFill>
                <a:srgbClr val="00B0F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altLang="zh-CN" sz="2000" dirty="0">
                <a:solidFill>
                  <a:srgbClr val="00B0F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1. </a:t>
            </a:r>
            <a:r>
              <a:rPr lang="en-US" altLang="zh-CN" sz="2000" dirty="0" err="1">
                <a:solidFill>
                  <a:srgbClr val="00B0F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PixelRNN</a:t>
            </a:r>
            <a:r>
              <a:rPr lang="zh-CN" altLang="en-US" sz="2000" dirty="0">
                <a:solidFill>
                  <a:srgbClr val="00B0F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与</a:t>
            </a:r>
            <a:r>
              <a:rPr lang="en-US" altLang="zh-CN" sz="2000" dirty="0" err="1">
                <a:solidFill>
                  <a:srgbClr val="00B0F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PixelCNN</a:t>
            </a:r>
            <a:endParaRPr lang="en-US" altLang="zh-CN" sz="2000" dirty="0">
              <a:solidFill>
                <a:srgbClr val="00B0F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altLang="zh-CN" sz="2000" dirty="0">
                <a:solidFill>
                  <a:srgbClr val="00B0F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2. </a:t>
            </a:r>
            <a:r>
              <a:rPr lang="zh-CN" altLang="en-US" sz="2000" dirty="0">
                <a:solidFill>
                  <a:srgbClr val="00B0F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变分自编码（</a:t>
            </a:r>
            <a:r>
              <a:rPr lang="en-US" altLang="zh-CN" sz="2000" dirty="0">
                <a:solidFill>
                  <a:srgbClr val="00B0F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VAE</a:t>
            </a:r>
            <a:r>
              <a:rPr lang="zh-CN" altLang="en-US" sz="2000" dirty="0">
                <a:solidFill>
                  <a:srgbClr val="00B0F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）</a:t>
            </a:r>
            <a:endParaRPr lang="en-US" altLang="zh-CN" sz="2000" dirty="0">
              <a:solidFill>
                <a:srgbClr val="00B0F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altLang="zh-CN" sz="2000" dirty="0">
                <a:solidFill>
                  <a:srgbClr val="00B0F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3. </a:t>
            </a:r>
            <a:r>
              <a:rPr lang="zh-CN" altLang="en-US" sz="2000" dirty="0">
                <a:solidFill>
                  <a:srgbClr val="00B0F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生成对抗网络（</a:t>
            </a:r>
            <a:r>
              <a:rPr lang="en-US" altLang="zh-CN" sz="2000" dirty="0">
                <a:solidFill>
                  <a:srgbClr val="00B0F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GAN</a:t>
            </a:r>
            <a:r>
              <a:rPr lang="zh-CN" altLang="en-US" sz="2000" dirty="0">
                <a:solidFill>
                  <a:srgbClr val="00B0F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）</a:t>
            </a:r>
            <a:endParaRPr lang="en-US" altLang="zh-CN" sz="2000" dirty="0">
              <a:solidFill>
                <a:srgbClr val="00B0F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285750" indent="-285750">
              <a:spcAft>
                <a:spcPts val="1800"/>
              </a:spcAft>
              <a:buFont typeface="Wingdings" panose="05000000000000000000" pitchFamily="2" charset="2"/>
              <a:buChar char="§"/>
            </a:pPr>
            <a:endParaRPr lang="en-US" altLang="zh-CN" sz="2800" dirty="0">
              <a:solidFill>
                <a:srgbClr val="00B0F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marL="285750" indent="-285750">
              <a:spcAft>
                <a:spcPts val="1800"/>
              </a:spcAft>
              <a:buFont typeface="Wingdings" panose="05000000000000000000" pitchFamily="2" charset="2"/>
              <a:buChar char="§"/>
            </a:pPr>
            <a:endParaRPr lang="en-NZ" altLang="zh-CN" sz="28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1187624" y="260648"/>
            <a:ext cx="7391400" cy="714375"/>
          </a:xfrm>
        </p:spPr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§</a:t>
            </a:r>
            <a:r>
              <a:rPr lang="zh-CN" altLang="en-US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背景：自动编码器（</a:t>
            </a:r>
            <a:r>
              <a:rPr lang="en-US" altLang="zh-CN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AE</a:t>
            </a:r>
            <a:r>
              <a:rPr lang="zh-CN" altLang="en-US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）</a:t>
            </a:r>
          </a:p>
        </p:txBody>
      </p:sp>
      <p:sp>
        <p:nvSpPr>
          <p:cNvPr id="7" name="文本框 3">
            <a:extLst>
              <a:ext uri="{FF2B5EF4-FFF2-40B4-BE49-F238E27FC236}">
                <a16:creationId xmlns:a16="http://schemas.microsoft.com/office/drawing/2014/main" id="{1C31DB2E-4D10-4D4E-A5A9-740E882617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7544" y="1628800"/>
            <a:ext cx="7992888" cy="1231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ts val="1200"/>
              </a:spcAft>
              <a:buClrTx/>
              <a:buFontTx/>
              <a:buNone/>
            </a:pPr>
            <a:r>
              <a:rPr lang="zh-CN" altLang="en-US" sz="1800" dirty="0">
                <a:solidFill>
                  <a:srgbClr val="0000FF"/>
                </a:solidFill>
                <a:latin typeface="+mn-ea"/>
                <a:ea typeface="+mn-ea"/>
                <a:cs typeface="+mn-ea"/>
              </a:rPr>
              <a:t>如何学习特征表示？</a:t>
            </a:r>
            <a:endParaRPr lang="en-US" altLang="zh-CN" sz="1800" dirty="0">
              <a:solidFill>
                <a:srgbClr val="0000FF"/>
              </a:solidFill>
              <a:latin typeface="+mn-ea"/>
              <a:ea typeface="+mn-ea"/>
              <a:cs typeface="+mn-ea"/>
            </a:endParaRPr>
          </a:p>
          <a:p>
            <a:pPr>
              <a:spcBef>
                <a:spcPct val="0"/>
              </a:spcBef>
              <a:spcAft>
                <a:spcPts val="1200"/>
              </a:spcAft>
              <a:buClrTx/>
              <a:buFontTx/>
              <a:buNone/>
            </a:pPr>
            <a:r>
              <a:rPr lang="zh-CN" altLang="en-US" sz="1800" b="0" dirty="0">
                <a:latin typeface="+mn-ea"/>
                <a:ea typeface="+mn-ea"/>
                <a:cs typeface="+mn-ea"/>
              </a:rPr>
              <a:t>将该模型训练成一个能用来重构原始数据的模型</a:t>
            </a:r>
            <a:endParaRPr lang="en-US" altLang="zh-CN" sz="1800" b="0" dirty="0">
              <a:latin typeface="+mn-ea"/>
              <a:ea typeface="+mn-ea"/>
              <a:cs typeface="+mn-ea"/>
            </a:endParaRPr>
          </a:p>
          <a:p>
            <a:pPr>
              <a:spcBef>
                <a:spcPct val="0"/>
              </a:spcBef>
              <a:spcAft>
                <a:spcPts val="1200"/>
              </a:spcAft>
              <a:buClrTx/>
              <a:buFontTx/>
              <a:buNone/>
            </a:pPr>
            <a:r>
              <a:rPr lang="zh-CN" altLang="en-US" sz="1800" b="0" dirty="0">
                <a:latin typeface="+mn-ea"/>
                <a:ea typeface="+mn-ea"/>
                <a:cs typeface="+mn-ea"/>
              </a:rPr>
              <a:t>“自动编码”</a:t>
            </a:r>
            <a:r>
              <a:rPr lang="en-US" altLang="zh-CN" sz="1800" b="0" dirty="0">
                <a:latin typeface="+mn-ea"/>
                <a:ea typeface="+mn-ea"/>
                <a:cs typeface="+mn-ea"/>
              </a:rPr>
              <a:t>-</a:t>
            </a:r>
            <a:r>
              <a:rPr lang="zh-CN" altLang="en-US" sz="1800" b="0" dirty="0">
                <a:latin typeface="+mn-ea"/>
                <a:ea typeface="+mn-ea"/>
                <a:cs typeface="+mn-ea"/>
              </a:rPr>
              <a:t>对自身进行编码</a:t>
            </a:r>
            <a:endParaRPr lang="en-US" altLang="zh-CN" sz="1800" b="0" dirty="0">
              <a:latin typeface="+mn-ea"/>
              <a:ea typeface="+mn-ea"/>
              <a:cs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31C46851-B7EB-405A-8236-4B148EE7F6F8}"/>
                  </a:ext>
                </a:extLst>
              </p:cNvPr>
              <p:cNvSpPr/>
              <p:nvPr/>
            </p:nvSpPr>
            <p:spPr bwMode="auto">
              <a:xfrm>
                <a:off x="2627784" y="5837765"/>
                <a:ext cx="2016224" cy="36004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0" lang="zh-CN" altLang="en-US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𝒳</m:t>
                      </m:r>
                    </m:oMath>
                  </m:oMathPara>
                </a14:m>
                <a:endParaRPr kumimoji="0" lang="zh-CN" altLang="en-US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31C46851-B7EB-405A-8236-4B148EE7F6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627784" y="5837765"/>
                <a:ext cx="2016224" cy="360040"/>
              </a:xfrm>
              <a:prstGeom prst="rect">
                <a:avLst/>
              </a:prstGeom>
              <a:blipFill>
                <a:blip r:embed="rId2"/>
                <a:stretch>
                  <a:fillRect b="-4918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D8C0F751-4373-43B6-8111-264DB24F9897}"/>
                  </a:ext>
                </a:extLst>
              </p:cNvPr>
              <p:cNvSpPr/>
              <p:nvPr/>
            </p:nvSpPr>
            <p:spPr bwMode="auto">
              <a:xfrm>
                <a:off x="2982109" y="4829653"/>
                <a:ext cx="1307574" cy="36004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0" lang="zh-CN" altLang="en-US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𝒵</m:t>
                      </m:r>
                    </m:oMath>
                  </m:oMathPara>
                </a14:m>
                <a:endParaRPr kumimoji="0" lang="zh-CN" altLang="en-US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D8C0F751-4373-43B6-8111-264DB24F98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982109" y="4829653"/>
                <a:ext cx="1307574" cy="360040"/>
              </a:xfrm>
              <a:prstGeom prst="rect">
                <a:avLst/>
              </a:prstGeom>
              <a:blipFill>
                <a:blip r:embed="rId3"/>
                <a:stretch>
                  <a:fillRect b="-4918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6BBE3D8E-6C42-43D3-AEC1-C530C889D9CF}"/>
              </a:ext>
            </a:extLst>
          </p:cNvPr>
          <p:cNvCxnSpPr>
            <a:stCxn id="4" idx="0"/>
            <a:endCxn id="8" idx="2"/>
          </p:cNvCxnSpPr>
          <p:nvPr/>
        </p:nvCxnSpPr>
        <p:spPr bwMode="auto">
          <a:xfrm flipV="1">
            <a:off x="3635896" y="5189693"/>
            <a:ext cx="0" cy="648072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</p:spPr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8A2E158D-6742-47DA-AEE2-138A1CEA6291}"/>
              </a:ext>
            </a:extLst>
          </p:cNvPr>
          <p:cNvSpPr txBox="1"/>
          <p:nvPr/>
        </p:nvSpPr>
        <p:spPr>
          <a:xfrm>
            <a:off x="2057436" y="4829653"/>
            <a:ext cx="786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0" dirty="0">
                <a:latin typeface="+mn-ea"/>
                <a:ea typeface="+mn-ea"/>
              </a:rPr>
              <a:t>特征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E3C6C5B3-78AA-4C8D-A4EC-880153C4C625}"/>
              </a:ext>
            </a:extLst>
          </p:cNvPr>
          <p:cNvSpPr txBox="1"/>
          <p:nvPr/>
        </p:nvSpPr>
        <p:spPr>
          <a:xfrm>
            <a:off x="1403650" y="5828473"/>
            <a:ext cx="11641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0" dirty="0">
                <a:latin typeface="+mn-ea"/>
                <a:ea typeface="+mn-ea"/>
              </a:rPr>
              <a:t>输入数据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EF504025-CAD0-4BCC-A835-40E24205A0C5}"/>
              </a:ext>
            </a:extLst>
          </p:cNvPr>
          <p:cNvSpPr txBox="1"/>
          <p:nvPr/>
        </p:nvSpPr>
        <p:spPr>
          <a:xfrm>
            <a:off x="3923998" y="5329063"/>
            <a:ext cx="942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0" dirty="0">
                <a:latin typeface="+mn-ea"/>
                <a:ea typeface="+mn-ea"/>
              </a:rPr>
              <a:t>编码器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DE10C084-7DA5-4F93-B473-62E1A6C34FBD}"/>
              </a:ext>
            </a:extLst>
          </p:cNvPr>
          <p:cNvSpPr/>
          <p:nvPr/>
        </p:nvSpPr>
        <p:spPr>
          <a:xfrm>
            <a:off x="5410672" y="2772738"/>
            <a:ext cx="316835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Originally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zh-CN" alt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Linear + </a:t>
            </a:r>
            <a:endParaRPr lang="en-US" altLang="zh-CN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non</a:t>
            </a:r>
            <a:r>
              <a:rPr lang="en-US" altLang="zh-CN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zh-CN" alt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linearity (sigmoid)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Later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zh-CN" alt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Deep, fully-connected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Later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zh-CN" alt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ReLU CNN</a:t>
            </a:r>
          </a:p>
        </p:txBody>
      </p: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8F149138-40F7-4922-8B6E-AB6FFFE48077}"/>
              </a:ext>
            </a:extLst>
          </p:cNvPr>
          <p:cNvCxnSpPr>
            <a:cxnSpLocks/>
          </p:cNvCxnSpPr>
          <p:nvPr/>
        </p:nvCxnSpPr>
        <p:spPr bwMode="auto">
          <a:xfrm flipV="1">
            <a:off x="4788024" y="3717032"/>
            <a:ext cx="509771" cy="655031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7D03C9DB-C7CF-40DA-9E9E-AADA9A2A88E1}"/>
                  </a:ext>
                </a:extLst>
              </p:cNvPr>
              <p:cNvSpPr/>
              <p:nvPr/>
            </p:nvSpPr>
            <p:spPr bwMode="auto">
              <a:xfrm>
                <a:off x="2627784" y="3933056"/>
                <a:ext cx="2016224" cy="36004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kumimoji="0" lang="zh-CN" altLang="en-US" sz="20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zh-CN" altLang="en-US" sz="2000" b="0" i="1">
                              <a:latin typeface="Cambria Math" panose="02040503050406030204" pitchFamily="18" charset="0"/>
                            </a:rPr>
                            <m:t>𝒳</m:t>
                          </m:r>
                        </m:e>
                      </m:acc>
                    </m:oMath>
                  </m:oMathPara>
                </a14:m>
                <a:endParaRPr kumimoji="0" lang="zh-CN" altLang="en-US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7D03C9DB-C7CF-40DA-9E9E-AADA9A2A88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627784" y="3933056"/>
                <a:ext cx="2016224" cy="360040"/>
              </a:xfrm>
              <a:prstGeom prst="rect">
                <a:avLst/>
              </a:prstGeom>
              <a:blipFill>
                <a:blip r:embed="rId5"/>
                <a:stretch>
                  <a:fillRect t="-6557" b="-6557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2056CE03-D2B2-488E-915E-43C53DA67C32}"/>
              </a:ext>
            </a:extLst>
          </p:cNvPr>
          <p:cNvCxnSpPr>
            <a:cxnSpLocks/>
            <a:stCxn id="8" idx="0"/>
            <a:endCxn id="16" idx="2"/>
          </p:cNvCxnSpPr>
          <p:nvPr/>
        </p:nvCxnSpPr>
        <p:spPr bwMode="auto">
          <a:xfrm flipV="1">
            <a:off x="3635896" y="4293096"/>
            <a:ext cx="0" cy="536557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</p:spPr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61A6798E-F178-4EF8-BA80-61ADBD95E123}"/>
              </a:ext>
            </a:extLst>
          </p:cNvPr>
          <p:cNvSpPr txBox="1"/>
          <p:nvPr/>
        </p:nvSpPr>
        <p:spPr>
          <a:xfrm>
            <a:off x="3838674" y="4262289"/>
            <a:ext cx="11556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解码器</a:t>
            </a:r>
            <a:endParaRPr lang="en-US" altLang="zh-CN" b="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algn="ctr"/>
            <a:r>
              <a:rPr lang="en-US" altLang="zh-CN" b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(Decoder)</a:t>
            </a:r>
            <a:endParaRPr lang="zh-CN" altLang="en-US" b="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FA398230-81EC-4EFF-91DF-A7568EC310DD}"/>
              </a:ext>
            </a:extLst>
          </p:cNvPr>
          <p:cNvSpPr txBox="1"/>
          <p:nvPr/>
        </p:nvSpPr>
        <p:spPr>
          <a:xfrm>
            <a:off x="753783" y="3928410"/>
            <a:ext cx="17848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0" dirty="0">
                <a:latin typeface="+mn-ea"/>
                <a:ea typeface="+mn-ea"/>
              </a:rPr>
              <a:t>重构的输入数据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2524D484-5305-4EE0-ADA7-9188044AA658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5580432" y="4797352"/>
            <a:ext cx="2880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9781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1187624" y="260648"/>
            <a:ext cx="7391400" cy="714375"/>
          </a:xfrm>
        </p:spPr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§</a:t>
            </a:r>
            <a:r>
              <a:rPr lang="zh-CN" altLang="en-US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背景：自动编码器（</a:t>
            </a:r>
            <a:r>
              <a:rPr lang="en-US" altLang="zh-CN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AE</a:t>
            </a:r>
            <a:r>
              <a:rPr lang="zh-CN" altLang="en-US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）</a:t>
            </a:r>
          </a:p>
        </p:txBody>
      </p:sp>
      <p:sp>
        <p:nvSpPr>
          <p:cNvPr id="7" name="文本框 3">
            <a:extLst>
              <a:ext uri="{FF2B5EF4-FFF2-40B4-BE49-F238E27FC236}">
                <a16:creationId xmlns:a16="http://schemas.microsoft.com/office/drawing/2014/main" id="{1C31DB2E-4D10-4D4E-A5A9-740E882617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7544" y="1628800"/>
            <a:ext cx="7992888" cy="1231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ts val="1200"/>
              </a:spcAft>
              <a:buClrTx/>
              <a:buFontTx/>
              <a:buNone/>
            </a:pPr>
            <a:r>
              <a:rPr lang="zh-CN" altLang="en-US" sz="1800" dirty="0">
                <a:solidFill>
                  <a:srgbClr val="0000FF"/>
                </a:solidFill>
                <a:latin typeface="+mn-ea"/>
                <a:ea typeface="+mn-ea"/>
                <a:cs typeface="+mn-ea"/>
              </a:rPr>
              <a:t>如何学习特征表示？</a:t>
            </a:r>
            <a:endParaRPr lang="en-US" altLang="zh-CN" sz="1800" dirty="0">
              <a:solidFill>
                <a:srgbClr val="0000FF"/>
              </a:solidFill>
              <a:latin typeface="+mn-ea"/>
              <a:ea typeface="+mn-ea"/>
              <a:cs typeface="+mn-ea"/>
            </a:endParaRPr>
          </a:p>
          <a:p>
            <a:pPr>
              <a:spcBef>
                <a:spcPct val="0"/>
              </a:spcBef>
              <a:spcAft>
                <a:spcPts val="1200"/>
              </a:spcAft>
              <a:buClrTx/>
              <a:buNone/>
            </a:pPr>
            <a:r>
              <a:rPr lang="zh-CN" altLang="en-US" sz="1800" b="0" dirty="0">
                <a:latin typeface="+mn-ea"/>
                <a:cs typeface="+mn-ea"/>
              </a:rPr>
              <a:t>将该模型训练成一个能用来重构原始数据的模型</a:t>
            </a:r>
            <a:endParaRPr lang="en-US" altLang="zh-CN" sz="1800" b="0" dirty="0">
              <a:latin typeface="+mn-ea"/>
              <a:cs typeface="+mn-ea"/>
            </a:endParaRPr>
          </a:p>
          <a:p>
            <a:pPr>
              <a:spcBef>
                <a:spcPct val="0"/>
              </a:spcBef>
              <a:spcAft>
                <a:spcPts val="1200"/>
              </a:spcAft>
              <a:buClrTx/>
              <a:buFontTx/>
              <a:buNone/>
            </a:pPr>
            <a:r>
              <a:rPr lang="zh-CN" altLang="en-US" sz="1800" b="0" dirty="0">
                <a:latin typeface="+mn-ea"/>
                <a:ea typeface="+mn-ea"/>
                <a:cs typeface="+mn-ea"/>
              </a:rPr>
              <a:t>“自动编码”</a:t>
            </a:r>
            <a:r>
              <a:rPr lang="en-US" altLang="zh-CN" sz="1800" b="0" dirty="0">
                <a:latin typeface="+mn-ea"/>
                <a:ea typeface="+mn-ea"/>
                <a:cs typeface="+mn-ea"/>
              </a:rPr>
              <a:t>-</a:t>
            </a:r>
            <a:r>
              <a:rPr lang="zh-CN" altLang="en-US" sz="1800" b="0" dirty="0">
                <a:latin typeface="+mn-ea"/>
                <a:ea typeface="+mn-ea"/>
                <a:cs typeface="+mn-ea"/>
              </a:rPr>
              <a:t>对自身进行编码</a:t>
            </a:r>
            <a:endParaRPr lang="en-US" altLang="zh-CN" sz="1800" b="0" dirty="0">
              <a:latin typeface="+mn-ea"/>
              <a:ea typeface="+mn-ea"/>
              <a:cs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31C46851-B7EB-405A-8236-4B148EE7F6F8}"/>
                  </a:ext>
                </a:extLst>
              </p:cNvPr>
              <p:cNvSpPr/>
              <p:nvPr/>
            </p:nvSpPr>
            <p:spPr bwMode="auto">
              <a:xfrm>
                <a:off x="2581467" y="5866515"/>
                <a:ext cx="2016224" cy="36004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0" lang="zh-CN" altLang="en-US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𝒳</m:t>
                      </m:r>
                    </m:oMath>
                  </m:oMathPara>
                </a14:m>
                <a:endParaRPr kumimoji="0" lang="zh-CN" altLang="en-US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31C46851-B7EB-405A-8236-4B148EE7F6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81467" y="5866515"/>
                <a:ext cx="2016224" cy="360040"/>
              </a:xfrm>
              <a:prstGeom prst="rect">
                <a:avLst/>
              </a:prstGeom>
              <a:blipFill>
                <a:blip r:embed="rId2"/>
                <a:stretch>
                  <a:fillRect b="-4918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D8C0F751-4373-43B6-8111-264DB24F9897}"/>
                  </a:ext>
                </a:extLst>
              </p:cNvPr>
              <p:cNvSpPr/>
              <p:nvPr/>
            </p:nvSpPr>
            <p:spPr bwMode="auto">
              <a:xfrm>
                <a:off x="2935792" y="4858403"/>
                <a:ext cx="1307574" cy="36004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0" lang="zh-CN" altLang="en-US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𝒵</m:t>
                      </m:r>
                    </m:oMath>
                  </m:oMathPara>
                </a14:m>
                <a:endParaRPr kumimoji="0" lang="zh-CN" altLang="en-US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D8C0F751-4373-43B6-8111-264DB24F98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935792" y="4858403"/>
                <a:ext cx="1307574" cy="360040"/>
              </a:xfrm>
              <a:prstGeom prst="rect">
                <a:avLst/>
              </a:prstGeom>
              <a:blipFill>
                <a:blip r:embed="rId3"/>
                <a:stretch>
                  <a:fillRect b="-4918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6BBE3D8E-6C42-43D3-AEC1-C530C889D9CF}"/>
              </a:ext>
            </a:extLst>
          </p:cNvPr>
          <p:cNvCxnSpPr>
            <a:stCxn id="4" idx="0"/>
            <a:endCxn id="8" idx="2"/>
          </p:cNvCxnSpPr>
          <p:nvPr/>
        </p:nvCxnSpPr>
        <p:spPr bwMode="auto">
          <a:xfrm flipV="1">
            <a:off x="3589579" y="5218443"/>
            <a:ext cx="0" cy="648072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</p:spPr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8A2E158D-6742-47DA-AEE2-138A1CEA6291}"/>
              </a:ext>
            </a:extLst>
          </p:cNvPr>
          <p:cNvSpPr txBox="1"/>
          <p:nvPr/>
        </p:nvSpPr>
        <p:spPr>
          <a:xfrm>
            <a:off x="2011119" y="4858403"/>
            <a:ext cx="786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0" dirty="0"/>
              <a:t>特征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E3C6C5B3-78AA-4C8D-A4EC-880153C4C625}"/>
              </a:ext>
            </a:extLst>
          </p:cNvPr>
          <p:cNvSpPr txBox="1"/>
          <p:nvPr/>
        </p:nvSpPr>
        <p:spPr>
          <a:xfrm>
            <a:off x="1357333" y="5857223"/>
            <a:ext cx="11641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0" dirty="0"/>
              <a:t>输入数据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EF504025-CAD0-4BCC-A835-40E24205A0C5}"/>
              </a:ext>
            </a:extLst>
          </p:cNvPr>
          <p:cNvSpPr txBox="1"/>
          <p:nvPr/>
        </p:nvSpPr>
        <p:spPr>
          <a:xfrm>
            <a:off x="3877681" y="5357813"/>
            <a:ext cx="942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0" dirty="0"/>
              <a:t>编码器</a:t>
            </a:r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id="{E7180899-5B52-4420-B721-4357188E8CF2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689345" y="4824955"/>
            <a:ext cx="2880000" cy="180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7D03C9DB-C7CF-40DA-9E9E-AADA9A2A88E1}"/>
                  </a:ext>
                </a:extLst>
              </p:cNvPr>
              <p:cNvSpPr/>
              <p:nvPr/>
            </p:nvSpPr>
            <p:spPr bwMode="auto">
              <a:xfrm>
                <a:off x="2581467" y="3961806"/>
                <a:ext cx="2016224" cy="36004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kumimoji="0" lang="zh-CN" altLang="en-US" sz="20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zh-CN" altLang="en-US" sz="2000" b="0" i="1">
                              <a:latin typeface="Cambria Math" panose="02040503050406030204" pitchFamily="18" charset="0"/>
                            </a:rPr>
                            <m:t>𝒳</m:t>
                          </m:r>
                        </m:e>
                      </m:acc>
                    </m:oMath>
                  </m:oMathPara>
                </a14:m>
                <a:endParaRPr kumimoji="0" lang="zh-CN" altLang="en-US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7D03C9DB-C7CF-40DA-9E9E-AADA9A2A88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81467" y="3961806"/>
                <a:ext cx="2016224" cy="360040"/>
              </a:xfrm>
              <a:prstGeom prst="rect">
                <a:avLst/>
              </a:prstGeom>
              <a:blipFill>
                <a:blip r:embed="rId5"/>
                <a:stretch>
                  <a:fillRect t="-6557" b="-6557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2056CE03-D2B2-488E-915E-43C53DA67C32}"/>
              </a:ext>
            </a:extLst>
          </p:cNvPr>
          <p:cNvCxnSpPr>
            <a:cxnSpLocks/>
            <a:stCxn id="8" idx="0"/>
            <a:endCxn id="16" idx="2"/>
          </p:cNvCxnSpPr>
          <p:nvPr/>
        </p:nvCxnSpPr>
        <p:spPr bwMode="auto">
          <a:xfrm flipV="1">
            <a:off x="3589579" y="4321846"/>
            <a:ext cx="0" cy="536557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</p:spPr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61A6798E-F178-4EF8-BA80-61ADBD95E123}"/>
              </a:ext>
            </a:extLst>
          </p:cNvPr>
          <p:cNvSpPr txBox="1"/>
          <p:nvPr/>
        </p:nvSpPr>
        <p:spPr>
          <a:xfrm>
            <a:off x="3879775" y="4400813"/>
            <a:ext cx="942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0" dirty="0"/>
              <a:t>解码器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FA398230-81EC-4EFF-91DF-A7568EC310DD}"/>
              </a:ext>
            </a:extLst>
          </p:cNvPr>
          <p:cNvSpPr txBox="1"/>
          <p:nvPr/>
        </p:nvSpPr>
        <p:spPr>
          <a:xfrm>
            <a:off x="707466" y="3957160"/>
            <a:ext cx="17848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0" dirty="0"/>
              <a:t>重构的输入数据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32DDC0C-F340-425E-9C63-8441FD295104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5669618" y="1713683"/>
            <a:ext cx="2880000" cy="1800000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A5A24099-95E9-4007-A2CC-2FDCB04B65FD}"/>
              </a:ext>
            </a:extLst>
          </p:cNvPr>
          <p:cNvSpPr txBox="1"/>
          <p:nvPr/>
        </p:nvSpPr>
        <p:spPr>
          <a:xfrm>
            <a:off x="6658297" y="4580563"/>
            <a:ext cx="9420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0" dirty="0">
                <a:latin typeface="+mn-ea"/>
                <a:ea typeface="+mn-ea"/>
              </a:rPr>
              <a:t>输入数据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0A574B71-2D92-477E-91B0-6BC7B666AA82}"/>
              </a:ext>
            </a:extLst>
          </p:cNvPr>
          <p:cNvSpPr txBox="1"/>
          <p:nvPr/>
        </p:nvSpPr>
        <p:spPr>
          <a:xfrm>
            <a:off x="6362521" y="3815844"/>
            <a:ext cx="16699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编码器</a:t>
            </a:r>
            <a:r>
              <a:rPr lang="en-US" altLang="zh-CN" sz="1400" b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:4</a:t>
            </a:r>
            <a:r>
              <a:rPr lang="zh-CN" altLang="en-US" sz="1400" b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层卷积</a:t>
            </a:r>
            <a:endParaRPr lang="en-US" altLang="zh-CN" sz="1400" b="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r>
              <a:rPr lang="zh-CN" altLang="en-US" sz="1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解码器</a:t>
            </a:r>
            <a:r>
              <a:rPr lang="en-US" altLang="zh-CN" sz="1400" b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:4</a:t>
            </a:r>
            <a:r>
              <a:rPr lang="zh-CN" altLang="en-US" sz="1400" b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层解卷积</a:t>
            </a:r>
            <a:endParaRPr lang="en-US" altLang="zh-CN" sz="1400" b="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7045F726-3FE9-4D38-B7A4-E0BBE194893E}"/>
              </a:ext>
            </a:extLst>
          </p:cNvPr>
          <p:cNvCxnSpPr>
            <a:cxnSpLocks/>
          </p:cNvCxnSpPr>
          <p:nvPr/>
        </p:nvCxnSpPr>
        <p:spPr bwMode="auto">
          <a:xfrm flipV="1">
            <a:off x="7131922" y="4321846"/>
            <a:ext cx="0" cy="258717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</p:spPr>
      </p:cxn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F4FD11B3-9B8C-4C0D-9430-45BA02CDFDB5}"/>
              </a:ext>
            </a:extLst>
          </p:cNvPr>
          <p:cNvCxnSpPr>
            <a:cxnSpLocks/>
          </p:cNvCxnSpPr>
          <p:nvPr/>
        </p:nvCxnSpPr>
        <p:spPr bwMode="auto">
          <a:xfrm flipV="1">
            <a:off x="7132045" y="3557127"/>
            <a:ext cx="0" cy="258717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</p:spPr>
      </p:cxnSp>
      <p:sp>
        <p:nvSpPr>
          <p:cNvPr id="28" name="文本框 27">
            <a:extLst>
              <a:ext uri="{FF2B5EF4-FFF2-40B4-BE49-F238E27FC236}">
                <a16:creationId xmlns:a16="http://schemas.microsoft.com/office/drawing/2014/main" id="{E7FA3930-600E-43AB-9022-039982462C32}"/>
              </a:ext>
            </a:extLst>
          </p:cNvPr>
          <p:cNvSpPr txBox="1"/>
          <p:nvPr/>
        </p:nvSpPr>
        <p:spPr>
          <a:xfrm>
            <a:off x="6621940" y="1484810"/>
            <a:ext cx="9420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0" dirty="0">
                <a:latin typeface="+mn-ea"/>
                <a:ea typeface="+mn-ea"/>
              </a:rPr>
              <a:t>重构数据</a:t>
            </a:r>
          </a:p>
        </p:txBody>
      </p:sp>
    </p:spTree>
    <p:extLst>
      <p:ext uri="{BB962C8B-B14F-4D97-AF65-F5344CB8AC3E}">
        <p14:creationId xmlns:p14="http://schemas.microsoft.com/office/powerpoint/2010/main" val="22378928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1187624" y="260648"/>
            <a:ext cx="7391400" cy="714375"/>
          </a:xfrm>
        </p:spPr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§</a:t>
            </a:r>
            <a:r>
              <a:rPr lang="zh-CN" altLang="en-US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背景：自动编码器（</a:t>
            </a:r>
            <a:r>
              <a:rPr lang="en-US" altLang="zh-CN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AE</a:t>
            </a:r>
            <a:r>
              <a:rPr lang="zh-CN" altLang="en-US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）</a:t>
            </a:r>
          </a:p>
        </p:txBody>
      </p:sp>
      <p:sp>
        <p:nvSpPr>
          <p:cNvPr id="7" name="文本框 3">
            <a:extLst>
              <a:ext uri="{FF2B5EF4-FFF2-40B4-BE49-F238E27FC236}">
                <a16:creationId xmlns:a16="http://schemas.microsoft.com/office/drawing/2014/main" id="{1C31DB2E-4D10-4D4E-A5A9-740E882617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4084" y="1742645"/>
            <a:ext cx="371586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ts val="1200"/>
              </a:spcAft>
              <a:buClrTx/>
              <a:buFontTx/>
              <a:buNone/>
            </a:pPr>
            <a:r>
              <a:rPr lang="zh-CN" altLang="en-US" sz="1800" b="0" dirty="0">
                <a:solidFill>
                  <a:srgbClr val="0000FF"/>
                </a:solidFill>
                <a:latin typeface="+mn-ea"/>
                <a:cs typeface="+mn-ea"/>
              </a:rPr>
              <a:t>将该模型训练成一个能用来重构原始数据的模型</a:t>
            </a:r>
            <a:endParaRPr lang="en-US" altLang="zh-CN" sz="1800" b="0" dirty="0">
              <a:solidFill>
                <a:srgbClr val="0000FF"/>
              </a:solidFill>
              <a:latin typeface="+mn-ea"/>
              <a:cs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31C46851-B7EB-405A-8236-4B148EE7F6F8}"/>
                  </a:ext>
                </a:extLst>
              </p:cNvPr>
              <p:cNvSpPr/>
              <p:nvPr/>
            </p:nvSpPr>
            <p:spPr bwMode="auto">
              <a:xfrm>
                <a:off x="2581467" y="5866515"/>
                <a:ext cx="2016224" cy="36004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0" lang="zh-CN" altLang="en-US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𝒳</m:t>
                      </m:r>
                    </m:oMath>
                  </m:oMathPara>
                </a14:m>
                <a:endParaRPr kumimoji="0" lang="zh-CN" altLang="en-US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31C46851-B7EB-405A-8236-4B148EE7F6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81467" y="5866515"/>
                <a:ext cx="2016224" cy="360040"/>
              </a:xfrm>
              <a:prstGeom prst="rect">
                <a:avLst/>
              </a:prstGeom>
              <a:blipFill>
                <a:blip r:embed="rId2"/>
                <a:stretch>
                  <a:fillRect b="-4918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D8C0F751-4373-43B6-8111-264DB24F9897}"/>
                  </a:ext>
                </a:extLst>
              </p:cNvPr>
              <p:cNvSpPr/>
              <p:nvPr/>
            </p:nvSpPr>
            <p:spPr bwMode="auto">
              <a:xfrm>
                <a:off x="2935792" y="4858403"/>
                <a:ext cx="1307574" cy="36004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0" lang="zh-CN" altLang="en-US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𝒵</m:t>
                      </m:r>
                    </m:oMath>
                  </m:oMathPara>
                </a14:m>
                <a:endParaRPr kumimoji="0" lang="zh-CN" altLang="en-US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D8C0F751-4373-43B6-8111-264DB24F98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935792" y="4858403"/>
                <a:ext cx="1307574" cy="360040"/>
              </a:xfrm>
              <a:prstGeom prst="rect">
                <a:avLst/>
              </a:prstGeom>
              <a:blipFill>
                <a:blip r:embed="rId3"/>
                <a:stretch>
                  <a:fillRect b="-4918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6BBE3D8E-6C42-43D3-AEC1-C530C889D9CF}"/>
              </a:ext>
            </a:extLst>
          </p:cNvPr>
          <p:cNvCxnSpPr>
            <a:stCxn id="4" idx="0"/>
            <a:endCxn id="8" idx="2"/>
          </p:cNvCxnSpPr>
          <p:nvPr/>
        </p:nvCxnSpPr>
        <p:spPr bwMode="auto">
          <a:xfrm flipV="1">
            <a:off x="3589579" y="5218443"/>
            <a:ext cx="0" cy="648072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</p:spPr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8A2E158D-6742-47DA-AEE2-138A1CEA6291}"/>
              </a:ext>
            </a:extLst>
          </p:cNvPr>
          <p:cNvSpPr txBox="1"/>
          <p:nvPr/>
        </p:nvSpPr>
        <p:spPr>
          <a:xfrm>
            <a:off x="2011119" y="4858403"/>
            <a:ext cx="786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0" dirty="0">
                <a:latin typeface="+mn-ea"/>
                <a:ea typeface="+mn-ea"/>
              </a:rPr>
              <a:t>特征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E3C6C5B3-78AA-4C8D-A4EC-880153C4C625}"/>
              </a:ext>
            </a:extLst>
          </p:cNvPr>
          <p:cNvSpPr txBox="1"/>
          <p:nvPr/>
        </p:nvSpPr>
        <p:spPr>
          <a:xfrm>
            <a:off x="1357333" y="5857223"/>
            <a:ext cx="11641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0" dirty="0">
                <a:latin typeface="+mn-ea"/>
                <a:ea typeface="+mn-ea"/>
              </a:rPr>
              <a:t>输入数据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EF504025-CAD0-4BCC-A835-40E24205A0C5}"/>
              </a:ext>
            </a:extLst>
          </p:cNvPr>
          <p:cNvSpPr txBox="1"/>
          <p:nvPr/>
        </p:nvSpPr>
        <p:spPr>
          <a:xfrm>
            <a:off x="3877681" y="5357813"/>
            <a:ext cx="942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0" dirty="0">
                <a:latin typeface="+mn-ea"/>
                <a:ea typeface="+mn-ea"/>
              </a:rPr>
              <a:t>编码器</a:t>
            </a:r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id="{E7180899-5B52-4420-B721-4357188E8CF2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689345" y="4824955"/>
            <a:ext cx="2880000" cy="180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7D03C9DB-C7CF-40DA-9E9E-AADA9A2A88E1}"/>
                  </a:ext>
                </a:extLst>
              </p:cNvPr>
              <p:cNvSpPr/>
              <p:nvPr/>
            </p:nvSpPr>
            <p:spPr bwMode="auto">
              <a:xfrm>
                <a:off x="2581467" y="3961806"/>
                <a:ext cx="2016224" cy="36004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kumimoji="0" lang="zh-CN" altLang="en-US" sz="20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zh-CN" altLang="en-US" sz="2000" b="0" i="1">
                              <a:latin typeface="Cambria Math" panose="02040503050406030204" pitchFamily="18" charset="0"/>
                            </a:rPr>
                            <m:t>𝒳</m:t>
                          </m:r>
                        </m:e>
                      </m:acc>
                    </m:oMath>
                  </m:oMathPara>
                </a14:m>
                <a:endParaRPr kumimoji="0" lang="zh-CN" altLang="en-US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7D03C9DB-C7CF-40DA-9E9E-AADA9A2A88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81467" y="3961806"/>
                <a:ext cx="2016224" cy="360040"/>
              </a:xfrm>
              <a:prstGeom prst="rect">
                <a:avLst/>
              </a:prstGeom>
              <a:blipFill>
                <a:blip r:embed="rId5"/>
                <a:stretch>
                  <a:fillRect t="-6557" b="-6557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2056CE03-D2B2-488E-915E-43C53DA67C32}"/>
              </a:ext>
            </a:extLst>
          </p:cNvPr>
          <p:cNvCxnSpPr>
            <a:cxnSpLocks/>
            <a:stCxn id="8" idx="0"/>
            <a:endCxn id="16" idx="2"/>
          </p:cNvCxnSpPr>
          <p:nvPr/>
        </p:nvCxnSpPr>
        <p:spPr bwMode="auto">
          <a:xfrm flipV="1">
            <a:off x="3589579" y="4321846"/>
            <a:ext cx="0" cy="536557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</p:spPr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61A6798E-F178-4EF8-BA80-61ADBD95E123}"/>
              </a:ext>
            </a:extLst>
          </p:cNvPr>
          <p:cNvSpPr txBox="1"/>
          <p:nvPr/>
        </p:nvSpPr>
        <p:spPr>
          <a:xfrm>
            <a:off x="3879775" y="4400813"/>
            <a:ext cx="942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0" dirty="0">
                <a:latin typeface="+mn-ea"/>
                <a:ea typeface="+mn-ea"/>
              </a:rPr>
              <a:t>解码器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FA398230-81EC-4EFF-91DF-A7568EC310DD}"/>
              </a:ext>
            </a:extLst>
          </p:cNvPr>
          <p:cNvSpPr txBox="1"/>
          <p:nvPr/>
        </p:nvSpPr>
        <p:spPr>
          <a:xfrm>
            <a:off x="707466" y="3957160"/>
            <a:ext cx="17848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0" dirty="0">
                <a:latin typeface="+mn-ea"/>
                <a:ea typeface="+mn-ea"/>
              </a:rPr>
              <a:t>重构的输入数据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32DDC0C-F340-425E-9C63-8441FD295104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5669618" y="1713683"/>
            <a:ext cx="2880000" cy="1800000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A5A24099-95E9-4007-A2CC-2FDCB04B65FD}"/>
              </a:ext>
            </a:extLst>
          </p:cNvPr>
          <p:cNvSpPr txBox="1"/>
          <p:nvPr/>
        </p:nvSpPr>
        <p:spPr>
          <a:xfrm>
            <a:off x="6658297" y="4580563"/>
            <a:ext cx="9420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0" dirty="0">
                <a:latin typeface="+mn-ea"/>
                <a:ea typeface="+mn-ea"/>
              </a:rPr>
              <a:t>输入数据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0A574B71-2D92-477E-91B0-6BC7B666AA82}"/>
              </a:ext>
            </a:extLst>
          </p:cNvPr>
          <p:cNvSpPr txBox="1"/>
          <p:nvPr/>
        </p:nvSpPr>
        <p:spPr>
          <a:xfrm>
            <a:off x="6362521" y="3815844"/>
            <a:ext cx="16699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编码器</a:t>
            </a:r>
            <a:r>
              <a:rPr lang="en-US" altLang="zh-CN" sz="1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:4</a:t>
            </a:r>
            <a:r>
              <a:rPr lang="zh-CN" altLang="en-US" sz="1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层卷积</a:t>
            </a:r>
            <a:endParaRPr lang="en-US" altLang="zh-CN" sz="14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解码器</a:t>
            </a:r>
            <a:r>
              <a:rPr lang="en-US" altLang="zh-CN" sz="1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:4</a:t>
            </a:r>
            <a:r>
              <a:rPr lang="zh-CN" altLang="en-US" sz="1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层解卷积</a:t>
            </a:r>
            <a:endParaRPr lang="en-US" altLang="zh-CN" sz="14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7045F726-3FE9-4D38-B7A4-E0BBE194893E}"/>
              </a:ext>
            </a:extLst>
          </p:cNvPr>
          <p:cNvCxnSpPr>
            <a:cxnSpLocks/>
          </p:cNvCxnSpPr>
          <p:nvPr/>
        </p:nvCxnSpPr>
        <p:spPr bwMode="auto">
          <a:xfrm flipV="1">
            <a:off x="7131922" y="4321846"/>
            <a:ext cx="0" cy="258717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</p:spPr>
      </p:cxn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F4FD11B3-9B8C-4C0D-9430-45BA02CDFDB5}"/>
              </a:ext>
            </a:extLst>
          </p:cNvPr>
          <p:cNvCxnSpPr>
            <a:cxnSpLocks/>
          </p:cNvCxnSpPr>
          <p:nvPr/>
        </p:nvCxnSpPr>
        <p:spPr bwMode="auto">
          <a:xfrm flipV="1">
            <a:off x="7132045" y="3557127"/>
            <a:ext cx="0" cy="258717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</p:spPr>
      </p:cxnSp>
      <p:sp>
        <p:nvSpPr>
          <p:cNvPr id="28" name="文本框 27">
            <a:extLst>
              <a:ext uri="{FF2B5EF4-FFF2-40B4-BE49-F238E27FC236}">
                <a16:creationId xmlns:a16="http://schemas.microsoft.com/office/drawing/2014/main" id="{E7FA3930-600E-43AB-9022-039982462C32}"/>
              </a:ext>
            </a:extLst>
          </p:cNvPr>
          <p:cNvSpPr txBox="1"/>
          <p:nvPr/>
        </p:nvSpPr>
        <p:spPr>
          <a:xfrm>
            <a:off x="6621940" y="1484810"/>
            <a:ext cx="9420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0" dirty="0">
                <a:latin typeface="+mn-ea"/>
                <a:ea typeface="+mn-ea"/>
              </a:rPr>
              <a:t>重构数据</a:t>
            </a:r>
          </a:p>
        </p:txBody>
      </p: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A2687825-935A-4AD2-8196-BCCF0A5E50ED}"/>
              </a:ext>
            </a:extLst>
          </p:cNvPr>
          <p:cNvCxnSpPr>
            <a:cxnSpLocks/>
            <a:stCxn id="16" idx="0"/>
            <a:endCxn id="15" idx="2"/>
          </p:cNvCxnSpPr>
          <p:nvPr/>
        </p:nvCxnSpPr>
        <p:spPr bwMode="auto">
          <a:xfrm flipV="1">
            <a:off x="3589579" y="3432942"/>
            <a:ext cx="9193" cy="528864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</p:spPr>
      </p:cxnSp>
      <p:cxnSp>
        <p:nvCxnSpPr>
          <p:cNvPr id="10" name="连接符: 肘形 9">
            <a:extLst>
              <a:ext uri="{FF2B5EF4-FFF2-40B4-BE49-F238E27FC236}">
                <a16:creationId xmlns:a16="http://schemas.microsoft.com/office/drawing/2014/main" id="{B43A0EDA-CF01-48B9-8447-3170EEE48800}"/>
              </a:ext>
            </a:extLst>
          </p:cNvPr>
          <p:cNvCxnSpPr>
            <a:cxnSpLocks/>
            <a:stCxn id="4" idx="3"/>
            <a:endCxn id="15" idx="3"/>
          </p:cNvCxnSpPr>
          <p:nvPr/>
        </p:nvCxnSpPr>
        <p:spPr bwMode="auto">
          <a:xfrm flipH="1" flipV="1">
            <a:off x="4243366" y="3166539"/>
            <a:ext cx="354325" cy="2879996"/>
          </a:xfrm>
          <a:prstGeom prst="bentConnector3">
            <a:avLst>
              <a:gd name="adj1" fmla="val -64517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</p:spPr>
      </p:cxnSp>
      <p:pic>
        <p:nvPicPr>
          <p:cNvPr id="15" name="图片 14">
            <a:extLst>
              <a:ext uri="{FF2B5EF4-FFF2-40B4-BE49-F238E27FC236}">
                <a16:creationId xmlns:a16="http://schemas.microsoft.com/office/drawing/2014/main" id="{29DA615D-EAAC-4E15-B058-0C8F385B41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54177" y="2900136"/>
            <a:ext cx="1289189" cy="532806"/>
          </a:xfrm>
          <a:prstGeom prst="rect">
            <a:avLst/>
          </a:prstGeom>
        </p:spPr>
      </p:pic>
      <p:sp>
        <p:nvSpPr>
          <p:cNvPr id="36" name="文本框 35">
            <a:extLst>
              <a:ext uri="{FF2B5EF4-FFF2-40B4-BE49-F238E27FC236}">
                <a16:creationId xmlns:a16="http://schemas.microsoft.com/office/drawing/2014/main" id="{72F65D6B-A59A-4C82-A862-36DBA14793E3}"/>
              </a:ext>
            </a:extLst>
          </p:cNvPr>
          <p:cNvSpPr txBox="1"/>
          <p:nvPr/>
        </p:nvSpPr>
        <p:spPr>
          <a:xfrm>
            <a:off x="2797491" y="2647355"/>
            <a:ext cx="1544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L2 </a:t>
            </a:r>
            <a:r>
              <a:rPr lang="zh-CN" alt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损失函数：</a:t>
            </a: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AB5812FA-2085-4E86-8F96-126AFD012528}"/>
              </a:ext>
            </a:extLst>
          </p:cNvPr>
          <p:cNvSpPr/>
          <p:nvPr/>
        </p:nvSpPr>
        <p:spPr>
          <a:xfrm>
            <a:off x="4030139" y="2247944"/>
            <a:ext cx="14779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0" dirty="0">
                <a:solidFill>
                  <a:srgbClr val="0000FF"/>
                </a:solidFill>
                <a:latin typeface="+mn-ea"/>
                <a:ea typeface="+mn-ea"/>
              </a:rPr>
              <a:t>不使用标签！</a:t>
            </a:r>
          </a:p>
        </p:txBody>
      </p:sp>
    </p:spTree>
    <p:extLst>
      <p:ext uri="{BB962C8B-B14F-4D97-AF65-F5344CB8AC3E}">
        <p14:creationId xmlns:p14="http://schemas.microsoft.com/office/powerpoint/2010/main" val="37834713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1187624" y="260648"/>
            <a:ext cx="7391400" cy="714375"/>
          </a:xfrm>
        </p:spPr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§</a:t>
            </a:r>
            <a:r>
              <a:rPr lang="zh-CN" altLang="en-US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背景：自动编码器（</a:t>
            </a:r>
            <a:r>
              <a:rPr lang="en-US" altLang="zh-CN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AE</a:t>
            </a:r>
            <a:r>
              <a:rPr lang="zh-CN" altLang="en-US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）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31C46851-B7EB-405A-8236-4B148EE7F6F8}"/>
                  </a:ext>
                </a:extLst>
              </p:cNvPr>
              <p:cNvSpPr/>
              <p:nvPr/>
            </p:nvSpPr>
            <p:spPr bwMode="auto">
              <a:xfrm>
                <a:off x="3082084" y="4757645"/>
                <a:ext cx="2016224" cy="36004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0" lang="zh-CN" altLang="en-US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𝒳</m:t>
                      </m:r>
                    </m:oMath>
                  </m:oMathPara>
                </a14:m>
                <a:endParaRPr kumimoji="0" lang="zh-CN" altLang="en-US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31C46851-B7EB-405A-8236-4B148EE7F6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082084" y="4757645"/>
                <a:ext cx="2016224" cy="360040"/>
              </a:xfrm>
              <a:prstGeom prst="rect">
                <a:avLst/>
              </a:prstGeom>
              <a:blipFill>
                <a:blip r:embed="rId2"/>
                <a:stretch>
                  <a:fillRect b="-3226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D8C0F751-4373-43B6-8111-264DB24F9897}"/>
                  </a:ext>
                </a:extLst>
              </p:cNvPr>
              <p:cNvSpPr/>
              <p:nvPr/>
            </p:nvSpPr>
            <p:spPr bwMode="auto">
              <a:xfrm>
                <a:off x="3436409" y="3749533"/>
                <a:ext cx="1307574" cy="36004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0" lang="zh-CN" altLang="en-US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𝒵</m:t>
                      </m:r>
                    </m:oMath>
                  </m:oMathPara>
                </a14:m>
                <a:endParaRPr kumimoji="0" lang="zh-CN" altLang="en-US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D8C0F751-4373-43B6-8111-264DB24F98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436409" y="3749533"/>
                <a:ext cx="1307574" cy="360040"/>
              </a:xfrm>
              <a:prstGeom prst="rect">
                <a:avLst/>
              </a:prstGeom>
              <a:blipFill>
                <a:blip r:embed="rId3"/>
                <a:stretch>
                  <a:fillRect b="-4918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6BBE3D8E-6C42-43D3-AEC1-C530C889D9CF}"/>
              </a:ext>
            </a:extLst>
          </p:cNvPr>
          <p:cNvCxnSpPr>
            <a:stCxn id="4" idx="0"/>
            <a:endCxn id="8" idx="2"/>
          </p:cNvCxnSpPr>
          <p:nvPr/>
        </p:nvCxnSpPr>
        <p:spPr bwMode="auto">
          <a:xfrm flipV="1">
            <a:off x="4090196" y="4109573"/>
            <a:ext cx="0" cy="648072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</p:spPr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8A2E158D-6742-47DA-AEE2-138A1CEA6291}"/>
              </a:ext>
            </a:extLst>
          </p:cNvPr>
          <p:cNvSpPr txBox="1"/>
          <p:nvPr/>
        </p:nvSpPr>
        <p:spPr>
          <a:xfrm>
            <a:off x="2511736" y="3749533"/>
            <a:ext cx="786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0" dirty="0"/>
              <a:t>特征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E3C6C5B3-78AA-4C8D-A4EC-880153C4C625}"/>
              </a:ext>
            </a:extLst>
          </p:cNvPr>
          <p:cNvSpPr txBox="1"/>
          <p:nvPr/>
        </p:nvSpPr>
        <p:spPr>
          <a:xfrm>
            <a:off x="1857950" y="4748353"/>
            <a:ext cx="11641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0" dirty="0"/>
              <a:t>输入数据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EF504025-CAD0-4BCC-A835-40E24205A0C5}"/>
              </a:ext>
            </a:extLst>
          </p:cNvPr>
          <p:cNvSpPr txBox="1"/>
          <p:nvPr/>
        </p:nvSpPr>
        <p:spPr>
          <a:xfrm>
            <a:off x="4378298" y="4248943"/>
            <a:ext cx="942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0" dirty="0"/>
              <a:t>编码器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7D03C9DB-C7CF-40DA-9E9E-AADA9A2A88E1}"/>
                  </a:ext>
                </a:extLst>
              </p:cNvPr>
              <p:cNvSpPr/>
              <p:nvPr/>
            </p:nvSpPr>
            <p:spPr bwMode="auto">
              <a:xfrm>
                <a:off x="3082084" y="2852936"/>
                <a:ext cx="2016224" cy="36004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kumimoji="0" lang="zh-CN" altLang="en-US" sz="20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zh-CN" altLang="en-US" sz="2000" b="0" i="1">
                              <a:latin typeface="Cambria Math" panose="02040503050406030204" pitchFamily="18" charset="0"/>
                            </a:rPr>
                            <m:t>𝒳</m:t>
                          </m:r>
                        </m:e>
                      </m:acc>
                    </m:oMath>
                  </m:oMathPara>
                </a14:m>
                <a:endParaRPr kumimoji="0" lang="zh-CN" altLang="en-US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7D03C9DB-C7CF-40DA-9E9E-AADA9A2A88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082084" y="2852936"/>
                <a:ext cx="2016224" cy="360040"/>
              </a:xfrm>
              <a:prstGeom prst="rect">
                <a:avLst/>
              </a:prstGeom>
              <a:blipFill>
                <a:blip r:embed="rId4"/>
                <a:stretch>
                  <a:fillRect t="-6557" b="-6557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2056CE03-D2B2-488E-915E-43C53DA67C32}"/>
              </a:ext>
            </a:extLst>
          </p:cNvPr>
          <p:cNvCxnSpPr>
            <a:cxnSpLocks/>
            <a:stCxn id="8" idx="0"/>
            <a:endCxn id="16" idx="2"/>
          </p:cNvCxnSpPr>
          <p:nvPr/>
        </p:nvCxnSpPr>
        <p:spPr bwMode="auto">
          <a:xfrm flipV="1">
            <a:off x="4090196" y="3212976"/>
            <a:ext cx="0" cy="536557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</p:spPr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61A6798E-F178-4EF8-BA80-61ADBD95E123}"/>
              </a:ext>
            </a:extLst>
          </p:cNvPr>
          <p:cNvSpPr txBox="1"/>
          <p:nvPr/>
        </p:nvSpPr>
        <p:spPr>
          <a:xfrm>
            <a:off x="4380392" y="3291943"/>
            <a:ext cx="942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0" dirty="0"/>
              <a:t>解码器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FA398230-81EC-4EFF-91DF-A7568EC310DD}"/>
              </a:ext>
            </a:extLst>
          </p:cNvPr>
          <p:cNvSpPr txBox="1"/>
          <p:nvPr/>
        </p:nvSpPr>
        <p:spPr>
          <a:xfrm>
            <a:off x="1208083" y="2848290"/>
            <a:ext cx="17848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0" dirty="0"/>
              <a:t>重构的输入数据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E2FD1D04-40C4-4DCE-895B-86AE3E9DA39A}"/>
              </a:ext>
            </a:extLst>
          </p:cNvPr>
          <p:cNvSpPr txBox="1"/>
          <p:nvPr/>
        </p:nvSpPr>
        <p:spPr>
          <a:xfrm>
            <a:off x="5940161" y="4064277"/>
            <a:ext cx="2638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0" dirty="0"/>
              <a:t>训练后，舍弃解码器</a:t>
            </a:r>
          </a:p>
        </p:txBody>
      </p: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8F0F6931-EE18-4EA7-9994-0B979A9B8A8A}"/>
              </a:ext>
            </a:extLst>
          </p:cNvPr>
          <p:cNvCxnSpPr>
            <a:cxnSpLocks/>
            <a:endCxn id="23" idx="3"/>
          </p:cNvCxnSpPr>
          <p:nvPr/>
        </p:nvCxnSpPr>
        <p:spPr bwMode="auto">
          <a:xfrm flipH="1" flipV="1">
            <a:off x="5322489" y="3476609"/>
            <a:ext cx="761679" cy="587668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</p:spPr>
      </p:cxnSp>
    </p:spTree>
    <p:extLst>
      <p:ext uri="{BB962C8B-B14F-4D97-AF65-F5344CB8AC3E}">
        <p14:creationId xmlns:p14="http://schemas.microsoft.com/office/powerpoint/2010/main" val="3977670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1187624" y="260648"/>
            <a:ext cx="7391400" cy="714375"/>
          </a:xfrm>
        </p:spPr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§</a:t>
            </a:r>
            <a:r>
              <a:rPr lang="zh-CN" altLang="en-US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背景：自动编码器（</a:t>
            </a:r>
            <a:r>
              <a:rPr lang="en-US" altLang="zh-CN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AE</a:t>
            </a:r>
            <a:r>
              <a:rPr lang="zh-CN" altLang="en-US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）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31C46851-B7EB-405A-8236-4B148EE7F6F8}"/>
                  </a:ext>
                </a:extLst>
              </p:cNvPr>
              <p:cNvSpPr/>
              <p:nvPr/>
            </p:nvSpPr>
            <p:spPr bwMode="auto">
              <a:xfrm>
                <a:off x="2602321" y="5039586"/>
                <a:ext cx="2016224" cy="36004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0" lang="zh-CN" altLang="en-US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𝒳</m:t>
                      </m:r>
                    </m:oMath>
                  </m:oMathPara>
                </a14:m>
                <a:endParaRPr kumimoji="0" lang="zh-CN" altLang="en-US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31C46851-B7EB-405A-8236-4B148EE7F6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602321" y="5039586"/>
                <a:ext cx="2016224" cy="360040"/>
              </a:xfrm>
              <a:prstGeom prst="rect">
                <a:avLst/>
              </a:prstGeom>
              <a:blipFill>
                <a:blip r:embed="rId2"/>
                <a:stretch>
                  <a:fillRect b="-4918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D8C0F751-4373-43B6-8111-264DB24F9897}"/>
                  </a:ext>
                </a:extLst>
              </p:cNvPr>
              <p:cNvSpPr/>
              <p:nvPr/>
            </p:nvSpPr>
            <p:spPr bwMode="auto">
              <a:xfrm>
                <a:off x="2956646" y="4031474"/>
                <a:ext cx="1307574" cy="36004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0" lang="zh-CN" altLang="en-US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𝒵</m:t>
                      </m:r>
                    </m:oMath>
                  </m:oMathPara>
                </a14:m>
                <a:endParaRPr kumimoji="0" lang="zh-CN" altLang="en-US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D8C0F751-4373-43B6-8111-264DB24F98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956646" y="4031474"/>
                <a:ext cx="1307574" cy="360040"/>
              </a:xfrm>
              <a:prstGeom prst="rect">
                <a:avLst/>
              </a:prstGeom>
              <a:blipFill>
                <a:blip r:embed="rId3"/>
                <a:stretch>
                  <a:fillRect b="-4918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6BBE3D8E-6C42-43D3-AEC1-C530C889D9CF}"/>
              </a:ext>
            </a:extLst>
          </p:cNvPr>
          <p:cNvCxnSpPr>
            <a:stCxn id="4" idx="0"/>
            <a:endCxn id="8" idx="2"/>
          </p:cNvCxnSpPr>
          <p:nvPr/>
        </p:nvCxnSpPr>
        <p:spPr bwMode="auto">
          <a:xfrm flipV="1">
            <a:off x="3610433" y="4391514"/>
            <a:ext cx="0" cy="648072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</p:spPr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8A2E158D-6742-47DA-AEE2-138A1CEA6291}"/>
              </a:ext>
            </a:extLst>
          </p:cNvPr>
          <p:cNvSpPr txBox="1"/>
          <p:nvPr/>
        </p:nvSpPr>
        <p:spPr>
          <a:xfrm>
            <a:off x="2031973" y="4031474"/>
            <a:ext cx="786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0" dirty="0"/>
              <a:t>特征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E3C6C5B3-78AA-4C8D-A4EC-880153C4C625}"/>
              </a:ext>
            </a:extLst>
          </p:cNvPr>
          <p:cNvSpPr txBox="1"/>
          <p:nvPr/>
        </p:nvSpPr>
        <p:spPr>
          <a:xfrm>
            <a:off x="1378187" y="5030294"/>
            <a:ext cx="11641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0" dirty="0"/>
              <a:t>输入数据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EF504025-CAD0-4BCC-A835-40E24205A0C5}"/>
              </a:ext>
            </a:extLst>
          </p:cNvPr>
          <p:cNvSpPr txBox="1"/>
          <p:nvPr/>
        </p:nvSpPr>
        <p:spPr>
          <a:xfrm>
            <a:off x="3898535" y="4530884"/>
            <a:ext cx="942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0" dirty="0"/>
              <a:t>编码器</a:t>
            </a:r>
          </a:p>
        </p:txBody>
      </p: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2056CE03-D2B2-488E-915E-43C53DA67C32}"/>
              </a:ext>
            </a:extLst>
          </p:cNvPr>
          <p:cNvCxnSpPr>
            <a:cxnSpLocks/>
            <a:stCxn id="8" idx="0"/>
            <a:endCxn id="18" idx="2"/>
          </p:cNvCxnSpPr>
          <p:nvPr/>
        </p:nvCxnSpPr>
        <p:spPr bwMode="auto">
          <a:xfrm flipV="1">
            <a:off x="3610433" y="3490271"/>
            <a:ext cx="6482" cy="541203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</p:spPr>
      </p:cxnSp>
      <p:sp>
        <p:nvSpPr>
          <p:cNvPr id="27" name="文本框 26">
            <a:extLst>
              <a:ext uri="{FF2B5EF4-FFF2-40B4-BE49-F238E27FC236}">
                <a16:creationId xmlns:a16="http://schemas.microsoft.com/office/drawing/2014/main" id="{FA398230-81EC-4EFF-91DF-A7568EC310DD}"/>
              </a:ext>
            </a:extLst>
          </p:cNvPr>
          <p:cNvSpPr txBox="1"/>
          <p:nvPr/>
        </p:nvSpPr>
        <p:spPr>
          <a:xfrm>
            <a:off x="1429574" y="3125585"/>
            <a:ext cx="17848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0" dirty="0"/>
              <a:t>预测标签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A1CF9E44-F4BC-4187-B439-FB8C5AD99A2F}"/>
              </a:ext>
            </a:extLst>
          </p:cNvPr>
          <p:cNvSpPr/>
          <p:nvPr/>
        </p:nvSpPr>
        <p:spPr>
          <a:xfrm>
            <a:off x="310055" y="4124405"/>
            <a:ext cx="180811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0" dirty="0"/>
              <a:t>编码器可用</a:t>
            </a:r>
            <a:endParaRPr lang="en-US" altLang="zh-CN" b="0" dirty="0"/>
          </a:p>
          <a:p>
            <a:r>
              <a:rPr lang="zh-CN" altLang="en-US" b="0" dirty="0"/>
              <a:t>于初始化</a:t>
            </a:r>
            <a:r>
              <a:rPr lang="zh-CN" altLang="en-US" dirty="0"/>
              <a:t>监</a:t>
            </a:r>
            <a:endParaRPr lang="en-US" altLang="zh-CN" dirty="0"/>
          </a:p>
          <a:p>
            <a:r>
              <a:rPr lang="zh-CN" altLang="en-US" dirty="0"/>
              <a:t>督</a:t>
            </a:r>
            <a:r>
              <a:rPr lang="zh-CN" altLang="en-US" b="0" dirty="0"/>
              <a:t>学习模型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3E2150CB-A522-4077-8784-913510FC4E69}"/>
              </a:ext>
            </a:extLst>
          </p:cNvPr>
          <p:cNvSpPr txBox="1"/>
          <p:nvPr/>
        </p:nvSpPr>
        <p:spPr>
          <a:xfrm>
            <a:off x="3898534" y="3578529"/>
            <a:ext cx="942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0" dirty="0"/>
              <a:t>分类器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0725DE25-2C7A-49D1-921F-FAEC92B81989}"/>
                  </a:ext>
                </a:extLst>
              </p:cNvPr>
              <p:cNvSpPr/>
              <p:nvPr/>
            </p:nvSpPr>
            <p:spPr bwMode="auto">
              <a:xfrm>
                <a:off x="3305540" y="3074473"/>
                <a:ext cx="622750" cy="415798"/>
              </a:xfrm>
              <a:prstGeom prst="rect">
                <a:avLst/>
              </a:prstGeom>
              <a:solidFill>
                <a:srgbClr val="FF9966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0" lang="zh-CN" altLang="en-US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𝒴</m:t>
                      </m:r>
                    </m:oMath>
                  </m:oMathPara>
                </a14:m>
                <a:endParaRPr kumimoji="0" lang="zh-CN" altLang="en-US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0725DE25-2C7A-49D1-921F-FAEC92B819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305540" y="3074473"/>
                <a:ext cx="622750" cy="415798"/>
              </a:xfrm>
              <a:prstGeom prst="rect">
                <a:avLst/>
              </a:prstGeom>
              <a:blipFill>
                <a:blip r:embed="rId4"/>
                <a:stretch>
                  <a:fillRect b="-9859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DEBB775A-A8FC-4932-A334-6B60DCA89D44}"/>
                  </a:ext>
                </a:extLst>
              </p:cNvPr>
              <p:cNvSpPr/>
              <p:nvPr/>
            </p:nvSpPr>
            <p:spPr bwMode="auto">
              <a:xfrm>
                <a:off x="4208785" y="3074473"/>
                <a:ext cx="622750" cy="415798"/>
              </a:xfrm>
              <a:prstGeom prst="rect">
                <a:avLst/>
              </a:prstGeom>
              <a:solidFill>
                <a:srgbClr val="FF9966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zh-CN" altLang="en-US" sz="2000" b="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zh-CN" altLang="en-US" sz="2000" b="0" i="1">
                              <a:latin typeface="Cambria Math" panose="02040503050406030204" pitchFamily="18" charset="0"/>
                            </a:rPr>
                            <m:t>𝒴</m:t>
                          </m:r>
                        </m:e>
                      </m:acc>
                    </m:oMath>
                  </m:oMathPara>
                </a14:m>
                <a:endParaRPr kumimoji="0" lang="zh-CN" altLang="en-US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DEBB775A-A8FC-4932-A334-6B60DCA89D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208785" y="3074473"/>
                <a:ext cx="622750" cy="415798"/>
              </a:xfrm>
              <a:prstGeom prst="rect">
                <a:avLst/>
              </a:prstGeom>
              <a:blipFill>
                <a:blip r:embed="rId5"/>
                <a:stretch>
                  <a:fillRect t="-5634" r="-20000" b="-11268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C6B1CF7A-3304-4CDD-A6A1-414835A352E5}"/>
              </a:ext>
            </a:extLst>
          </p:cNvPr>
          <p:cNvCxnSpPr>
            <a:cxnSpLocks/>
            <a:stCxn id="18" idx="0"/>
            <a:endCxn id="31" idx="2"/>
          </p:cNvCxnSpPr>
          <p:nvPr/>
        </p:nvCxnSpPr>
        <p:spPr bwMode="auto">
          <a:xfrm flipV="1">
            <a:off x="3616915" y="2707179"/>
            <a:ext cx="463020" cy="367294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</p:spPr>
      </p:cxn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C096C803-28E4-4B99-8349-E900E23C3A6C}"/>
              </a:ext>
            </a:extLst>
          </p:cNvPr>
          <p:cNvCxnSpPr>
            <a:cxnSpLocks/>
            <a:stCxn id="24" idx="0"/>
            <a:endCxn id="31" idx="2"/>
          </p:cNvCxnSpPr>
          <p:nvPr/>
        </p:nvCxnSpPr>
        <p:spPr bwMode="auto">
          <a:xfrm flipH="1" flipV="1">
            <a:off x="4079935" y="2707179"/>
            <a:ext cx="440225" cy="367294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</p:spPr>
      </p:cxnSp>
      <p:sp>
        <p:nvSpPr>
          <p:cNvPr id="31" name="文本框 30">
            <a:extLst>
              <a:ext uri="{FF2B5EF4-FFF2-40B4-BE49-F238E27FC236}">
                <a16:creationId xmlns:a16="http://schemas.microsoft.com/office/drawing/2014/main" id="{9B8D5BC4-1DE7-4FD5-8629-38F10714DB0C}"/>
              </a:ext>
            </a:extLst>
          </p:cNvPr>
          <p:cNvSpPr txBox="1"/>
          <p:nvPr/>
        </p:nvSpPr>
        <p:spPr>
          <a:xfrm>
            <a:off x="2987824" y="2060848"/>
            <a:ext cx="21842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损失函数：</a:t>
            </a:r>
            <a:endParaRPr lang="en-US" altLang="zh-CN" b="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algn="ctr"/>
            <a:r>
              <a:rPr lang="zh-CN" altLang="en-US" b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（</a:t>
            </a:r>
            <a:r>
              <a:rPr lang="en-US" altLang="zh-CN" b="0" dirty="0" err="1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Softmax</a:t>
            </a:r>
            <a:r>
              <a:rPr lang="en-US" altLang="zh-CN" b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zh-CN" altLang="en-US" b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等）</a:t>
            </a: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C959EB8C-C691-4879-8B8D-D50390DDB0E6}"/>
              </a:ext>
            </a:extLst>
          </p:cNvPr>
          <p:cNvSpPr/>
          <p:nvPr/>
        </p:nvSpPr>
        <p:spPr>
          <a:xfrm>
            <a:off x="5108786" y="3792220"/>
            <a:ext cx="1107996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0" dirty="0"/>
              <a:t>与分类器</a:t>
            </a:r>
            <a:endParaRPr lang="en-US" altLang="zh-CN" b="0" dirty="0"/>
          </a:p>
          <a:p>
            <a:r>
              <a:rPr lang="zh-CN" altLang="en-US" b="0" dirty="0"/>
              <a:t>联合微调</a:t>
            </a:r>
            <a:endParaRPr lang="en-US" altLang="zh-CN" b="0" dirty="0"/>
          </a:p>
          <a:p>
            <a:r>
              <a:rPr lang="zh-CN" altLang="en-US" b="0" dirty="0"/>
              <a:t>编码器</a:t>
            </a:r>
          </a:p>
        </p:txBody>
      </p:sp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03081428-A7C4-4ADB-BF5A-1143DB915AD6}"/>
              </a:ext>
            </a:extLst>
          </p:cNvPr>
          <p:cNvCxnSpPr>
            <a:cxnSpLocks/>
          </p:cNvCxnSpPr>
          <p:nvPr/>
        </p:nvCxnSpPr>
        <p:spPr bwMode="auto">
          <a:xfrm flipH="1">
            <a:off x="5008998" y="2969755"/>
            <a:ext cx="17748" cy="2336966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</p:spPr>
      </p:cxnSp>
      <p:pic>
        <p:nvPicPr>
          <p:cNvPr id="43" name="图片 42">
            <a:extLst>
              <a:ext uri="{FF2B5EF4-FFF2-40B4-BE49-F238E27FC236}">
                <a16:creationId xmlns:a16="http://schemas.microsoft.com/office/drawing/2014/main" id="{7C30A7F9-7CB8-4C49-B312-A548410293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97927" y="4857772"/>
            <a:ext cx="2805024" cy="714375"/>
          </a:xfrm>
          <a:prstGeom prst="rect">
            <a:avLst/>
          </a:prstGeom>
        </p:spPr>
      </p:pic>
      <p:sp>
        <p:nvSpPr>
          <p:cNvPr id="44" name="矩形 43">
            <a:extLst>
              <a:ext uri="{FF2B5EF4-FFF2-40B4-BE49-F238E27FC236}">
                <a16:creationId xmlns:a16="http://schemas.microsoft.com/office/drawing/2014/main" id="{A704C38E-44DC-476A-847F-4947D57CE03E}"/>
              </a:ext>
            </a:extLst>
          </p:cNvPr>
          <p:cNvSpPr/>
          <p:nvPr/>
        </p:nvSpPr>
        <p:spPr>
          <a:xfrm>
            <a:off x="6492443" y="2698880"/>
            <a:ext cx="21487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0" dirty="0"/>
              <a:t>     鸟       飞机</a:t>
            </a:r>
            <a:endParaRPr lang="en-US" altLang="zh-CN" b="0" dirty="0"/>
          </a:p>
          <a:p>
            <a:r>
              <a:rPr lang="zh-CN" altLang="en-US" b="0" dirty="0"/>
              <a:t>狗        鹿        火车</a:t>
            </a: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B9F7F99A-C3D0-4A17-9263-D78AF7C27F4C}"/>
              </a:ext>
            </a:extLst>
          </p:cNvPr>
          <p:cNvSpPr/>
          <p:nvPr/>
        </p:nvSpPr>
        <p:spPr>
          <a:xfrm>
            <a:off x="6584776" y="3823573"/>
            <a:ext cx="20313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b="0" dirty="0"/>
              <a:t>为最终任务训练</a:t>
            </a:r>
            <a:endParaRPr lang="en-US" altLang="zh-CN" b="0" dirty="0"/>
          </a:p>
          <a:p>
            <a:pPr algn="ctr"/>
            <a:r>
              <a:rPr lang="zh-CN" altLang="en-US" b="0" dirty="0"/>
              <a:t>（有时数据很少）</a:t>
            </a:r>
          </a:p>
        </p:txBody>
      </p:sp>
    </p:spTree>
    <p:extLst>
      <p:ext uri="{BB962C8B-B14F-4D97-AF65-F5344CB8AC3E}">
        <p14:creationId xmlns:p14="http://schemas.microsoft.com/office/powerpoint/2010/main" val="23688404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1187624" y="260648"/>
            <a:ext cx="7391400" cy="714375"/>
          </a:xfrm>
        </p:spPr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§</a:t>
            </a:r>
            <a:r>
              <a:rPr lang="zh-CN" altLang="en-US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背景：自动编码器（</a:t>
            </a:r>
            <a:r>
              <a:rPr lang="en-US" altLang="zh-CN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AE</a:t>
            </a:r>
            <a:r>
              <a:rPr lang="zh-CN" altLang="en-US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）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31C46851-B7EB-405A-8236-4B148EE7F6F8}"/>
                  </a:ext>
                </a:extLst>
              </p:cNvPr>
              <p:cNvSpPr/>
              <p:nvPr/>
            </p:nvSpPr>
            <p:spPr bwMode="auto">
              <a:xfrm>
                <a:off x="2309891" y="4613629"/>
                <a:ext cx="2016224" cy="36004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0" lang="zh-CN" altLang="en-US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𝒳</m:t>
                      </m:r>
                    </m:oMath>
                  </m:oMathPara>
                </a14:m>
                <a:endParaRPr kumimoji="0" lang="zh-CN" altLang="en-US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31C46851-B7EB-405A-8236-4B148EE7F6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309891" y="4613629"/>
                <a:ext cx="2016224" cy="360040"/>
              </a:xfrm>
              <a:prstGeom prst="rect">
                <a:avLst/>
              </a:prstGeom>
              <a:blipFill>
                <a:blip r:embed="rId2"/>
                <a:stretch>
                  <a:fillRect b="-4918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D8C0F751-4373-43B6-8111-264DB24F9897}"/>
                  </a:ext>
                </a:extLst>
              </p:cNvPr>
              <p:cNvSpPr/>
              <p:nvPr/>
            </p:nvSpPr>
            <p:spPr bwMode="auto">
              <a:xfrm>
                <a:off x="2664216" y="3605517"/>
                <a:ext cx="1307574" cy="36004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0" lang="zh-CN" altLang="en-US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𝒵</m:t>
                      </m:r>
                    </m:oMath>
                  </m:oMathPara>
                </a14:m>
                <a:endParaRPr kumimoji="0" lang="zh-CN" altLang="en-US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D8C0F751-4373-43B6-8111-264DB24F98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664216" y="3605517"/>
                <a:ext cx="1307574" cy="360040"/>
              </a:xfrm>
              <a:prstGeom prst="rect">
                <a:avLst/>
              </a:prstGeom>
              <a:blipFill>
                <a:blip r:embed="rId3"/>
                <a:stretch>
                  <a:fillRect b="-3226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6BBE3D8E-6C42-43D3-AEC1-C530C889D9CF}"/>
              </a:ext>
            </a:extLst>
          </p:cNvPr>
          <p:cNvCxnSpPr>
            <a:stCxn id="4" idx="0"/>
            <a:endCxn id="8" idx="2"/>
          </p:cNvCxnSpPr>
          <p:nvPr/>
        </p:nvCxnSpPr>
        <p:spPr bwMode="auto">
          <a:xfrm flipV="1">
            <a:off x="3318003" y="3965557"/>
            <a:ext cx="0" cy="648072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</p:spPr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8A2E158D-6742-47DA-AEE2-138A1CEA6291}"/>
              </a:ext>
            </a:extLst>
          </p:cNvPr>
          <p:cNvSpPr txBox="1"/>
          <p:nvPr/>
        </p:nvSpPr>
        <p:spPr>
          <a:xfrm>
            <a:off x="1739543" y="3605517"/>
            <a:ext cx="786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0" dirty="0"/>
              <a:t>特征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E3C6C5B3-78AA-4C8D-A4EC-880153C4C625}"/>
              </a:ext>
            </a:extLst>
          </p:cNvPr>
          <p:cNvSpPr txBox="1"/>
          <p:nvPr/>
        </p:nvSpPr>
        <p:spPr>
          <a:xfrm>
            <a:off x="1085757" y="4604337"/>
            <a:ext cx="11641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0" dirty="0"/>
              <a:t>输入数据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EF504025-CAD0-4BCC-A835-40E24205A0C5}"/>
              </a:ext>
            </a:extLst>
          </p:cNvPr>
          <p:cNvSpPr txBox="1"/>
          <p:nvPr/>
        </p:nvSpPr>
        <p:spPr>
          <a:xfrm>
            <a:off x="3606105" y="4104927"/>
            <a:ext cx="942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0" dirty="0"/>
              <a:t>编码器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7D03C9DB-C7CF-40DA-9E9E-AADA9A2A88E1}"/>
                  </a:ext>
                </a:extLst>
              </p:cNvPr>
              <p:cNvSpPr/>
              <p:nvPr/>
            </p:nvSpPr>
            <p:spPr bwMode="auto">
              <a:xfrm>
                <a:off x="2309891" y="2708920"/>
                <a:ext cx="2016224" cy="36004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kumimoji="0" lang="zh-CN" altLang="en-US" sz="20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zh-CN" altLang="en-US" sz="2000" b="0" i="1">
                              <a:latin typeface="Cambria Math" panose="02040503050406030204" pitchFamily="18" charset="0"/>
                            </a:rPr>
                            <m:t>𝒳</m:t>
                          </m:r>
                        </m:e>
                      </m:acc>
                    </m:oMath>
                  </m:oMathPara>
                </a14:m>
                <a:endParaRPr kumimoji="0" lang="zh-CN" altLang="en-US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7D03C9DB-C7CF-40DA-9E9E-AADA9A2A88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309891" y="2708920"/>
                <a:ext cx="2016224" cy="360040"/>
              </a:xfrm>
              <a:prstGeom prst="rect">
                <a:avLst/>
              </a:prstGeom>
              <a:blipFill>
                <a:blip r:embed="rId4"/>
                <a:stretch>
                  <a:fillRect t="-6557" b="-6557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2056CE03-D2B2-488E-915E-43C53DA67C32}"/>
              </a:ext>
            </a:extLst>
          </p:cNvPr>
          <p:cNvCxnSpPr>
            <a:cxnSpLocks/>
            <a:stCxn id="8" idx="0"/>
            <a:endCxn id="16" idx="2"/>
          </p:cNvCxnSpPr>
          <p:nvPr/>
        </p:nvCxnSpPr>
        <p:spPr bwMode="auto">
          <a:xfrm flipV="1">
            <a:off x="3318003" y="3068960"/>
            <a:ext cx="0" cy="536557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</p:spPr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61A6798E-F178-4EF8-BA80-61ADBD95E123}"/>
              </a:ext>
            </a:extLst>
          </p:cNvPr>
          <p:cNvSpPr txBox="1"/>
          <p:nvPr/>
        </p:nvSpPr>
        <p:spPr>
          <a:xfrm>
            <a:off x="3608199" y="3147927"/>
            <a:ext cx="942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0" dirty="0"/>
              <a:t>解码器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FA398230-81EC-4EFF-91DF-A7568EC310DD}"/>
              </a:ext>
            </a:extLst>
          </p:cNvPr>
          <p:cNvSpPr txBox="1"/>
          <p:nvPr/>
        </p:nvSpPr>
        <p:spPr>
          <a:xfrm>
            <a:off x="435890" y="2704274"/>
            <a:ext cx="17848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0" dirty="0"/>
              <a:t>重构的输入数据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E2FD1D04-40C4-4DCE-895B-86AE3E9DA39A}"/>
              </a:ext>
            </a:extLst>
          </p:cNvPr>
          <p:cNvSpPr txBox="1"/>
          <p:nvPr/>
        </p:nvSpPr>
        <p:spPr>
          <a:xfrm>
            <a:off x="5069783" y="2789628"/>
            <a:ext cx="343666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0" dirty="0"/>
              <a:t>自动编码器可以重建数据，并可以学习特征以初始化监督模型</a:t>
            </a:r>
          </a:p>
          <a:p>
            <a:endParaRPr lang="en-US" altLang="zh-CN" b="0" dirty="0"/>
          </a:p>
          <a:p>
            <a:endParaRPr lang="zh-CN" altLang="en-US" b="0" dirty="0"/>
          </a:p>
          <a:p>
            <a:r>
              <a:rPr lang="zh-CN" altLang="en-US" b="0" dirty="0"/>
              <a:t>特征捕捉训练数据中的变化因素。 那么我们可以从自动编码器生成新图像吗？</a:t>
            </a:r>
          </a:p>
        </p:txBody>
      </p:sp>
    </p:spTree>
    <p:extLst>
      <p:ext uri="{BB962C8B-B14F-4D97-AF65-F5344CB8AC3E}">
        <p14:creationId xmlns:p14="http://schemas.microsoft.com/office/powerpoint/2010/main" val="7013480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1187624" y="260648"/>
            <a:ext cx="7391400" cy="714375"/>
          </a:xfrm>
        </p:spPr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§</a:t>
            </a:r>
            <a:r>
              <a:rPr lang="zh-CN" altLang="en-US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变分自动编码器（</a:t>
            </a:r>
            <a:r>
              <a:rPr lang="en-US" altLang="zh-CN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VAE</a:t>
            </a:r>
            <a:r>
              <a:rPr lang="zh-CN" altLang="en-US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）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31C46851-B7EB-405A-8236-4B148EE7F6F8}"/>
                  </a:ext>
                </a:extLst>
              </p:cNvPr>
              <p:cNvSpPr/>
              <p:nvPr/>
            </p:nvSpPr>
            <p:spPr bwMode="auto">
              <a:xfrm>
                <a:off x="2494623" y="3350605"/>
                <a:ext cx="2016224" cy="36004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0" lang="zh-CN" altLang="en-US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𝒳</m:t>
                      </m:r>
                    </m:oMath>
                  </m:oMathPara>
                </a14:m>
                <a:endParaRPr kumimoji="0" lang="zh-CN" altLang="en-US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31C46851-B7EB-405A-8236-4B148EE7F6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494623" y="3350605"/>
                <a:ext cx="2016224" cy="360040"/>
              </a:xfrm>
              <a:prstGeom prst="rect">
                <a:avLst/>
              </a:prstGeom>
              <a:blipFill>
                <a:blip r:embed="rId2"/>
                <a:stretch>
                  <a:fillRect b="-4918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D8C0F751-4373-43B6-8111-264DB24F9897}"/>
                  </a:ext>
                </a:extLst>
              </p:cNvPr>
              <p:cNvSpPr/>
              <p:nvPr/>
            </p:nvSpPr>
            <p:spPr bwMode="auto">
              <a:xfrm>
                <a:off x="2848948" y="4686256"/>
                <a:ext cx="1307574" cy="36004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0" lang="zh-CN" altLang="en-US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𝒵</m:t>
                      </m:r>
                    </m:oMath>
                  </m:oMathPara>
                </a14:m>
                <a:endParaRPr kumimoji="0" lang="zh-CN" altLang="en-US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D8C0F751-4373-43B6-8111-264DB24F98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848948" y="4686256"/>
                <a:ext cx="1307574" cy="360040"/>
              </a:xfrm>
              <a:prstGeom prst="rect">
                <a:avLst/>
              </a:prstGeom>
              <a:blipFill>
                <a:blip r:embed="rId3"/>
                <a:stretch>
                  <a:fillRect b="-4918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6BBE3D8E-6C42-43D3-AEC1-C530C889D9CF}"/>
              </a:ext>
            </a:extLst>
          </p:cNvPr>
          <p:cNvCxnSpPr>
            <a:cxnSpLocks/>
            <a:stCxn id="8" idx="0"/>
            <a:endCxn id="4" idx="2"/>
          </p:cNvCxnSpPr>
          <p:nvPr/>
        </p:nvCxnSpPr>
        <p:spPr bwMode="auto">
          <a:xfrm flipV="1">
            <a:off x="3502735" y="3710645"/>
            <a:ext cx="0" cy="975611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E3C6C5B3-78AA-4C8D-A4EC-880153C4C625}"/>
                  </a:ext>
                </a:extLst>
              </p:cNvPr>
              <p:cNvSpPr txBox="1"/>
              <p:nvPr/>
            </p:nvSpPr>
            <p:spPr>
              <a:xfrm>
                <a:off x="1065323" y="4468017"/>
                <a:ext cx="155102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b="0" dirty="0"/>
                  <a:t>从先验分布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𝓏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zh-CN" altLang="en-US" b="0" i="1">
                        <a:latin typeface="Cambria Math" panose="02040503050406030204" pitchFamily="18" charset="0"/>
                      </a:rPr>
                      <m:t>中</m:t>
                    </m:r>
                  </m:oMath>
                </a14:m>
                <a:r>
                  <a:rPr lang="zh-CN" altLang="en-US" b="0" dirty="0"/>
                  <a:t>采样</a:t>
                </a:r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E3C6C5B3-78AA-4C8D-A4EC-880153C4C6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5323" y="4468017"/>
                <a:ext cx="1551028" cy="646331"/>
              </a:xfrm>
              <a:prstGeom prst="rect">
                <a:avLst/>
              </a:prstGeom>
              <a:blipFill>
                <a:blip r:embed="rId4"/>
                <a:stretch>
                  <a:fillRect l="-3543" t="-5660" r="-1181" b="-122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E2FD1D04-40C4-4DCE-895B-86AE3E9DA39A}"/>
                  </a:ext>
                </a:extLst>
              </p:cNvPr>
              <p:cNvSpPr txBox="1"/>
              <p:nvPr/>
            </p:nvSpPr>
            <p:spPr>
              <a:xfrm>
                <a:off x="365607" y="1428559"/>
                <a:ext cx="7880526" cy="9414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b="0" dirty="0"/>
                  <a:t>向自动编码器中加入随机因子 </a:t>
                </a:r>
                <a:r>
                  <a:rPr lang="en-US" altLang="zh-CN" b="0" dirty="0"/>
                  <a:t>– </a:t>
                </a:r>
                <a:r>
                  <a:rPr lang="zh-CN" altLang="en-US" b="0" dirty="0"/>
                  <a:t>使我们能够从模型中采样以生成新数据！</a:t>
                </a:r>
                <a:endParaRPr lang="en-US" altLang="zh-CN" b="0" dirty="0"/>
              </a:p>
              <a:p>
                <a:endParaRPr lang="en-US" altLang="zh-CN" b="0" dirty="0"/>
              </a:p>
              <a:p>
                <a:r>
                  <a:rPr lang="zh-CN" altLang="en-US" b="0" dirty="0"/>
                  <a:t>假设训练数据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{</m:t>
                        </m:r>
                        <m:sSup>
                          <m:sSupPr>
                            <m:ctrlPr>
                              <a:rPr lang="en-US" altLang="zh-CN" b="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b="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b="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b="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bSup>
                    <m:r>
                      <a:rPr lang="zh-CN" altLang="en-US" b="0" i="1">
                        <a:latin typeface="Cambria Math" panose="02040503050406030204" pitchFamily="18" charset="0"/>
                      </a:rPr>
                      <m:t>是从</m:t>
                    </m:r>
                  </m:oMath>
                </a14:m>
                <a:r>
                  <a:rPr lang="zh-CN" altLang="en-US" b="0" dirty="0"/>
                  <a:t>某种潜在的不可观测的隐式表征</a:t>
                </a:r>
                <a14:m>
                  <m:oMath xmlns:m="http://schemas.openxmlformats.org/officeDocument/2006/math">
                    <m:r>
                      <a:rPr lang="zh-CN" alt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𝔃</m:t>
                    </m:r>
                  </m:oMath>
                </a14:m>
                <a:r>
                  <a:rPr lang="zh-CN" altLang="en-US" b="0" dirty="0"/>
                  <a:t>生成的</a:t>
                </a:r>
              </a:p>
            </p:txBody>
          </p:sp>
        </mc:Choice>
        <mc:Fallback xmlns="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E2FD1D04-40C4-4DCE-895B-86AE3E9DA3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607" y="1428559"/>
                <a:ext cx="7880526" cy="941412"/>
              </a:xfrm>
              <a:prstGeom prst="rect">
                <a:avLst/>
              </a:prstGeom>
              <a:blipFill>
                <a:blip r:embed="rId5"/>
                <a:stretch>
                  <a:fillRect l="-696" t="-4516" b="-70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513981D7-5F0B-4A35-A02B-4092A2058F80}"/>
                  </a:ext>
                </a:extLst>
              </p:cNvPr>
              <p:cNvSpPr/>
              <p:nvPr/>
            </p:nvSpPr>
            <p:spPr>
              <a:xfrm>
                <a:off x="376462" y="3099865"/>
                <a:ext cx="1979711" cy="6578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b="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从条件概率分布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b="0" i="1">
                            <a:latin typeface="Cambria Math" panose="02040503050406030204" pitchFamily="18" charset="0"/>
                            <a:ea typeface="+mn-ea"/>
                          </a:rPr>
                          <m:t>𝑝</m:t>
                        </m:r>
                      </m:e>
                      <m:sub>
                        <m:sSup>
                          <m:sSupPr>
                            <m:ctrlPr>
                              <a:rPr lang="en-US" altLang="zh-CN" b="0" i="1"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pPr>
                          <m:e>
                            <m:r>
                              <a:rPr lang="zh-CN" altLang="en-US" b="0" i="1">
                                <a:latin typeface="Cambria Math" panose="02040503050406030204" pitchFamily="18" charset="0"/>
                                <a:ea typeface="+mn-ea"/>
                              </a:rPr>
                              <m:t>𝜃</m:t>
                            </m:r>
                          </m:e>
                          <m:sup>
                            <m:r>
                              <a:rPr lang="en-US" altLang="zh-CN" b="0" i="1">
                                <a:latin typeface="Cambria Math" panose="02040503050406030204" pitchFamily="18" charset="0"/>
                                <a:ea typeface="+mn-ea"/>
                              </a:rPr>
                              <m:t>∗</m:t>
                            </m:r>
                          </m:sup>
                        </m:sSup>
                      </m:sub>
                    </m:sSub>
                    <m:r>
                      <a:rPr lang="en-US" altLang="zh-CN" b="0" i="1">
                        <a:latin typeface="Cambria Math" panose="02040503050406030204" pitchFamily="18" charset="0"/>
                        <a:ea typeface="+mn-ea"/>
                      </a:rPr>
                      <m:t>(</m:t>
                    </m:r>
                    <m:r>
                      <a:rPr lang="zh-CN" altLang="en-US" b="0" i="1" smtClean="0">
                        <a:latin typeface="Cambria Math" panose="02040503050406030204" pitchFamily="18" charset="0"/>
                        <a:ea typeface="+mn-ea"/>
                      </a:rPr>
                      <m:t>𝓍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+mn-ea"/>
                      </a:rPr>
                      <m:t>|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sSupPr>
                      <m:e>
                        <m:r>
                          <a:rPr lang="zh-CN" altLang="el-GR" b="0" i="1">
                            <a:latin typeface="Cambria Math" panose="02040503050406030204" pitchFamily="18" charset="0"/>
                            <a:ea typeface="+mn-ea"/>
                          </a:rPr>
                          <m:t>𝓏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+mn-ea"/>
                          </a:rPr>
                          <m:t>(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+mn-ea"/>
                          </a:rPr>
                          <m:t>𝑖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+mn-ea"/>
                          </a:rPr>
                          <m:t>)</m:t>
                        </m:r>
                      </m:sup>
                    </m:sSup>
                    <m:r>
                      <a:rPr lang="en-US" altLang="zh-CN" b="0" i="1">
                        <a:latin typeface="Cambria Math" panose="02040503050406030204" pitchFamily="18" charset="0"/>
                        <a:ea typeface="+mn-ea"/>
                      </a:rPr>
                      <m:t>)</m:t>
                    </m:r>
                    <m:r>
                      <a:rPr lang="zh-CN" altLang="en-US" b="0" i="1">
                        <a:latin typeface="Cambria Math" panose="02040503050406030204" pitchFamily="18" charset="0"/>
                        <a:ea typeface="+mn-ea"/>
                      </a:rPr>
                      <m:t>中</m:t>
                    </m:r>
                  </m:oMath>
                </a14:m>
                <a:r>
                  <a:rPr lang="zh-CN" altLang="en-US" b="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采样</a:t>
                </a:r>
              </a:p>
            </p:txBody>
          </p:sp>
        </mc:Choice>
        <mc:Fallback xmlns="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513981D7-5F0B-4A35-A02B-4092A2058F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462" y="3099865"/>
                <a:ext cx="1979711" cy="657809"/>
              </a:xfrm>
              <a:prstGeom prst="rect">
                <a:avLst/>
              </a:prstGeom>
              <a:blipFill>
                <a:blip r:embed="rId6"/>
                <a:stretch>
                  <a:fillRect l="-2769" t="-5607" r="-308" b="-121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矩形 9">
            <a:extLst>
              <a:ext uri="{FF2B5EF4-FFF2-40B4-BE49-F238E27FC236}">
                <a16:creationId xmlns:a16="http://schemas.microsoft.com/office/drawing/2014/main" id="{0110D91D-71E1-4FA2-8FD6-0130E96CF76F}"/>
              </a:ext>
            </a:extLst>
          </p:cNvPr>
          <p:cNvSpPr/>
          <p:nvPr/>
        </p:nvSpPr>
        <p:spPr>
          <a:xfrm>
            <a:off x="3790493" y="6541393"/>
            <a:ext cx="561662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b="0" dirty="0">
                <a:latin typeface="Times New Roman" panose="02020603050405020304" pitchFamily="18" charset="0"/>
                <a:cs typeface="Times New Roman" panose="02020603050405020304" pitchFamily="18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Kingma and Welling, </a:t>
            </a:r>
            <a:r>
              <a:rPr lang="en-US" altLang="zh-CN" sz="1400" b="0" dirty="0">
                <a:latin typeface="Times New Roman" panose="02020603050405020304" pitchFamily="18" charset="0"/>
                <a:cs typeface="Times New Roman" panose="02020603050405020304" pitchFamily="18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“</a:t>
            </a:r>
            <a:r>
              <a:rPr lang="zh-CN" altLang="en-US" sz="1400" b="0" dirty="0">
                <a:latin typeface="Times New Roman" panose="02020603050405020304" pitchFamily="18" charset="0"/>
                <a:cs typeface="Times New Roman" panose="02020603050405020304" pitchFamily="18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Auto-Encoding Variational Bayes</a:t>
            </a:r>
            <a:r>
              <a:rPr lang="en-US" altLang="zh-CN" sz="1400" b="0" dirty="0">
                <a:latin typeface="Times New Roman" panose="02020603050405020304" pitchFamily="18" charset="0"/>
                <a:cs typeface="Times New Roman" panose="02020603050405020304" pitchFamily="18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”</a:t>
            </a:r>
            <a:r>
              <a:rPr lang="zh-CN" altLang="en-US" sz="1400" b="0" dirty="0">
                <a:latin typeface="Times New Roman" panose="02020603050405020304" pitchFamily="18" charset="0"/>
                <a:cs typeface="Times New Roman" panose="02020603050405020304" pitchFamily="18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, ICLR 2014</a:t>
            </a:r>
            <a:endParaRPr lang="zh-CN" altLang="en-US" sz="14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81745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1187624" y="260648"/>
            <a:ext cx="7391400" cy="714375"/>
          </a:xfrm>
        </p:spPr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§</a:t>
            </a:r>
            <a:r>
              <a:rPr lang="zh-CN" altLang="en-US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变分自动编码器（</a:t>
            </a:r>
            <a:r>
              <a:rPr lang="en-US" altLang="zh-CN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VAE</a:t>
            </a:r>
            <a:r>
              <a:rPr lang="zh-CN" altLang="en-US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）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31C46851-B7EB-405A-8236-4B148EE7F6F8}"/>
                  </a:ext>
                </a:extLst>
              </p:cNvPr>
              <p:cNvSpPr/>
              <p:nvPr/>
            </p:nvSpPr>
            <p:spPr bwMode="auto">
              <a:xfrm>
                <a:off x="2494623" y="3350605"/>
                <a:ext cx="2016224" cy="36004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0" lang="zh-CN" altLang="en-US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𝒳</m:t>
                      </m:r>
                    </m:oMath>
                  </m:oMathPara>
                </a14:m>
                <a:endParaRPr kumimoji="0" lang="zh-CN" altLang="en-US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31C46851-B7EB-405A-8236-4B148EE7F6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494623" y="3350605"/>
                <a:ext cx="2016224" cy="360040"/>
              </a:xfrm>
              <a:prstGeom prst="rect">
                <a:avLst/>
              </a:prstGeom>
              <a:blipFill>
                <a:blip r:embed="rId2"/>
                <a:stretch>
                  <a:fillRect b="-4918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D8C0F751-4373-43B6-8111-264DB24F9897}"/>
                  </a:ext>
                </a:extLst>
              </p:cNvPr>
              <p:cNvSpPr/>
              <p:nvPr/>
            </p:nvSpPr>
            <p:spPr bwMode="auto">
              <a:xfrm>
                <a:off x="2848948" y="4686256"/>
                <a:ext cx="1307574" cy="36004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0" lang="zh-CN" altLang="en-US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𝒵</m:t>
                      </m:r>
                    </m:oMath>
                  </m:oMathPara>
                </a14:m>
                <a:endParaRPr kumimoji="0" lang="zh-CN" altLang="en-US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D8C0F751-4373-43B6-8111-264DB24F98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848948" y="4686256"/>
                <a:ext cx="1307574" cy="360040"/>
              </a:xfrm>
              <a:prstGeom prst="rect">
                <a:avLst/>
              </a:prstGeom>
              <a:blipFill>
                <a:blip r:embed="rId3"/>
                <a:stretch>
                  <a:fillRect b="-4918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6BBE3D8E-6C42-43D3-AEC1-C530C889D9CF}"/>
              </a:ext>
            </a:extLst>
          </p:cNvPr>
          <p:cNvCxnSpPr>
            <a:cxnSpLocks/>
            <a:stCxn id="8" idx="0"/>
            <a:endCxn id="4" idx="2"/>
          </p:cNvCxnSpPr>
          <p:nvPr/>
        </p:nvCxnSpPr>
        <p:spPr bwMode="auto">
          <a:xfrm flipV="1">
            <a:off x="3502735" y="3710645"/>
            <a:ext cx="0" cy="975611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E3C6C5B3-78AA-4C8D-A4EC-880153C4C625}"/>
                  </a:ext>
                </a:extLst>
              </p:cNvPr>
              <p:cNvSpPr txBox="1"/>
              <p:nvPr/>
            </p:nvSpPr>
            <p:spPr>
              <a:xfrm>
                <a:off x="1065323" y="4468017"/>
                <a:ext cx="155102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b="0" dirty="0"/>
                  <a:t>从先验分布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𝓏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zh-CN" altLang="en-US" b="0" i="1">
                        <a:latin typeface="Cambria Math" panose="02040503050406030204" pitchFamily="18" charset="0"/>
                      </a:rPr>
                      <m:t>中</m:t>
                    </m:r>
                  </m:oMath>
                </a14:m>
                <a:r>
                  <a:rPr lang="zh-CN" altLang="en-US" b="0" dirty="0"/>
                  <a:t>采样</a:t>
                </a:r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E3C6C5B3-78AA-4C8D-A4EC-880153C4C6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5323" y="4468017"/>
                <a:ext cx="1551028" cy="646331"/>
              </a:xfrm>
              <a:prstGeom prst="rect">
                <a:avLst/>
              </a:prstGeom>
              <a:blipFill>
                <a:blip r:embed="rId4"/>
                <a:stretch>
                  <a:fillRect l="-3543" t="-5660" r="-1181" b="-122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E2FD1D04-40C4-4DCE-895B-86AE3E9DA39A}"/>
                  </a:ext>
                </a:extLst>
              </p:cNvPr>
              <p:cNvSpPr txBox="1"/>
              <p:nvPr/>
            </p:nvSpPr>
            <p:spPr>
              <a:xfrm>
                <a:off x="365607" y="1428559"/>
                <a:ext cx="7880526" cy="9414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b="0" dirty="0"/>
                  <a:t>向自动编码器中加入随机因子 </a:t>
                </a:r>
                <a:r>
                  <a:rPr lang="en-US" altLang="zh-CN" b="0" dirty="0"/>
                  <a:t>– </a:t>
                </a:r>
                <a:r>
                  <a:rPr lang="zh-CN" altLang="en-US" b="0" dirty="0"/>
                  <a:t>使我们能够从模型中采样以生成新数据！</a:t>
                </a:r>
                <a:endParaRPr lang="en-US" altLang="zh-CN" b="0" dirty="0"/>
              </a:p>
              <a:p>
                <a:endParaRPr lang="en-US" altLang="zh-CN" b="0" dirty="0"/>
              </a:p>
              <a:p>
                <a:r>
                  <a:rPr lang="zh-CN" altLang="en-US" b="0" dirty="0"/>
                  <a:t>假设训练数据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{</m:t>
                        </m:r>
                        <m:sSup>
                          <m:sSupPr>
                            <m:ctrlPr>
                              <a:rPr lang="en-US" altLang="zh-CN" b="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b="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b="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b="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bSup>
                    <m:r>
                      <a:rPr lang="zh-CN" altLang="en-US" b="0" i="1">
                        <a:latin typeface="Cambria Math" panose="02040503050406030204" pitchFamily="18" charset="0"/>
                      </a:rPr>
                      <m:t>是从</m:t>
                    </m:r>
                  </m:oMath>
                </a14:m>
                <a:r>
                  <a:rPr lang="zh-CN" altLang="en-US" b="0" dirty="0"/>
                  <a:t>某种潜在的不可观测的隐式表征</a:t>
                </a:r>
                <a14:m>
                  <m:oMath xmlns:m="http://schemas.openxmlformats.org/officeDocument/2006/math">
                    <m:r>
                      <a:rPr lang="zh-CN" altLang="el-GR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𝓏</m:t>
                    </m:r>
                  </m:oMath>
                </a14:m>
                <a:r>
                  <a:rPr lang="zh-CN" altLang="en-US" b="0" dirty="0"/>
                  <a:t>生成的</a:t>
                </a:r>
              </a:p>
            </p:txBody>
          </p:sp>
        </mc:Choice>
        <mc:Fallback xmlns="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E2FD1D04-40C4-4DCE-895B-86AE3E9DA3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607" y="1428559"/>
                <a:ext cx="7880526" cy="941412"/>
              </a:xfrm>
              <a:prstGeom prst="rect">
                <a:avLst/>
              </a:prstGeom>
              <a:blipFill>
                <a:blip r:embed="rId5"/>
                <a:stretch>
                  <a:fillRect l="-696" t="-4516" b="-70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513981D7-5F0B-4A35-A02B-4092A2058F80}"/>
                  </a:ext>
                </a:extLst>
              </p:cNvPr>
              <p:cNvSpPr/>
              <p:nvPr/>
            </p:nvSpPr>
            <p:spPr>
              <a:xfrm>
                <a:off x="376462" y="3099865"/>
                <a:ext cx="1979711" cy="6578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b="0" dirty="0"/>
                  <a:t>从条件概率分布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sSup>
                          <m:sSupPr>
                            <m:ctrlPr>
                              <a:rPr lang="en-US" altLang="zh-CN" b="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b="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en-US" altLang="zh-CN" b="0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sub>
                    </m:sSub>
                    <m:r>
                      <a:rPr lang="en-US" altLang="zh-CN" b="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b="0" i="1" smtClean="0">
                        <a:latin typeface="Cambria Math" panose="02040503050406030204" pitchFamily="18" charset="0"/>
                      </a:rPr>
                      <m:t>𝓍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|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l-GR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𝓏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altLang="zh-CN" b="0" i="1">
                        <a:latin typeface="Cambria Math" panose="02040503050406030204" pitchFamily="18" charset="0"/>
                      </a:rPr>
                      <m:t>)</m:t>
                    </m:r>
                    <m:r>
                      <a:rPr lang="zh-CN" altLang="en-US" b="0" i="1">
                        <a:latin typeface="Cambria Math" panose="02040503050406030204" pitchFamily="18" charset="0"/>
                      </a:rPr>
                      <m:t>中</m:t>
                    </m:r>
                  </m:oMath>
                </a14:m>
                <a:r>
                  <a:rPr lang="zh-CN" altLang="en-US" b="0" dirty="0"/>
                  <a:t>采样</a:t>
                </a:r>
              </a:p>
            </p:txBody>
          </p:sp>
        </mc:Choice>
        <mc:Fallback xmlns="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513981D7-5F0B-4A35-A02B-4092A2058F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462" y="3099865"/>
                <a:ext cx="1979711" cy="657809"/>
              </a:xfrm>
              <a:prstGeom prst="rect">
                <a:avLst/>
              </a:prstGeom>
              <a:blipFill>
                <a:blip r:embed="rId6"/>
                <a:stretch>
                  <a:fillRect l="-2769" t="-5607" r="-1231" b="-121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C3984B72-0565-4265-A8DE-C82108991F39}"/>
                  </a:ext>
                </a:extLst>
              </p:cNvPr>
              <p:cNvSpPr txBox="1"/>
              <p:nvPr/>
            </p:nvSpPr>
            <p:spPr>
              <a:xfrm>
                <a:off x="5014903" y="3068960"/>
                <a:ext cx="3505101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zh-CN" altLang="en-US" b="0" dirty="0">
                    <a:solidFill>
                      <a:srgbClr val="FF0000"/>
                    </a:solidFill>
                  </a:rPr>
                  <a:t>从直观来讲，</a:t>
                </a:r>
                <a14:m>
                  <m:oMath xmlns:m="http://schemas.openxmlformats.org/officeDocument/2006/math">
                    <m:r>
                      <a:rPr lang="en-US" altLang="zh-CN" b="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CN" altLang="en-US" b="0" dirty="0">
                    <a:solidFill>
                      <a:srgbClr val="FF0000"/>
                    </a:solidFill>
                  </a:rPr>
                  <a:t>是一张图像，而</a:t>
                </a:r>
                <a14:m>
                  <m:oMath xmlns:m="http://schemas.openxmlformats.org/officeDocument/2006/math">
                    <m:r>
                      <a:rPr lang="zh-CN" altLang="el-GR" b="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𝓏</m:t>
                    </m:r>
                  </m:oMath>
                </a14:m>
                <a:r>
                  <a:rPr lang="zh-CN" altLang="en-US" b="0" dirty="0">
                    <a:solidFill>
                      <a:srgbClr val="FF0000"/>
                    </a:solidFill>
                  </a:rPr>
                  <a:t>是用来生成</a:t>
                </a:r>
                <a14:m>
                  <m:oMath xmlns:m="http://schemas.openxmlformats.org/officeDocument/2006/math">
                    <m:r>
                      <a:rPr lang="en-US" altLang="zh-CN" b="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CN" altLang="en-US" b="0" dirty="0">
                    <a:solidFill>
                      <a:srgbClr val="FF0000"/>
                    </a:solidFill>
                  </a:rPr>
                  <a:t>（属性，方向等）的潜在因子</a:t>
                </a: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C3984B72-0565-4265-A8DE-C82108991F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4903" y="3068960"/>
                <a:ext cx="3505101" cy="923330"/>
              </a:xfrm>
              <a:prstGeom prst="rect">
                <a:avLst/>
              </a:prstGeom>
              <a:blipFill>
                <a:blip r:embed="rId7"/>
                <a:stretch>
                  <a:fillRect l="-1565" t="-4605" r="-1391" b="-78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矩形 11">
            <a:extLst>
              <a:ext uri="{FF2B5EF4-FFF2-40B4-BE49-F238E27FC236}">
                <a16:creationId xmlns:a16="http://schemas.microsoft.com/office/drawing/2014/main" id="{D250B78E-DA82-497A-A625-547B1709CDB1}"/>
              </a:ext>
            </a:extLst>
          </p:cNvPr>
          <p:cNvSpPr/>
          <p:nvPr/>
        </p:nvSpPr>
        <p:spPr>
          <a:xfrm>
            <a:off x="3790493" y="6541393"/>
            <a:ext cx="561662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b="0" dirty="0">
                <a:latin typeface="Times New Roman" panose="02020603050405020304" pitchFamily="18" charset="0"/>
                <a:cs typeface="Times New Roman" panose="02020603050405020304" pitchFamily="18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Kingma and Welling, </a:t>
            </a:r>
            <a:r>
              <a:rPr lang="en-US" altLang="zh-CN" sz="1400" b="0" dirty="0">
                <a:latin typeface="Times New Roman" panose="02020603050405020304" pitchFamily="18" charset="0"/>
                <a:cs typeface="Times New Roman" panose="02020603050405020304" pitchFamily="18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“</a:t>
            </a:r>
            <a:r>
              <a:rPr lang="zh-CN" altLang="en-US" sz="1400" b="0" dirty="0">
                <a:latin typeface="Times New Roman" panose="02020603050405020304" pitchFamily="18" charset="0"/>
                <a:cs typeface="Times New Roman" panose="02020603050405020304" pitchFamily="18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Auto-Encoding Variational Bayes</a:t>
            </a:r>
            <a:r>
              <a:rPr lang="en-US" altLang="zh-CN" sz="1400" b="0" dirty="0">
                <a:latin typeface="Times New Roman" panose="02020603050405020304" pitchFamily="18" charset="0"/>
                <a:cs typeface="Times New Roman" panose="02020603050405020304" pitchFamily="18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”</a:t>
            </a:r>
            <a:r>
              <a:rPr lang="zh-CN" altLang="en-US" sz="1400" b="0" dirty="0">
                <a:latin typeface="Times New Roman" panose="02020603050405020304" pitchFamily="18" charset="0"/>
                <a:cs typeface="Times New Roman" panose="02020603050405020304" pitchFamily="18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, ICLR 2014</a:t>
            </a:r>
            <a:endParaRPr lang="zh-CN" altLang="en-US" sz="14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52307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1187624" y="260648"/>
            <a:ext cx="7391400" cy="714375"/>
          </a:xfrm>
        </p:spPr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§</a:t>
            </a:r>
            <a:r>
              <a:rPr lang="zh-CN" altLang="en-US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变分自动编码器（</a:t>
            </a:r>
            <a:r>
              <a:rPr lang="en-US" altLang="zh-CN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VAE</a:t>
            </a:r>
            <a:r>
              <a:rPr lang="zh-CN" altLang="en-US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）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31C46851-B7EB-405A-8236-4B148EE7F6F8}"/>
                  </a:ext>
                </a:extLst>
              </p:cNvPr>
              <p:cNvSpPr/>
              <p:nvPr/>
            </p:nvSpPr>
            <p:spPr bwMode="auto">
              <a:xfrm>
                <a:off x="2494623" y="3350605"/>
                <a:ext cx="2016224" cy="36004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0" lang="zh-CN" altLang="en-US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𝒳</m:t>
                      </m:r>
                    </m:oMath>
                  </m:oMathPara>
                </a14:m>
                <a:endParaRPr kumimoji="0" lang="zh-CN" altLang="en-US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31C46851-B7EB-405A-8236-4B148EE7F6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494623" y="3350605"/>
                <a:ext cx="2016224" cy="360040"/>
              </a:xfrm>
              <a:prstGeom prst="rect">
                <a:avLst/>
              </a:prstGeom>
              <a:blipFill>
                <a:blip r:embed="rId2"/>
                <a:stretch>
                  <a:fillRect b="-4918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D8C0F751-4373-43B6-8111-264DB24F9897}"/>
                  </a:ext>
                </a:extLst>
              </p:cNvPr>
              <p:cNvSpPr/>
              <p:nvPr/>
            </p:nvSpPr>
            <p:spPr bwMode="auto">
              <a:xfrm>
                <a:off x="2848948" y="4686256"/>
                <a:ext cx="1307574" cy="36004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0" lang="zh-CN" altLang="en-US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𝒵</m:t>
                      </m:r>
                    </m:oMath>
                  </m:oMathPara>
                </a14:m>
                <a:endParaRPr kumimoji="0" lang="zh-CN" altLang="en-US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D8C0F751-4373-43B6-8111-264DB24F98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848948" y="4686256"/>
                <a:ext cx="1307574" cy="360040"/>
              </a:xfrm>
              <a:prstGeom prst="rect">
                <a:avLst/>
              </a:prstGeom>
              <a:blipFill>
                <a:blip r:embed="rId3"/>
                <a:stretch>
                  <a:fillRect b="-4918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6BBE3D8E-6C42-43D3-AEC1-C530C889D9CF}"/>
              </a:ext>
            </a:extLst>
          </p:cNvPr>
          <p:cNvCxnSpPr>
            <a:cxnSpLocks/>
            <a:stCxn id="8" idx="0"/>
            <a:endCxn id="4" idx="2"/>
          </p:cNvCxnSpPr>
          <p:nvPr/>
        </p:nvCxnSpPr>
        <p:spPr bwMode="auto">
          <a:xfrm flipV="1">
            <a:off x="3502735" y="3710645"/>
            <a:ext cx="0" cy="975611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E3C6C5B3-78AA-4C8D-A4EC-880153C4C625}"/>
                  </a:ext>
                </a:extLst>
              </p:cNvPr>
              <p:cNvSpPr txBox="1"/>
              <p:nvPr/>
            </p:nvSpPr>
            <p:spPr>
              <a:xfrm>
                <a:off x="1065323" y="4468017"/>
                <a:ext cx="155102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b="0" dirty="0"/>
                  <a:t>从先验分布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𝓏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zh-CN" altLang="en-US" b="0" i="1">
                        <a:latin typeface="Cambria Math" panose="02040503050406030204" pitchFamily="18" charset="0"/>
                      </a:rPr>
                      <m:t>中</m:t>
                    </m:r>
                  </m:oMath>
                </a14:m>
                <a:r>
                  <a:rPr lang="zh-CN" altLang="en-US" b="0" dirty="0"/>
                  <a:t>采样</a:t>
                </a:r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E3C6C5B3-78AA-4C8D-A4EC-880153C4C6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5323" y="4468017"/>
                <a:ext cx="1551028" cy="646331"/>
              </a:xfrm>
              <a:prstGeom prst="rect">
                <a:avLst/>
              </a:prstGeom>
              <a:blipFill>
                <a:blip r:embed="rId4"/>
                <a:stretch>
                  <a:fillRect l="-3543" t="-5660" r="-1181" b="-122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513981D7-5F0B-4A35-A02B-4092A2058F80}"/>
                  </a:ext>
                </a:extLst>
              </p:cNvPr>
              <p:cNvSpPr/>
              <p:nvPr/>
            </p:nvSpPr>
            <p:spPr>
              <a:xfrm>
                <a:off x="376462" y="3099865"/>
                <a:ext cx="1979711" cy="6578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b="0" dirty="0"/>
                  <a:t>从条件概率分布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sSup>
                          <m:sSupPr>
                            <m:ctrlPr>
                              <a:rPr lang="en-US" altLang="zh-CN" b="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b="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en-US" altLang="zh-CN" b="0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sub>
                    </m:sSub>
                    <m:r>
                      <a:rPr lang="en-US" altLang="zh-CN" b="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b="0" i="1" smtClean="0">
                        <a:latin typeface="Cambria Math" panose="02040503050406030204" pitchFamily="18" charset="0"/>
                      </a:rPr>
                      <m:t>𝓍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|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l-GR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𝓏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altLang="zh-CN" b="0" i="1">
                        <a:latin typeface="Cambria Math" panose="02040503050406030204" pitchFamily="18" charset="0"/>
                      </a:rPr>
                      <m:t>)</m:t>
                    </m:r>
                    <m:r>
                      <a:rPr lang="zh-CN" altLang="en-US" b="0" i="1">
                        <a:latin typeface="Cambria Math" panose="02040503050406030204" pitchFamily="18" charset="0"/>
                      </a:rPr>
                      <m:t>中</m:t>
                    </m:r>
                  </m:oMath>
                </a14:m>
                <a:r>
                  <a:rPr lang="zh-CN" altLang="en-US" b="0" dirty="0"/>
                  <a:t>采样</a:t>
                </a:r>
              </a:p>
            </p:txBody>
          </p:sp>
        </mc:Choice>
        <mc:Fallback xmlns="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513981D7-5F0B-4A35-A02B-4092A2058F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462" y="3099865"/>
                <a:ext cx="1979711" cy="657809"/>
              </a:xfrm>
              <a:prstGeom prst="rect">
                <a:avLst/>
              </a:prstGeom>
              <a:blipFill>
                <a:blip r:embed="rId5"/>
                <a:stretch>
                  <a:fillRect l="-2769" t="-5607" r="-1231" b="-121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0A966AF6-A7E2-4957-AF78-074576F3D730}"/>
                  </a:ext>
                </a:extLst>
              </p:cNvPr>
              <p:cNvSpPr txBox="1"/>
              <p:nvPr/>
            </p:nvSpPr>
            <p:spPr>
              <a:xfrm>
                <a:off x="4618586" y="1916832"/>
                <a:ext cx="396043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zh-CN" altLang="en-US" b="0" dirty="0">
                    <a:solidFill>
                      <a:schemeClr val="tx1"/>
                    </a:solidFill>
                  </a:rPr>
                  <a:t>目标：我们希望估计该生成模型的真实参数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altLang="zh-CN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zh-CN" altLang="en-US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0A966AF6-A7E2-4957-AF78-074576F3D7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8586" y="1916832"/>
                <a:ext cx="3960438" cy="646331"/>
              </a:xfrm>
              <a:prstGeom prst="rect">
                <a:avLst/>
              </a:prstGeom>
              <a:blipFill>
                <a:blip r:embed="rId6"/>
                <a:stretch>
                  <a:fillRect l="-1387" t="-4717" r="-1387" b="-122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本框 11">
            <a:extLst>
              <a:ext uri="{FF2B5EF4-FFF2-40B4-BE49-F238E27FC236}">
                <a16:creationId xmlns:a16="http://schemas.microsoft.com/office/drawing/2014/main" id="{A3A348CE-F206-49EA-841A-E0B81540A424}"/>
              </a:ext>
            </a:extLst>
          </p:cNvPr>
          <p:cNvSpPr txBox="1"/>
          <p:nvPr/>
        </p:nvSpPr>
        <p:spPr>
          <a:xfrm>
            <a:off x="4618586" y="2915199"/>
            <a:ext cx="39604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b="0" dirty="0">
                <a:solidFill>
                  <a:srgbClr val="0000FF"/>
                </a:solidFill>
              </a:rPr>
              <a:t>我们应该如何表示这个模型？</a:t>
            </a:r>
            <a:endParaRPr lang="en-US" altLang="zh-CN" b="0" dirty="0">
              <a:solidFill>
                <a:srgbClr val="0000FF"/>
              </a:solidFill>
            </a:endParaRPr>
          </a:p>
          <a:p>
            <a:pPr algn="just"/>
            <a:endParaRPr lang="en-US" altLang="zh-CN" b="0" dirty="0">
              <a:solidFill>
                <a:srgbClr val="0070C0"/>
              </a:solidFill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A815BA66-9C19-491E-8157-371BDE33913C}"/>
              </a:ext>
            </a:extLst>
          </p:cNvPr>
          <p:cNvSpPr/>
          <p:nvPr/>
        </p:nvSpPr>
        <p:spPr>
          <a:xfrm>
            <a:off x="3635896" y="6550223"/>
            <a:ext cx="561662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b="0" dirty="0"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Kingma and Welling, </a:t>
            </a:r>
            <a:r>
              <a:rPr lang="en-US" altLang="zh-CN" sz="1400" b="0" dirty="0"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“</a:t>
            </a:r>
            <a:r>
              <a:rPr lang="zh-CN" altLang="en-US" sz="1400" b="0" dirty="0"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Auto-Encoding Variational Bayes</a:t>
            </a:r>
            <a:r>
              <a:rPr lang="en-US" altLang="zh-CN" sz="1400" b="0" dirty="0"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”</a:t>
            </a:r>
            <a:r>
              <a:rPr lang="zh-CN" altLang="en-US" sz="1400" b="0" dirty="0"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, ICLR 2014</a:t>
            </a:r>
            <a:endParaRPr lang="zh-CN" altLang="en-US" sz="1400" b="0" dirty="0"/>
          </a:p>
        </p:txBody>
      </p:sp>
    </p:spTree>
    <p:extLst>
      <p:ext uri="{BB962C8B-B14F-4D97-AF65-F5344CB8AC3E}">
        <p14:creationId xmlns:p14="http://schemas.microsoft.com/office/powerpoint/2010/main" val="2070835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1187624" y="260648"/>
            <a:ext cx="7391400" cy="714375"/>
          </a:xfrm>
        </p:spPr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§</a:t>
            </a:r>
            <a:r>
              <a:rPr lang="zh-CN" altLang="en-US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变分自动编码器（</a:t>
            </a:r>
            <a:r>
              <a:rPr lang="en-US" altLang="zh-CN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VAE</a:t>
            </a:r>
            <a:r>
              <a:rPr lang="zh-CN" altLang="en-US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）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31C46851-B7EB-405A-8236-4B148EE7F6F8}"/>
                  </a:ext>
                </a:extLst>
              </p:cNvPr>
              <p:cNvSpPr/>
              <p:nvPr/>
            </p:nvSpPr>
            <p:spPr bwMode="auto">
              <a:xfrm>
                <a:off x="2494623" y="3350605"/>
                <a:ext cx="2016224" cy="36004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0" lang="zh-CN" altLang="en-US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𝒳</m:t>
                      </m:r>
                    </m:oMath>
                  </m:oMathPara>
                </a14:m>
                <a:endParaRPr kumimoji="0" lang="zh-CN" altLang="en-US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31C46851-B7EB-405A-8236-4B148EE7F6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494623" y="3350605"/>
                <a:ext cx="2016224" cy="360040"/>
              </a:xfrm>
              <a:prstGeom prst="rect">
                <a:avLst/>
              </a:prstGeom>
              <a:blipFill>
                <a:blip r:embed="rId2"/>
                <a:stretch>
                  <a:fillRect b="-4918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D8C0F751-4373-43B6-8111-264DB24F9897}"/>
                  </a:ext>
                </a:extLst>
              </p:cNvPr>
              <p:cNvSpPr/>
              <p:nvPr/>
            </p:nvSpPr>
            <p:spPr bwMode="auto">
              <a:xfrm>
                <a:off x="2848948" y="4686256"/>
                <a:ext cx="1307574" cy="36004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0" lang="zh-CN" altLang="en-US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𝒵</m:t>
                      </m:r>
                    </m:oMath>
                  </m:oMathPara>
                </a14:m>
                <a:endParaRPr kumimoji="0" lang="zh-CN" altLang="en-US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D8C0F751-4373-43B6-8111-264DB24F98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848948" y="4686256"/>
                <a:ext cx="1307574" cy="360040"/>
              </a:xfrm>
              <a:prstGeom prst="rect">
                <a:avLst/>
              </a:prstGeom>
              <a:blipFill>
                <a:blip r:embed="rId3"/>
                <a:stretch>
                  <a:fillRect b="-4918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6BBE3D8E-6C42-43D3-AEC1-C530C889D9CF}"/>
              </a:ext>
            </a:extLst>
          </p:cNvPr>
          <p:cNvCxnSpPr>
            <a:cxnSpLocks/>
            <a:stCxn id="8" idx="0"/>
            <a:endCxn id="4" idx="2"/>
          </p:cNvCxnSpPr>
          <p:nvPr/>
        </p:nvCxnSpPr>
        <p:spPr bwMode="auto">
          <a:xfrm flipV="1">
            <a:off x="3502735" y="3710645"/>
            <a:ext cx="0" cy="975611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E3C6C5B3-78AA-4C8D-A4EC-880153C4C625}"/>
                  </a:ext>
                </a:extLst>
              </p:cNvPr>
              <p:cNvSpPr txBox="1"/>
              <p:nvPr/>
            </p:nvSpPr>
            <p:spPr>
              <a:xfrm>
                <a:off x="1065323" y="4468017"/>
                <a:ext cx="155102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b="0" dirty="0"/>
                  <a:t>从先验分布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𝓏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zh-CN" altLang="en-US" b="0" i="1">
                        <a:latin typeface="Cambria Math" panose="02040503050406030204" pitchFamily="18" charset="0"/>
                      </a:rPr>
                      <m:t>中</m:t>
                    </m:r>
                  </m:oMath>
                </a14:m>
                <a:r>
                  <a:rPr lang="zh-CN" altLang="en-US" b="0" dirty="0"/>
                  <a:t>采样</a:t>
                </a:r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E3C6C5B3-78AA-4C8D-A4EC-880153C4C6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5323" y="4468017"/>
                <a:ext cx="1551028" cy="646331"/>
              </a:xfrm>
              <a:prstGeom prst="rect">
                <a:avLst/>
              </a:prstGeom>
              <a:blipFill>
                <a:blip r:embed="rId4"/>
                <a:stretch>
                  <a:fillRect l="-3543" t="-5660" r="-1181" b="-122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513981D7-5F0B-4A35-A02B-4092A2058F80}"/>
                  </a:ext>
                </a:extLst>
              </p:cNvPr>
              <p:cNvSpPr/>
              <p:nvPr/>
            </p:nvSpPr>
            <p:spPr>
              <a:xfrm>
                <a:off x="376462" y="3099865"/>
                <a:ext cx="1979711" cy="6578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b="0" dirty="0"/>
                  <a:t>从条件概率分布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sSup>
                          <m:sSupPr>
                            <m:ctrlPr>
                              <a:rPr lang="en-US" altLang="zh-CN" b="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b="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en-US" altLang="zh-CN" b="0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sub>
                    </m:sSub>
                    <m:r>
                      <a:rPr lang="en-US" altLang="zh-CN" b="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b="0" i="1" smtClean="0">
                        <a:latin typeface="Cambria Math" panose="02040503050406030204" pitchFamily="18" charset="0"/>
                      </a:rPr>
                      <m:t>𝓍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|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l-GR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𝓏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altLang="zh-CN" b="0" i="1">
                        <a:latin typeface="Cambria Math" panose="02040503050406030204" pitchFamily="18" charset="0"/>
                      </a:rPr>
                      <m:t>)</m:t>
                    </m:r>
                    <m:r>
                      <a:rPr lang="zh-CN" altLang="en-US" b="0" i="1">
                        <a:latin typeface="Cambria Math" panose="02040503050406030204" pitchFamily="18" charset="0"/>
                      </a:rPr>
                      <m:t>中</m:t>
                    </m:r>
                  </m:oMath>
                </a14:m>
                <a:r>
                  <a:rPr lang="zh-CN" altLang="en-US" b="0" dirty="0"/>
                  <a:t>采样</a:t>
                </a:r>
              </a:p>
            </p:txBody>
          </p:sp>
        </mc:Choice>
        <mc:Fallback xmlns="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513981D7-5F0B-4A35-A02B-4092A2058F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462" y="3099865"/>
                <a:ext cx="1979711" cy="657809"/>
              </a:xfrm>
              <a:prstGeom prst="rect">
                <a:avLst/>
              </a:prstGeom>
              <a:blipFill>
                <a:blip r:embed="rId5"/>
                <a:stretch>
                  <a:fillRect l="-2769" t="-5607" r="-1231" b="-121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0A966AF6-A7E2-4957-AF78-074576F3D730}"/>
                  </a:ext>
                </a:extLst>
              </p:cNvPr>
              <p:cNvSpPr txBox="1"/>
              <p:nvPr/>
            </p:nvSpPr>
            <p:spPr>
              <a:xfrm>
                <a:off x="4618586" y="1916832"/>
                <a:ext cx="396043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zh-CN" altLang="en-US" b="0" dirty="0">
                    <a:solidFill>
                      <a:schemeClr val="tx1"/>
                    </a:solidFill>
                  </a:rPr>
                  <a:t>目标：我们希望估计该生成模型的真实参数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altLang="zh-CN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zh-CN" altLang="en-US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0A966AF6-A7E2-4957-AF78-074576F3D7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8586" y="1916832"/>
                <a:ext cx="3960438" cy="646331"/>
              </a:xfrm>
              <a:prstGeom prst="rect">
                <a:avLst/>
              </a:prstGeom>
              <a:blipFill>
                <a:blip r:embed="rId6"/>
                <a:stretch>
                  <a:fillRect l="-1387" t="-4717" r="-1387" b="-122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A3A348CE-F206-49EA-841A-E0B81540A424}"/>
                  </a:ext>
                </a:extLst>
              </p:cNvPr>
              <p:cNvSpPr txBox="1"/>
              <p:nvPr/>
            </p:nvSpPr>
            <p:spPr>
              <a:xfrm>
                <a:off x="4618586" y="2915199"/>
                <a:ext cx="3960438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zh-CN" altLang="en-US" b="0" dirty="0">
                    <a:solidFill>
                      <a:srgbClr val="0000FF"/>
                    </a:solidFill>
                  </a:rPr>
                  <a:t>我们应该如何表示这个模型？</a:t>
                </a:r>
                <a:endParaRPr lang="en-US" altLang="zh-CN" b="0" dirty="0">
                  <a:solidFill>
                    <a:srgbClr val="0000FF"/>
                  </a:solidFill>
                </a:endParaRPr>
              </a:p>
              <a:p>
                <a:pPr algn="just"/>
                <a:endParaRPr lang="en-US" altLang="zh-CN" b="0" dirty="0">
                  <a:solidFill>
                    <a:srgbClr val="0070C0"/>
                  </a:solidFill>
                </a:endParaRPr>
              </a:p>
              <a:p>
                <a:pPr algn="just"/>
                <a:r>
                  <a:rPr lang="zh-CN" altLang="en-US" b="0" dirty="0"/>
                  <a:t>选择简单的先验分布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l-GR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𝓏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b="0" dirty="0"/>
                  <a:t>，例如高斯分布</a:t>
                </a:r>
                <a:endParaRPr lang="en-US" altLang="zh-CN" b="0" dirty="0"/>
              </a:p>
              <a:p>
                <a:pPr algn="just"/>
                <a:r>
                  <a:rPr lang="zh-CN" altLang="en-US" b="0" dirty="0"/>
                  <a:t>选择合理的隐变量，例如姿势，微笑的大小</a:t>
                </a:r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A3A348CE-F206-49EA-841A-E0B81540A4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8586" y="2915199"/>
                <a:ext cx="3960438" cy="1754326"/>
              </a:xfrm>
              <a:prstGeom prst="rect">
                <a:avLst/>
              </a:prstGeom>
              <a:blipFill>
                <a:blip r:embed="rId7"/>
                <a:stretch>
                  <a:fillRect l="-1387" t="-2431" r="-1387" b="-381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矩形 13">
            <a:extLst>
              <a:ext uri="{FF2B5EF4-FFF2-40B4-BE49-F238E27FC236}">
                <a16:creationId xmlns:a16="http://schemas.microsoft.com/office/drawing/2014/main" id="{77F398E2-621E-4157-9F60-C4119BFD7E73}"/>
              </a:ext>
            </a:extLst>
          </p:cNvPr>
          <p:cNvSpPr/>
          <p:nvPr/>
        </p:nvSpPr>
        <p:spPr>
          <a:xfrm>
            <a:off x="3635896" y="6550223"/>
            <a:ext cx="561662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b="0" dirty="0"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Kingma and Welling, </a:t>
            </a:r>
            <a:r>
              <a:rPr lang="en-US" altLang="zh-CN" sz="1400" b="0" dirty="0"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“</a:t>
            </a:r>
            <a:r>
              <a:rPr lang="zh-CN" altLang="en-US" sz="1400" b="0" dirty="0"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Auto-Encoding Variational Bayes</a:t>
            </a:r>
            <a:r>
              <a:rPr lang="en-US" altLang="zh-CN" sz="1400" b="0" dirty="0"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”</a:t>
            </a:r>
            <a:r>
              <a:rPr lang="zh-CN" altLang="en-US" sz="1400" b="0" dirty="0"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, ICLR 2014</a:t>
            </a:r>
            <a:endParaRPr lang="zh-CN" altLang="en-US" sz="1400" b="0" dirty="0"/>
          </a:p>
        </p:txBody>
      </p:sp>
    </p:spTree>
    <p:extLst>
      <p:ext uri="{BB962C8B-B14F-4D97-AF65-F5344CB8AC3E}">
        <p14:creationId xmlns:p14="http://schemas.microsoft.com/office/powerpoint/2010/main" val="20011395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1187624" y="260648"/>
            <a:ext cx="7391400" cy="714375"/>
          </a:xfrm>
        </p:spPr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§</a:t>
            </a: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zh-CN" altLang="en-US" dirty="0">
                <a:solidFill>
                  <a:schemeClr val="bg1"/>
                </a:solidFill>
                <a:latin typeface="+mn-ea"/>
                <a:ea typeface="+mn-ea"/>
                <a:cs typeface="Times New Roman" panose="02020603050405020304" pitchFamily="18" charset="0"/>
              </a:rPr>
              <a:t>纲要</a:t>
            </a:r>
            <a:endParaRPr lang="zh-CN" altLang="en-US" dirty="0"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AAA5FAF-047B-477D-A735-A638F5605503}"/>
              </a:ext>
            </a:extLst>
          </p:cNvPr>
          <p:cNvSpPr txBox="1"/>
          <p:nvPr/>
        </p:nvSpPr>
        <p:spPr>
          <a:xfrm>
            <a:off x="1115616" y="2276872"/>
            <a:ext cx="6336704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800"/>
              </a:spcAft>
              <a:buFont typeface="Wingdings" panose="05000000000000000000" pitchFamily="2" charset="2"/>
              <a:buChar char="§"/>
            </a:pPr>
            <a:r>
              <a:rPr lang="zh-CN" altLang="en-US" sz="2800" dirty="0">
                <a:solidFill>
                  <a:srgbClr val="00B0F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无监督学习</a:t>
            </a:r>
            <a:r>
              <a:rPr lang="en-US" altLang="zh-CN" sz="2800" dirty="0">
                <a:solidFill>
                  <a:srgbClr val="00B0F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(Unsupervised learning)</a:t>
            </a:r>
          </a:p>
          <a:p>
            <a:pPr marL="285750" indent="-285750">
              <a:spcAft>
                <a:spcPts val="1800"/>
              </a:spcAft>
              <a:buFont typeface="Wingdings" panose="05000000000000000000" pitchFamily="2" charset="2"/>
              <a:buChar char="§"/>
            </a:pPr>
            <a:r>
              <a:rPr lang="zh-CN" altLang="en-US" sz="28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生成模型（</a:t>
            </a:r>
            <a:r>
              <a:rPr lang="en-US" altLang="zh-CN" sz="28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Generative models</a:t>
            </a:r>
            <a:r>
              <a:rPr lang="zh-CN" altLang="en-US" sz="28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）</a:t>
            </a:r>
            <a:endParaRPr lang="en-US" altLang="zh-CN" sz="28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1. </a:t>
            </a:r>
            <a:r>
              <a:rPr lang="en-US" altLang="zh-CN" sz="2000" dirty="0" err="1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PixelRNN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与</a:t>
            </a:r>
            <a:r>
              <a:rPr lang="en-US" altLang="zh-CN" sz="2000" dirty="0" err="1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PixelCNN</a:t>
            </a:r>
            <a:endParaRPr lang="en-US" altLang="zh-CN" sz="20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2. 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变分自编码（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VAE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）</a:t>
            </a:r>
            <a:endParaRPr lang="en-US" altLang="zh-CN" sz="20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3. 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生成对抗网络（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GAN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）</a:t>
            </a:r>
            <a:endParaRPr lang="en-US" altLang="zh-CN" sz="20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285750" indent="-285750">
              <a:spcAft>
                <a:spcPts val="1800"/>
              </a:spcAft>
              <a:buFont typeface="Wingdings" panose="05000000000000000000" pitchFamily="2" charset="2"/>
              <a:buChar char="§"/>
            </a:pPr>
            <a:endParaRPr lang="en-US" altLang="zh-CN" sz="2800" dirty="0">
              <a:solidFill>
                <a:srgbClr val="00B0F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marL="285750" indent="-285750">
              <a:spcAft>
                <a:spcPts val="1800"/>
              </a:spcAft>
              <a:buFont typeface="Wingdings" panose="05000000000000000000" pitchFamily="2" charset="2"/>
              <a:buChar char="§"/>
            </a:pPr>
            <a:endParaRPr lang="en-NZ" altLang="zh-CN" sz="28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1187624" y="260648"/>
            <a:ext cx="7391400" cy="714375"/>
          </a:xfrm>
        </p:spPr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§</a:t>
            </a:r>
            <a:r>
              <a:rPr lang="zh-CN" altLang="en-US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变分自动编码器（</a:t>
            </a:r>
            <a:r>
              <a:rPr lang="en-US" altLang="zh-CN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VAE</a:t>
            </a:r>
            <a:r>
              <a:rPr lang="zh-CN" altLang="en-US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）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31C46851-B7EB-405A-8236-4B148EE7F6F8}"/>
                  </a:ext>
                </a:extLst>
              </p:cNvPr>
              <p:cNvSpPr/>
              <p:nvPr/>
            </p:nvSpPr>
            <p:spPr bwMode="auto">
              <a:xfrm>
                <a:off x="2494623" y="3350605"/>
                <a:ext cx="2016224" cy="36004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0" lang="zh-CN" altLang="en-US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𝒳</m:t>
                      </m:r>
                    </m:oMath>
                  </m:oMathPara>
                </a14:m>
                <a:endParaRPr kumimoji="0" lang="zh-CN" altLang="en-US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31C46851-B7EB-405A-8236-4B148EE7F6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494623" y="3350605"/>
                <a:ext cx="2016224" cy="360040"/>
              </a:xfrm>
              <a:prstGeom prst="rect">
                <a:avLst/>
              </a:prstGeom>
              <a:blipFill>
                <a:blip r:embed="rId2"/>
                <a:stretch>
                  <a:fillRect b="-4918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D8C0F751-4373-43B6-8111-264DB24F9897}"/>
                  </a:ext>
                </a:extLst>
              </p:cNvPr>
              <p:cNvSpPr/>
              <p:nvPr/>
            </p:nvSpPr>
            <p:spPr bwMode="auto">
              <a:xfrm>
                <a:off x="2848948" y="4686256"/>
                <a:ext cx="1307574" cy="36004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0" lang="zh-CN" altLang="en-US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𝒵</m:t>
                      </m:r>
                    </m:oMath>
                  </m:oMathPara>
                </a14:m>
                <a:endParaRPr kumimoji="0" lang="zh-CN" altLang="en-US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D8C0F751-4373-43B6-8111-264DB24F98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848948" y="4686256"/>
                <a:ext cx="1307574" cy="360040"/>
              </a:xfrm>
              <a:prstGeom prst="rect">
                <a:avLst/>
              </a:prstGeom>
              <a:blipFill>
                <a:blip r:embed="rId3"/>
                <a:stretch>
                  <a:fillRect b="-4918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6BBE3D8E-6C42-43D3-AEC1-C530C889D9CF}"/>
              </a:ext>
            </a:extLst>
          </p:cNvPr>
          <p:cNvCxnSpPr>
            <a:cxnSpLocks/>
            <a:stCxn id="8" idx="0"/>
            <a:endCxn id="4" idx="2"/>
          </p:cNvCxnSpPr>
          <p:nvPr/>
        </p:nvCxnSpPr>
        <p:spPr bwMode="auto">
          <a:xfrm flipV="1">
            <a:off x="3502735" y="3710645"/>
            <a:ext cx="0" cy="975611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E3C6C5B3-78AA-4C8D-A4EC-880153C4C625}"/>
                  </a:ext>
                </a:extLst>
              </p:cNvPr>
              <p:cNvSpPr txBox="1"/>
              <p:nvPr/>
            </p:nvSpPr>
            <p:spPr>
              <a:xfrm>
                <a:off x="1065323" y="4468017"/>
                <a:ext cx="155102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b="0" dirty="0"/>
                  <a:t>从先验分布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𝓏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zh-CN" altLang="en-US" b="0" i="1">
                        <a:latin typeface="Cambria Math" panose="02040503050406030204" pitchFamily="18" charset="0"/>
                      </a:rPr>
                      <m:t>中</m:t>
                    </m:r>
                  </m:oMath>
                </a14:m>
                <a:r>
                  <a:rPr lang="zh-CN" altLang="en-US" b="0" dirty="0"/>
                  <a:t>采样</a:t>
                </a:r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E3C6C5B3-78AA-4C8D-A4EC-880153C4C6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5323" y="4468017"/>
                <a:ext cx="1551028" cy="646331"/>
              </a:xfrm>
              <a:prstGeom prst="rect">
                <a:avLst/>
              </a:prstGeom>
              <a:blipFill>
                <a:blip r:embed="rId4"/>
                <a:stretch>
                  <a:fillRect l="-3543" t="-5660" r="-1181" b="-122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513981D7-5F0B-4A35-A02B-4092A2058F80}"/>
                  </a:ext>
                </a:extLst>
              </p:cNvPr>
              <p:cNvSpPr/>
              <p:nvPr/>
            </p:nvSpPr>
            <p:spPr>
              <a:xfrm>
                <a:off x="376462" y="3099865"/>
                <a:ext cx="1979711" cy="6578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b="0" dirty="0"/>
                  <a:t>从条件概率分布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sSup>
                          <m:sSupPr>
                            <m:ctrlPr>
                              <a:rPr lang="en-US" altLang="zh-CN" b="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b="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en-US" altLang="zh-CN" b="0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sub>
                    </m:sSub>
                    <m:r>
                      <a:rPr lang="en-US" altLang="zh-CN" b="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b="0" i="1" smtClean="0">
                        <a:latin typeface="Cambria Math" panose="02040503050406030204" pitchFamily="18" charset="0"/>
                      </a:rPr>
                      <m:t>𝓍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|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l-GR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𝓏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altLang="zh-CN" b="0" i="1">
                        <a:latin typeface="Cambria Math" panose="02040503050406030204" pitchFamily="18" charset="0"/>
                      </a:rPr>
                      <m:t>)</m:t>
                    </m:r>
                    <m:r>
                      <a:rPr lang="zh-CN" altLang="en-US" b="0" i="1">
                        <a:latin typeface="Cambria Math" panose="02040503050406030204" pitchFamily="18" charset="0"/>
                      </a:rPr>
                      <m:t>中</m:t>
                    </m:r>
                  </m:oMath>
                </a14:m>
                <a:r>
                  <a:rPr lang="zh-CN" altLang="en-US" b="0" dirty="0"/>
                  <a:t>采样</a:t>
                </a:r>
              </a:p>
            </p:txBody>
          </p:sp>
        </mc:Choice>
        <mc:Fallback xmlns="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513981D7-5F0B-4A35-A02B-4092A2058F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462" y="3099865"/>
                <a:ext cx="1979711" cy="657809"/>
              </a:xfrm>
              <a:prstGeom prst="rect">
                <a:avLst/>
              </a:prstGeom>
              <a:blipFill>
                <a:blip r:embed="rId5"/>
                <a:stretch>
                  <a:fillRect l="-2769" t="-5607" r="-1231" b="-121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0A966AF6-A7E2-4957-AF78-074576F3D730}"/>
                  </a:ext>
                </a:extLst>
              </p:cNvPr>
              <p:cNvSpPr txBox="1"/>
              <p:nvPr/>
            </p:nvSpPr>
            <p:spPr>
              <a:xfrm>
                <a:off x="4618586" y="1916832"/>
                <a:ext cx="396043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zh-CN" altLang="en-US" b="0" dirty="0">
                    <a:solidFill>
                      <a:schemeClr val="tx1"/>
                    </a:solidFill>
                  </a:rPr>
                  <a:t>目标：我们希望估计该生成模型的真实参数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altLang="zh-CN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zh-CN" altLang="en-US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0A966AF6-A7E2-4957-AF78-074576F3D7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8586" y="1916832"/>
                <a:ext cx="3960438" cy="646331"/>
              </a:xfrm>
              <a:prstGeom prst="rect">
                <a:avLst/>
              </a:prstGeom>
              <a:blipFill>
                <a:blip r:embed="rId6"/>
                <a:stretch>
                  <a:fillRect l="-1387" t="-4717" r="-1387" b="-122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A3A348CE-F206-49EA-841A-E0B81540A424}"/>
                  </a:ext>
                </a:extLst>
              </p:cNvPr>
              <p:cNvSpPr txBox="1"/>
              <p:nvPr/>
            </p:nvSpPr>
            <p:spPr>
              <a:xfrm>
                <a:off x="4618586" y="2915199"/>
                <a:ext cx="3960438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zh-CN" altLang="en-US" b="0" dirty="0">
                    <a:solidFill>
                      <a:srgbClr val="0000FF"/>
                    </a:solidFill>
                  </a:rPr>
                  <a:t>我们应该如何表示这个模型？</a:t>
                </a:r>
                <a:endParaRPr lang="en-US" altLang="zh-CN" b="0" dirty="0">
                  <a:solidFill>
                    <a:srgbClr val="0000FF"/>
                  </a:solidFill>
                </a:endParaRPr>
              </a:p>
              <a:p>
                <a:pPr algn="just"/>
                <a:endParaRPr lang="en-US" altLang="zh-CN" b="0" dirty="0">
                  <a:solidFill>
                    <a:srgbClr val="0000FF"/>
                  </a:solidFill>
                </a:endParaRPr>
              </a:p>
              <a:p>
                <a:pPr algn="just"/>
                <a:r>
                  <a:rPr lang="zh-CN" altLang="en-US" b="0" dirty="0"/>
                  <a:t>选择简单的先验分布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l-GR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𝓏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b="0" dirty="0"/>
                  <a:t>，例如高斯分布</a:t>
                </a:r>
                <a:endParaRPr lang="en-US" altLang="zh-CN" b="0" dirty="0"/>
              </a:p>
              <a:p>
                <a:pPr algn="just"/>
                <a:r>
                  <a:rPr lang="zh-CN" altLang="en-US" b="0" dirty="0"/>
                  <a:t>条件概率分布</a:t>
                </a:r>
                <a14:m>
                  <m:oMath xmlns:m="http://schemas.openxmlformats.org/officeDocument/2006/math">
                    <m:r>
                      <a:rPr lang="en-US" altLang="zh-CN" b="0" i="1" dirty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b="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b="0" i="1">
                        <a:latin typeface="Cambria Math" panose="02040503050406030204" pitchFamily="18" charset="0"/>
                      </a:rPr>
                      <m:t>𝓍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zh-CN" altLang="el-GR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𝓏</m:t>
                    </m:r>
                    <m:r>
                      <a:rPr lang="en-US" altLang="zh-CN" b="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b="0" dirty="0"/>
                  <a:t>是复杂的（用于生成图像）</a:t>
                </a:r>
                <a:r>
                  <a:rPr lang="en-US" altLang="zh-CN" b="0" dirty="0"/>
                  <a:t>=&gt; </a:t>
                </a:r>
                <a:r>
                  <a:rPr lang="zh-CN" altLang="en-US" b="0" dirty="0"/>
                  <a:t>使用神经网络表示</a:t>
                </a:r>
                <a:endParaRPr lang="en-US" altLang="zh-CN" b="0" dirty="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A3A348CE-F206-49EA-841A-E0B81540A4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8586" y="2915199"/>
                <a:ext cx="3960438" cy="1754326"/>
              </a:xfrm>
              <a:prstGeom prst="rect">
                <a:avLst/>
              </a:prstGeom>
              <a:blipFill>
                <a:blip r:embed="rId7"/>
                <a:stretch>
                  <a:fillRect l="-1387" t="-2431" r="-1387" b="-48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矩形 13">
            <a:extLst>
              <a:ext uri="{FF2B5EF4-FFF2-40B4-BE49-F238E27FC236}">
                <a16:creationId xmlns:a16="http://schemas.microsoft.com/office/drawing/2014/main" id="{D63D13E3-F90D-4942-AEA7-FEF721EAE696}"/>
              </a:ext>
            </a:extLst>
          </p:cNvPr>
          <p:cNvSpPr/>
          <p:nvPr/>
        </p:nvSpPr>
        <p:spPr>
          <a:xfrm>
            <a:off x="3502735" y="3936840"/>
            <a:ext cx="87652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b="0" dirty="0">
                <a:solidFill>
                  <a:srgbClr val="FF0000"/>
                </a:solidFill>
              </a:rPr>
              <a:t>解码器</a:t>
            </a:r>
            <a:endParaRPr lang="en-US" altLang="zh-CN" sz="1400" b="0" dirty="0">
              <a:solidFill>
                <a:srgbClr val="FF0000"/>
              </a:solidFill>
            </a:endParaRPr>
          </a:p>
          <a:p>
            <a:pPr algn="ctr"/>
            <a:r>
              <a:rPr lang="zh-CN" altLang="en-US" sz="1400" b="0" dirty="0">
                <a:solidFill>
                  <a:srgbClr val="FF0000"/>
                </a:solidFill>
              </a:rPr>
              <a:t>网络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A6D4CEFA-6CC3-47B4-AF09-DD6BC430EAE2}"/>
              </a:ext>
            </a:extLst>
          </p:cNvPr>
          <p:cNvSpPr/>
          <p:nvPr/>
        </p:nvSpPr>
        <p:spPr>
          <a:xfrm>
            <a:off x="3790493" y="6541393"/>
            <a:ext cx="561662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b="0" dirty="0">
                <a:latin typeface="Times New Roman" panose="02020603050405020304" pitchFamily="18" charset="0"/>
                <a:cs typeface="Times New Roman" panose="02020603050405020304" pitchFamily="18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Kingma and Welling, </a:t>
            </a:r>
            <a:r>
              <a:rPr lang="en-US" altLang="zh-CN" sz="1400" b="0" dirty="0">
                <a:latin typeface="Times New Roman" panose="02020603050405020304" pitchFamily="18" charset="0"/>
                <a:cs typeface="Times New Roman" panose="02020603050405020304" pitchFamily="18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“</a:t>
            </a:r>
            <a:r>
              <a:rPr lang="zh-CN" altLang="en-US" sz="1400" b="0" dirty="0">
                <a:latin typeface="Times New Roman" panose="02020603050405020304" pitchFamily="18" charset="0"/>
                <a:cs typeface="Times New Roman" panose="02020603050405020304" pitchFamily="18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Auto-Encoding Variational Bayes</a:t>
            </a:r>
            <a:r>
              <a:rPr lang="en-US" altLang="zh-CN" sz="1400" b="0" dirty="0">
                <a:latin typeface="Times New Roman" panose="02020603050405020304" pitchFamily="18" charset="0"/>
                <a:cs typeface="Times New Roman" panose="02020603050405020304" pitchFamily="18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”</a:t>
            </a:r>
            <a:r>
              <a:rPr lang="zh-CN" altLang="en-US" sz="1400" b="0" dirty="0">
                <a:latin typeface="Times New Roman" panose="02020603050405020304" pitchFamily="18" charset="0"/>
                <a:cs typeface="Times New Roman" panose="02020603050405020304" pitchFamily="18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, ICLR 2014</a:t>
            </a:r>
            <a:endParaRPr lang="zh-CN" altLang="en-US" sz="14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30924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1187624" y="260648"/>
            <a:ext cx="7391400" cy="714375"/>
          </a:xfrm>
        </p:spPr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§</a:t>
            </a:r>
            <a:r>
              <a:rPr lang="zh-CN" altLang="en-US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变分自动编码器（</a:t>
            </a:r>
            <a:r>
              <a:rPr lang="en-US" altLang="zh-CN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VAE</a:t>
            </a:r>
            <a:r>
              <a:rPr lang="zh-CN" altLang="en-US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）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31C46851-B7EB-405A-8236-4B148EE7F6F8}"/>
                  </a:ext>
                </a:extLst>
              </p:cNvPr>
              <p:cNvSpPr/>
              <p:nvPr/>
            </p:nvSpPr>
            <p:spPr bwMode="auto">
              <a:xfrm>
                <a:off x="2494623" y="3350605"/>
                <a:ext cx="2016224" cy="36004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0" lang="zh-CN" altLang="en-US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𝒳</m:t>
                      </m:r>
                    </m:oMath>
                  </m:oMathPara>
                </a14:m>
                <a:endParaRPr kumimoji="0" lang="zh-CN" altLang="en-US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31C46851-B7EB-405A-8236-4B148EE7F6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494623" y="3350605"/>
                <a:ext cx="2016224" cy="360040"/>
              </a:xfrm>
              <a:prstGeom prst="rect">
                <a:avLst/>
              </a:prstGeom>
              <a:blipFill>
                <a:blip r:embed="rId2"/>
                <a:stretch>
                  <a:fillRect b="-4918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D8C0F751-4373-43B6-8111-264DB24F9897}"/>
                  </a:ext>
                </a:extLst>
              </p:cNvPr>
              <p:cNvSpPr/>
              <p:nvPr/>
            </p:nvSpPr>
            <p:spPr bwMode="auto">
              <a:xfrm>
                <a:off x="2848948" y="4686256"/>
                <a:ext cx="1307574" cy="36004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0" lang="zh-CN" altLang="en-US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𝒵</m:t>
                      </m:r>
                    </m:oMath>
                  </m:oMathPara>
                </a14:m>
                <a:endParaRPr kumimoji="0" lang="zh-CN" altLang="en-US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D8C0F751-4373-43B6-8111-264DB24F98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848948" y="4686256"/>
                <a:ext cx="1307574" cy="360040"/>
              </a:xfrm>
              <a:prstGeom prst="rect">
                <a:avLst/>
              </a:prstGeom>
              <a:blipFill>
                <a:blip r:embed="rId3"/>
                <a:stretch>
                  <a:fillRect b="-4918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6BBE3D8E-6C42-43D3-AEC1-C530C889D9CF}"/>
              </a:ext>
            </a:extLst>
          </p:cNvPr>
          <p:cNvCxnSpPr>
            <a:cxnSpLocks/>
            <a:stCxn id="8" idx="0"/>
            <a:endCxn id="4" idx="2"/>
          </p:cNvCxnSpPr>
          <p:nvPr/>
        </p:nvCxnSpPr>
        <p:spPr bwMode="auto">
          <a:xfrm flipV="1">
            <a:off x="3502735" y="3710645"/>
            <a:ext cx="0" cy="975611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E3C6C5B3-78AA-4C8D-A4EC-880153C4C625}"/>
                  </a:ext>
                </a:extLst>
              </p:cNvPr>
              <p:cNvSpPr txBox="1"/>
              <p:nvPr/>
            </p:nvSpPr>
            <p:spPr>
              <a:xfrm>
                <a:off x="1065323" y="4468017"/>
                <a:ext cx="155102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b="0" dirty="0"/>
                  <a:t>从先验分布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𝓏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zh-CN" altLang="en-US" b="0" i="1">
                        <a:latin typeface="Cambria Math" panose="02040503050406030204" pitchFamily="18" charset="0"/>
                      </a:rPr>
                      <m:t>中</m:t>
                    </m:r>
                  </m:oMath>
                </a14:m>
                <a:r>
                  <a:rPr lang="zh-CN" altLang="en-US" b="0" dirty="0"/>
                  <a:t>采样</a:t>
                </a:r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E3C6C5B3-78AA-4C8D-A4EC-880153C4C6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5323" y="4468017"/>
                <a:ext cx="1551028" cy="646331"/>
              </a:xfrm>
              <a:prstGeom prst="rect">
                <a:avLst/>
              </a:prstGeom>
              <a:blipFill>
                <a:blip r:embed="rId4"/>
                <a:stretch>
                  <a:fillRect l="-3543" t="-5660" r="-1181" b="-122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513981D7-5F0B-4A35-A02B-4092A2058F80}"/>
                  </a:ext>
                </a:extLst>
              </p:cNvPr>
              <p:cNvSpPr/>
              <p:nvPr/>
            </p:nvSpPr>
            <p:spPr>
              <a:xfrm>
                <a:off x="376462" y="3099865"/>
                <a:ext cx="1979711" cy="6578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b="0" dirty="0"/>
                  <a:t>从条件概率分布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sSup>
                          <m:sSupPr>
                            <m:ctrlPr>
                              <a:rPr lang="en-US" altLang="zh-CN" b="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b="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en-US" altLang="zh-CN" b="0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sub>
                    </m:sSub>
                    <m:r>
                      <a:rPr lang="en-US" altLang="zh-CN" b="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b="0" i="1" smtClean="0">
                        <a:latin typeface="Cambria Math" panose="02040503050406030204" pitchFamily="18" charset="0"/>
                      </a:rPr>
                      <m:t>𝓍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|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l-GR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𝓏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altLang="zh-CN" b="0" i="1">
                        <a:latin typeface="Cambria Math" panose="02040503050406030204" pitchFamily="18" charset="0"/>
                      </a:rPr>
                      <m:t>)</m:t>
                    </m:r>
                    <m:r>
                      <a:rPr lang="zh-CN" altLang="en-US" b="0" i="1">
                        <a:latin typeface="Cambria Math" panose="02040503050406030204" pitchFamily="18" charset="0"/>
                      </a:rPr>
                      <m:t>中</m:t>
                    </m:r>
                  </m:oMath>
                </a14:m>
                <a:r>
                  <a:rPr lang="zh-CN" altLang="en-US" b="0" dirty="0"/>
                  <a:t>采样</a:t>
                </a:r>
              </a:p>
            </p:txBody>
          </p:sp>
        </mc:Choice>
        <mc:Fallback xmlns="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513981D7-5F0B-4A35-A02B-4092A2058F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462" y="3099865"/>
                <a:ext cx="1979711" cy="657809"/>
              </a:xfrm>
              <a:prstGeom prst="rect">
                <a:avLst/>
              </a:prstGeom>
              <a:blipFill>
                <a:blip r:embed="rId5"/>
                <a:stretch>
                  <a:fillRect l="-2769" t="-5607" r="-1231" b="-121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0A966AF6-A7E2-4957-AF78-074576F3D730}"/>
                  </a:ext>
                </a:extLst>
              </p:cNvPr>
              <p:cNvSpPr txBox="1"/>
              <p:nvPr/>
            </p:nvSpPr>
            <p:spPr>
              <a:xfrm>
                <a:off x="4618586" y="1916832"/>
                <a:ext cx="396043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zh-CN" altLang="en-US" b="0" dirty="0">
                    <a:solidFill>
                      <a:schemeClr val="tx1"/>
                    </a:solidFill>
                  </a:rPr>
                  <a:t>目标：我们希望估计该生成模型的真实参数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altLang="zh-CN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zh-CN" altLang="en-US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0A966AF6-A7E2-4957-AF78-074576F3D7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8586" y="1916832"/>
                <a:ext cx="3960438" cy="646331"/>
              </a:xfrm>
              <a:prstGeom prst="rect">
                <a:avLst/>
              </a:prstGeom>
              <a:blipFill>
                <a:blip r:embed="rId6"/>
                <a:stretch>
                  <a:fillRect l="-1387" t="-4717" r="-1387" b="-122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本框 11">
            <a:extLst>
              <a:ext uri="{FF2B5EF4-FFF2-40B4-BE49-F238E27FC236}">
                <a16:creationId xmlns:a16="http://schemas.microsoft.com/office/drawing/2014/main" id="{A3A348CE-F206-49EA-841A-E0B81540A424}"/>
              </a:ext>
            </a:extLst>
          </p:cNvPr>
          <p:cNvSpPr txBox="1"/>
          <p:nvPr/>
        </p:nvSpPr>
        <p:spPr>
          <a:xfrm>
            <a:off x="4618586" y="2915199"/>
            <a:ext cx="39604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b="0" dirty="0">
                <a:solidFill>
                  <a:srgbClr val="0000FF"/>
                </a:solidFill>
              </a:rPr>
              <a:t>如何训练这个模型？</a:t>
            </a:r>
            <a:endParaRPr lang="en-US" altLang="zh-CN" b="0" dirty="0">
              <a:solidFill>
                <a:srgbClr val="0000FF"/>
              </a:solidFill>
            </a:endParaRPr>
          </a:p>
          <a:p>
            <a:pPr algn="just"/>
            <a:endParaRPr lang="en-US" altLang="zh-CN" b="0" dirty="0">
              <a:solidFill>
                <a:srgbClr val="0070C0"/>
              </a:solidFill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B6F4D70E-F258-43AB-BE55-D64B547EC109}"/>
              </a:ext>
            </a:extLst>
          </p:cNvPr>
          <p:cNvSpPr/>
          <p:nvPr/>
        </p:nvSpPr>
        <p:spPr>
          <a:xfrm>
            <a:off x="3502735" y="3936840"/>
            <a:ext cx="87652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b="0" dirty="0"/>
              <a:t>解码器</a:t>
            </a:r>
            <a:endParaRPr lang="en-US" altLang="zh-CN" sz="1400" b="0" dirty="0"/>
          </a:p>
          <a:p>
            <a:pPr algn="ctr"/>
            <a:r>
              <a:rPr lang="zh-CN" altLang="en-US" sz="1400" b="0" dirty="0"/>
              <a:t>网络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CFE3DB3D-F3CE-49B7-8922-255EB42EC444}"/>
              </a:ext>
            </a:extLst>
          </p:cNvPr>
          <p:cNvSpPr/>
          <p:nvPr/>
        </p:nvSpPr>
        <p:spPr>
          <a:xfrm>
            <a:off x="3790493" y="6541393"/>
            <a:ext cx="561662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b="0" dirty="0">
                <a:latin typeface="Times New Roman" panose="02020603050405020304" pitchFamily="18" charset="0"/>
                <a:cs typeface="Times New Roman" panose="02020603050405020304" pitchFamily="18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Kingma and Welling, </a:t>
            </a:r>
            <a:r>
              <a:rPr lang="en-US" altLang="zh-CN" sz="1400" b="0" dirty="0">
                <a:latin typeface="Times New Roman" panose="02020603050405020304" pitchFamily="18" charset="0"/>
                <a:cs typeface="Times New Roman" panose="02020603050405020304" pitchFamily="18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“</a:t>
            </a:r>
            <a:r>
              <a:rPr lang="zh-CN" altLang="en-US" sz="1400" b="0" dirty="0">
                <a:latin typeface="Times New Roman" panose="02020603050405020304" pitchFamily="18" charset="0"/>
                <a:cs typeface="Times New Roman" panose="02020603050405020304" pitchFamily="18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Auto-Encoding Variational Bayes</a:t>
            </a:r>
            <a:r>
              <a:rPr lang="en-US" altLang="zh-CN" sz="1400" b="0" dirty="0">
                <a:latin typeface="Times New Roman" panose="02020603050405020304" pitchFamily="18" charset="0"/>
                <a:cs typeface="Times New Roman" panose="02020603050405020304" pitchFamily="18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”</a:t>
            </a:r>
            <a:r>
              <a:rPr lang="zh-CN" altLang="en-US" sz="1400" b="0" dirty="0">
                <a:latin typeface="Times New Roman" panose="02020603050405020304" pitchFamily="18" charset="0"/>
                <a:cs typeface="Times New Roman" panose="02020603050405020304" pitchFamily="18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, ICLR 2014</a:t>
            </a:r>
            <a:endParaRPr lang="zh-CN" altLang="en-US" sz="14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76784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1187624" y="260648"/>
            <a:ext cx="7391400" cy="714375"/>
          </a:xfrm>
        </p:spPr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§</a:t>
            </a:r>
            <a:r>
              <a:rPr lang="zh-CN" altLang="en-US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变分自动编码器（</a:t>
            </a:r>
            <a:r>
              <a:rPr lang="en-US" altLang="zh-CN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VAE</a:t>
            </a:r>
            <a:r>
              <a:rPr lang="zh-CN" altLang="en-US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）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31C46851-B7EB-405A-8236-4B148EE7F6F8}"/>
                  </a:ext>
                </a:extLst>
              </p:cNvPr>
              <p:cNvSpPr/>
              <p:nvPr/>
            </p:nvSpPr>
            <p:spPr bwMode="auto">
              <a:xfrm>
                <a:off x="2494623" y="3350605"/>
                <a:ext cx="2016224" cy="36004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0" lang="zh-CN" altLang="en-US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𝒳</m:t>
                      </m:r>
                    </m:oMath>
                  </m:oMathPara>
                </a14:m>
                <a:endParaRPr kumimoji="0" lang="zh-CN" altLang="en-US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31C46851-B7EB-405A-8236-4B148EE7F6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494623" y="3350605"/>
                <a:ext cx="2016224" cy="360040"/>
              </a:xfrm>
              <a:prstGeom prst="rect">
                <a:avLst/>
              </a:prstGeom>
              <a:blipFill>
                <a:blip r:embed="rId2"/>
                <a:stretch>
                  <a:fillRect b="-4918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D8C0F751-4373-43B6-8111-264DB24F9897}"/>
                  </a:ext>
                </a:extLst>
              </p:cNvPr>
              <p:cNvSpPr/>
              <p:nvPr/>
            </p:nvSpPr>
            <p:spPr bwMode="auto">
              <a:xfrm>
                <a:off x="2848948" y="4686256"/>
                <a:ext cx="1307574" cy="36004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0" lang="zh-CN" altLang="en-US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𝒵</m:t>
                      </m:r>
                    </m:oMath>
                  </m:oMathPara>
                </a14:m>
                <a:endParaRPr kumimoji="0" lang="zh-CN" altLang="en-US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D8C0F751-4373-43B6-8111-264DB24F98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848948" y="4686256"/>
                <a:ext cx="1307574" cy="360040"/>
              </a:xfrm>
              <a:prstGeom prst="rect">
                <a:avLst/>
              </a:prstGeom>
              <a:blipFill>
                <a:blip r:embed="rId3"/>
                <a:stretch>
                  <a:fillRect b="-4918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6BBE3D8E-6C42-43D3-AEC1-C530C889D9CF}"/>
              </a:ext>
            </a:extLst>
          </p:cNvPr>
          <p:cNvCxnSpPr>
            <a:cxnSpLocks/>
            <a:stCxn id="8" idx="0"/>
            <a:endCxn id="4" idx="2"/>
          </p:cNvCxnSpPr>
          <p:nvPr/>
        </p:nvCxnSpPr>
        <p:spPr bwMode="auto">
          <a:xfrm flipV="1">
            <a:off x="3502735" y="3710645"/>
            <a:ext cx="0" cy="975611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E3C6C5B3-78AA-4C8D-A4EC-880153C4C625}"/>
                  </a:ext>
                </a:extLst>
              </p:cNvPr>
              <p:cNvSpPr txBox="1"/>
              <p:nvPr/>
            </p:nvSpPr>
            <p:spPr>
              <a:xfrm>
                <a:off x="1065323" y="4468017"/>
                <a:ext cx="155102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b="0" dirty="0"/>
                  <a:t>从先验分布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𝓏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zh-CN" altLang="en-US" b="0" i="1">
                        <a:latin typeface="Cambria Math" panose="02040503050406030204" pitchFamily="18" charset="0"/>
                      </a:rPr>
                      <m:t>中</m:t>
                    </m:r>
                  </m:oMath>
                </a14:m>
                <a:r>
                  <a:rPr lang="zh-CN" altLang="en-US" b="0" dirty="0"/>
                  <a:t>采样</a:t>
                </a:r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E3C6C5B3-78AA-4C8D-A4EC-880153C4C6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5323" y="4468017"/>
                <a:ext cx="1551028" cy="646331"/>
              </a:xfrm>
              <a:prstGeom prst="rect">
                <a:avLst/>
              </a:prstGeom>
              <a:blipFill>
                <a:blip r:embed="rId4"/>
                <a:stretch>
                  <a:fillRect l="-3543" t="-5660" r="-1181" b="-122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513981D7-5F0B-4A35-A02B-4092A2058F80}"/>
                  </a:ext>
                </a:extLst>
              </p:cNvPr>
              <p:cNvSpPr/>
              <p:nvPr/>
            </p:nvSpPr>
            <p:spPr>
              <a:xfrm>
                <a:off x="376462" y="3099865"/>
                <a:ext cx="1979711" cy="6578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b="0" dirty="0"/>
                  <a:t>从条件概率分布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sSup>
                          <m:sSupPr>
                            <m:ctrlPr>
                              <a:rPr lang="en-US" altLang="zh-CN" b="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b="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en-US" altLang="zh-CN" b="0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sub>
                    </m:sSub>
                    <m:r>
                      <a:rPr lang="en-US" altLang="zh-CN" b="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b="0" i="1" smtClean="0">
                        <a:latin typeface="Cambria Math" panose="02040503050406030204" pitchFamily="18" charset="0"/>
                      </a:rPr>
                      <m:t>𝓍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|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l-GR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𝓏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altLang="zh-CN" b="0" i="1">
                        <a:latin typeface="Cambria Math" panose="02040503050406030204" pitchFamily="18" charset="0"/>
                      </a:rPr>
                      <m:t>)</m:t>
                    </m:r>
                    <m:r>
                      <a:rPr lang="zh-CN" altLang="en-US" b="0" i="1">
                        <a:latin typeface="Cambria Math" panose="02040503050406030204" pitchFamily="18" charset="0"/>
                      </a:rPr>
                      <m:t>中</m:t>
                    </m:r>
                  </m:oMath>
                </a14:m>
                <a:r>
                  <a:rPr lang="zh-CN" altLang="en-US" b="0" dirty="0"/>
                  <a:t>采样</a:t>
                </a:r>
              </a:p>
            </p:txBody>
          </p:sp>
        </mc:Choice>
        <mc:Fallback xmlns="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513981D7-5F0B-4A35-A02B-4092A2058F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462" y="3099865"/>
                <a:ext cx="1979711" cy="657809"/>
              </a:xfrm>
              <a:prstGeom prst="rect">
                <a:avLst/>
              </a:prstGeom>
              <a:blipFill>
                <a:blip r:embed="rId5"/>
                <a:stretch>
                  <a:fillRect l="-2769" t="-5607" r="-1231" b="-121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0A966AF6-A7E2-4957-AF78-074576F3D730}"/>
                  </a:ext>
                </a:extLst>
              </p:cNvPr>
              <p:cNvSpPr txBox="1"/>
              <p:nvPr/>
            </p:nvSpPr>
            <p:spPr>
              <a:xfrm>
                <a:off x="4618586" y="1916832"/>
                <a:ext cx="396043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zh-CN" altLang="en-US" b="0" dirty="0">
                    <a:solidFill>
                      <a:schemeClr val="tx1"/>
                    </a:solidFill>
                  </a:rPr>
                  <a:t>目标：我们希望估计该生成模型的真实参数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altLang="zh-CN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zh-CN" altLang="en-US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0A966AF6-A7E2-4957-AF78-074576F3D7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8586" y="1916832"/>
                <a:ext cx="3960438" cy="646331"/>
              </a:xfrm>
              <a:prstGeom prst="rect">
                <a:avLst/>
              </a:prstGeom>
              <a:blipFill>
                <a:blip r:embed="rId6"/>
                <a:stretch>
                  <a:fillRect l="-1387" t="-4717" r="-1387" b="-122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本框 11">
            <a:extLst>
              <a:ext uri="{FF2B5EF4-FFF2-40B4-BE49-F238E27FC236}">
                <a16:creationId xmlns:a16="http://schemas.microsoft.com/office/drawing/2014/main" id="{A3A348CE-F206-49EA-841A-E0B81540A424}"/>
              </a:ext>
            </a:extLst>
          </p:cNvPr>
          <p:cNvSpPr txBox="1"/>
          <p:nvPr/>
        </p:nvSpPr>
        <p:spPr>
          <a:xfrm>
            <a:off x="4618586" y="2915199"/>
            <a:ext cx="396043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b="0" dirty="0">
                <a:solidFill>
                  <a:srgbClr val="0000FF"/>
                </a:solidFill>
              </a:rPr>
              <a:t>如何训练这个模型？</a:t>
            </a:r>
            <a:endParaRPr lang="en-US" altLang="zh-CN" b="0" dirty="0">
              <a:solidFill>
                <a:srgbClr val="0000FF"/>
              </a:solidFill>
            </a:endParaRPr>
          </a:p>
          <a:p>
            <a:pPr algn="just"/>
            <a:endParaRPr lang="en-US" altLang="zh-CN" b="0" dirty="0">
              <a:solidFill>
                <a:srgbClr val="0070C0"/>
              </a:solidFill>
            </a:endParaRPr>
          </a:p>
          <a:p>
            <a:pPr algn="just"/>
            <a:r>
              <a:rPr lang="zh-CN" altLang="en-US" b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回想从</a:t>
            </a:r>
            <a:r>
              <a:rPr lang="en-US" altLang="zh-CN" b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FVBNs</a:t>
            </a:r>
            <a:r>
              <a:rPr lang="zh-CN" altLang="en-US" b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（完全可见置信网络）训练生成模型的策略</a:t>
            </a:r>
            <a:endParaRPr lang="en-US" altLang="zh-CN" b="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algn="just"/>
            <a:r>
              <a:rPr lang="zh-CN" altLang="en-US" b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通过最大化训练数据的似然函数来寻找模型的参数</a:t>
            </a:r>
            <a:endParaRPr lang="en-US" altLang="zh-CN" b="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algn="just"/>
            <a:endParaRPr lang="en-US" altLang="zh-CN" b="0" dirty="0"/>
          </a:p>
          <a:p>
            <a:pPr algn="just"/>
            <a:endParaRPr lang="en-US" altLang="zh-CN" b="0" dirty="0"/>
          </a:p>
          <a:p>
            <a:pPr algn="just"/>
            <a:endParaRPr lang="en-US" altLang="zh-CN" b="0" dirty="0">
              <a:solidFill>
                <a:srgbClr val="0070C0"/>
              </a:solidFill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B6F4D70E-F258-43AB-BE55-D64B547EC109}"/>
              </a:ext>
            </a:extLst>
          </p:cNvPr>
          <p:cNvSpPr/>
          <p:nvPr/>
        </p:nvSpPr>
        <p:spPr>
          <a:xfrm>
            <a:off x="3502735" y="3936840"/>
            <a:ext cx="87652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b="0" dirty="0"/>
              <a:t>解码器</a:t>
            </a:r>
            <a:endParaRPr lang="en-US" altLang="zh-CN" sz="1400" b="0" dirty="0"/>
          </a:p>
          <a:p>
            <a:pPr algn="ctr"/>
            <a:r>
              <a:rPr lang="zh-CN" altLang="en-US" sz="1400" b="0" dirty="0"/>
              <a:t>网络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41C979F-E3FD-46D2-ACF3-1739582CC27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87480" y="4718073"/>
            <a:ext cx="2880287" cy="360040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E04A2B97-FEDC-4FF9-AEBB-CB941133401C}"/>
              </a:ext>
            </a:extLst>
          </p:cNvPr>
          <p:cNvSpPr/>
          <p:nvPr/>
        </p:nvSpPr>
        <p:spPr>
          <a:xfrm>
            <a:off x="3790493" y="6541393"/>
            <a:ext cx="561662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b="0" dirty="0">
                <a:latin typeface="Times New Roman" panose="02020603050405020304" pitchFamily="18" charset="0"/>
                <a:cs typeface="Times New Roman" panose="02020603050405020304" pitchFamily="18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Kingma and Welling, </a:t>
            </a:r>
            <a:r>
              <a:rPr lang="en-US" altLang="zh-CN" sz="1400" b="0" dirty="0">
                <a:latin typeface="Times New Roman" panose="02020603050405020304" pitchFamily="18" charset="0"/>
                <a:cs typeface="Times New Roman" panose="02020603050405020304" pitchFamily="18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“</a:t>
            </a:r>
            <a:r>
              <a:rPr lang="zh-CN" altLang="en-US" sz="1400" b="0" dirty="0">
                <a:latin typeface="Times New Roman" panose="02020603050405020304" pitchFamily="18" charset="0"/>
                <a:cs typeface="Times New Roman" panose="02020603050405020304" pitchFamily="18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Auto-Encoding Variational Bayes</a:t>
            </a:r>
            <a:r>
              <a:rPr lang="en-US" altLang="zh-CN" sz="1400" b="0" dirty="0">
                <a:latin typeface="Times New Roman" panose="02020603050405020304" pitchFamily="18" charset="0"/>
                <a:cs typeface="Times New Roman" panose="02020603050405020304" pitchFamily="18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”</a:t>
            </a:r>
            <a:r>
              <a:rPr lang="zh-CN" altLang="en-US" sz="1400" b="0" dirty="0">
                <a:latin typeface="Times New Roman" panose="02020603050405020304" pitchFamily="18" charset="0"/>
                <a:cs typeface="Times New Roman" panose="02020603050405020304" pitchFamily="18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, ICLR 2014</a:t>
            </a:r>
            <a:endParaRPr lang="zh-CN" altLang="en-US" sz="14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01642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1187624" y="260648"/>
            <a:ext cx="7391400" cy="714375"/>
          </a:xfrm>
        </p:spPr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§</a:t>
            </a:r>
            <a:r>
              <a:rPr lang="zh-CN" altLang="en-US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变分自动编码器（</a:t>
            </a:r>
            <a:r>
              <a:rPr lang="en-US" altLang="zh-CN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VAE</a:t>
            </a:r>
            <a:r>
              <a:rPr lang="zh-CN" altLang="en-US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）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31C46851-B7EB-405A-8236-4B148EE7F6F8}"/>
                  </a:ext>
                </a:extLst>
              </p:cNvPr>
              <p:cNvSpPr/>
              <p:nvPr/>
            </p:nvSpPr>
            <p:spPr bwMode="auto">
              <a:xfrm>
                <a:off x="2494623" y="3350605"/>
                <a:ext cx="2016224" cy="36004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0" lang="zh-CN" altLang="en-US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𝒳</m:t>
                      </m:r>
                    </m:oMath>
                  </m:oMathPara>
                </a14:m>
                <a:endParaRPr kumimoji="0" lang="zh-CN" altLang="en-US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31C46851-B7EB-405A-8236-4B148EE7F6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494623" y="3350605"/>
                <a:ext cx="2016224" cy="360040"/>
              </a:xfrm>
              <a:prstGeom prst="rect">
                <a:avLst/>
              </a:prstGeom>
              <a:blipFill>
                <a:blip r:embed="rId2"/>
                <a:stretch>
                  <a:fillRect b="-4918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D8C0F751-4373-43B6-8111-264DB24F9897}"/>
                  </a:ext>
                </a:extLst>
              </p:cNvPr>
              <p:cNvSpPr/>
              <p:nvPr/>
            </p:nvSpPr>
            <p:spPr bwMode="auto">
              <a:xfrm>
                <a:off x="2848948" y="4686256"/>
                <a:ext cx="1307574" cy="36004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0" lang="zh-CN" altLang="en-US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𝒵</m:t>
                      </m:r>
                    </m:oMath>
                  </m:oMathPara>
                </a14:m>
                <a:endParaRPr kumimoji="0" lang="zh-CN" altLang="en-US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D8C0F751-4373-43B6-8111-264DB24F98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848948" y="4686256"/>
                <a:ext cx="1307574" cy="360040"/>
              </a:xfrm>
              <a:prstGeom prst="rect">
                <a:avLst/>
              </a:prstGeom>
              <a:blipFill>
                <a:blip r:embed="rId3"/>
                <a:stretch>
                  <a:fillRect b="-4918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6BBE3D8E-6C42-43D3-AEC1-C530C889D9CF}"/>
              </a:ext>
            </a:extLst>
          </p:cNvPr>
          <p:cNvCxnSpPr>
            <a:cxnSpLocks/>
            <a:stCxn id="8" idx="0"/>
            <a:endCxn id="4" idx="2"/>
          </p:cNvCxnSpPr>
          <p:nvPr/>
        </p:nvCxnSpPr>
        <p:spPr bwMode="auto">
          <a:xfrm flipV="1">
            <a:off x="3502735" y="3710645"/>
            <a:ext cx="0" cy="975611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E3C6C5B3-78AA-4C8D-A4EC-880153C4C625}"/>
                  </a:ext>
                </a:extLst>
              </p:cNvPr>
              <p:cNvSpPr txBox="1"/>
              <p:nvPr/>
            </p:nvSpPr>
            <p:spPr>
              <a:xfrm>
                <a:off x="1065323" y="4468017"/>
                <a:ext cx="155102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b="0" dirty="0"/>
                  <a:t>从先验分布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𝓏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zh-CN" altLang="en-US" b="0" i="1">
                        <a:latin typeface="Cambria Math" panose="02040503050406030204" pitchFamily="18" charset="0"/>
                      </a:rPr>
                      <m:t>中</m:t>
                    </m:r>
                  </m:oMath>
                </a14:m>
                <a:r>
                  <a:rPr lang="zh-CN" altLang="en-US" b="0" dirty="0"/>
                  <a:t>采样</a:t>
                </a:r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E3C6C5B3-78AA-4C8D-A4EC-880153C4C6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5323" y="4468017"/>
                <a:ext cx="1551028" cy="646331"/>
              </a:xfrm>
              <a:prstGeom prst="rect">
                <a:avLst/>
              </a:prstGeom>
              <a:blipFill>
                <a:blip r:embed="rId4"/>
                <a:stretch>
                  <a:fillRect l="-3543" t="-5660" r="-1181" b="-122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513981D7-5F0B-4A35-A02B-4092A2058F80}"/>
                  </a:ext>
                </a:extLst>
              </p:cNvPr>
              <p:cNvSpPr/>
              <p:nvPr/>
            </p:nvSpPr>
            <p:spPr>
              <a:xfrm>
                <a:off x="376462" y="3099865"/>
                <a:ext cx="1979711" cy="6578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b="0" dirty="0"/>
                  <a:t>从条件概率分布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sSup>
                          <m:sSupPr>
                            <m:ctrlPr>
                              <a:rPr lang="en-US" altLang="zh-CN" b="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b="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en-US" altLang="zh-CN" b="0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sub>
                    </m:sSub>
                    <m:r>
                      <a:rPr lang="en-US" altLang="zh-CN" b="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b="0" i="1" smtClean="0">
                        <a:latin typeface="Cambria Math" panose="02040503050406030204" pitchFamily="18" charset="0"/>
                      </a:rPr>
                      <m:t>𝓍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|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l-GR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𝓏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altLang="zh-CN" b="0" i="1">
                        <a:latin typeface="Cambria Math" panose="02040503050406030204" pitchFamily="18" charset="0"/>
                      </a:rPr>
                      <m:t>)</m:t>
                    </m:r>
                    <m:r>
                      <a:rPr lang="zh-CN" altLang="en-US" b="0" i="1">
                        <a:latin typeface="Cambria Math" panose="02040503050406030204" pitchFamily="18" charset="0"/>
                      </a:rPr>
                      <m:t>中</m:t>
                    </m:r>
                  </m:oMath>
                </a14:m>
                <a:r>
                  <a:rPr lang="zh-CN" altLang="en-US" b="0" dirty="0"/>
                  <a:t>采样</a:t>
                </a:r>
              </a:p>
            </p:txBody>
          </p:sp>
        </mc:Choice>
        <mc:Fallback xmlns="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513981D7-5F0B-4A35-A02B-4092A2058F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462" y="3099865"/>
                <a:ext cx="1979711" cy="657809"/>
              </a:xfrm>
              <a:prstGeom prst="rect">
                <a:avLst/>
              </a:prstGeom>
              <a:blipFill>
                <a:blip r:embed="rId5"/>
                <a:stretch>
                  <a:fillRect l="-2769" t="-5607" r="-1231" b="-121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0A966AF6-A7E2-4957-AF78-074576F3D730}"/>
                  </a:ext>
                </a:extLst>
              </p:cNvPr>
              <p:cNvSpPr txBox="1"/>
              <p:nvPr/>
            </p:nvSpPr>
            <p:spPr>
              <a:xfrm>
                <a:off x="4618586" y="1916832"/>
                <a:ext cx="396043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zh-CN" altLang="en-US" b="0" dirty="0">
                    <a:solidFill>
                      <a:schemeClr val="tx1"/>
                    </a:solidFill>
                  </a:rPr>
                  <a:t>目标：我们希望估计该生成模型的真实参数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altLang="zh-CN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zh-CN" altLang="en-US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0A966AF6-A7E2-4957-AF78-074576F3D7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8586" y="1916832"/>
                <a:ext cx="3960438" cy="646331"/>
              </a:xfrm>
              <a:prstGeom prst="rect">
                <a:avLst/>
              </a:prstGeom>
              <a:blipFill>
                <a:blip r:embed="rId6"/>
                <a:stretch>
                  <a:fillRect l="-1387" t="-4717" r="-1387" b="-122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本框 11">
            <a:extLst>
              <a:ext uri="{FF2B5EF4-FFF2-40B4-BE49-F238E27FC236}">
                <a16:creationId xmlns:a16="http://schemas.microsoft.com/office/drawing/2014/main" id="{A3A348CE-F206-49EA-841A-E0B81540A424}"/>
              </a:ext>
            </a:extLst>
          </p:cNvPr>
          <p:cNvSpPr txBox="1"/>
          <p:nvPr/>
        </p:nvSpPr>
        <p:spPr>
          <a:xfrm>
            <a:off x="4618586" y="2915199"/>
            <a:ext cx="396043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b="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如何训练这个模型？</a:t>
            </a:r>
            <a:endParaRPr lang="en-US" altLang="zh-CN" b="0" dirty="0">
              <a:solidFill>
                <a:srgbClr val="0000FF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algn="just"/>
            <a:endParaRPr lang="en-US" altLang="zh-CN" b="0" dirty="0">
              <a:solidFill>
                <a:srgbClr val="0070C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algn="just"/>
            <a:r>
              <a:rPr lang="zh-CN" altLang="en-US" b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回想从</a:t>
            </a:r>
            <a:r>
              <a:rPr lang="en-US" altLang="zh-CN" b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FVBNs</a:t>
            </a:r>
            <a:r>
              <a:rPr lang="zh-CN" altLang="en-US" b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（完全可见置信网络）训练生成模型的策略</a:t>
            </a:r>
            <a:endParaRPr lang="en-US" altLang="zh-CN" b="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algn="just"/>
            <a:r>
              <a:rPr lang="zh-CN" altLang="en-US" b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通过最大化训练数据的似然函数来寻找模型的参数</a:t>
            </a:r>
            <a:endParaRPr lang="en-US" altLang="zh-CN" b="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algn="just"/>
            <a:endParaRPr lang="en-US" altLang="zh-CN" b="0" dirty="0"/>
          </a:p>
          <a:p>
            <a:pPr algn="just"/>
            <a:endParaRPr lang="en-US" altLang="zh-CN" b="0" dirty="0"/>
          </a:p>
          <a:p>
            <a:pPr algn="just"/>
            <a:endParaRPr lang="en-US" altLang="zh-CN" b="0" dirty="0"/>
          </a:p>
          <a:p>
            <a:pPr algn="just"/>
            <a:r>
              <a:rPr lang="zh-CN" altLang="en-US" b="0" dirty="0">
                <a:solidFill>
                  <a:srgbClr val="0000FF"/>
                </a:solidFill>
              </a:rPr>
              <a:t>问：存在什么问题？</a:t>
            </a:r>
            <a:endParaRPr lang="en-US" altLang="zh-CN" b="0" dirty="0">
              <a:solidFill>
                <a:srgbClr val="0000FF"/>
              </a:solidFill>
            </a:endParaRPr>
          </a:p>
          <a:p>
            <a:pPr algn="just"/>
            <a:endParaRPr lang="en-US" altLang="zh-CN" b="0" dirty="0">
              <a:solidFill>
                <a:srgbClr val="0070C0"/>
              </a:solidFill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B6F4D70E-F258-43AB-BE55-D64B547EC109}"/>
              </a:ext>
            </a:extLst>
          </p:cNvPr>
          <p:cNvSpPr/>
          <p:nvPr/>
        </p:nvSpPr>
        <p:spPr>
          <a:xfrm>
            <a:off x="3502735" y="3936840"/>
            <a:ext cx="87652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b="0" dirty="0"/>
              <a:t>解码器</a:t>
            </a:r>
            <a:endParaRPr lang="en-US" altLang="zh-CN" sz="1400" b="0" dirty="0"/>
          </a:p>
          <a:p>
            <a:pPr algn="ctr"/>
            <a:r>
              <a:rPr lang="zh-CN" altLang="en-US" sz="1400" b="0" dirty="0"/>
              <a:t>网络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41C979F-E3FD-46D2-ACF3-1739582CC27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87480" y="4718073"/>
            <a:ext cx="2880287" cy="360040"/>
          </a:xfrm>
          <a:prstGeom prst="rect">
            <a:avLst/>
          </a:prstGeom>
        </p:spPr>
      </p:pic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78129930-6027-48E4-94EA-75B8BCF0D1E5}"/>
              </a:ext>
            </a:extLst>
          </p:cNvPr>
          <p:cNvCxnSpPr>
            <a:cxnSpLocks/>
          </p:cNvCxnSpPr>
          <p:nvPr/>
        </p:nvCxnSpPr>
        <p:spPr bwMode="auto">
          <a:xfrm flipV="1">
            <a:off x="6012160" y="5078114"/>
            <a:ext cx="0" cy="36711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0000FF"/>
            </a:solidFill>
            <a:prstDash val="solid"/>
            <a:round/>
            <a:headEnd type="none" w="med" len="med"/>
            <a:tailEnd type="triangle"/>
          </a:ln>
        </p:spPr>
      </p:cxnSp>
      <p:sp>
        <p:nvSpPr>
          <p:cNvPr id="16" name="矩形 15">
            <a:extLst>
              <a:ext uri="{FF2B5EF4-FFF2-40B4-BE49-F238E27FC236}">
                <a16:creationId xmlns:a16="http://schemas.microsoft.com/office/drawing/2014/main" id="{198007AE-5BA3-4B4C-BF1E-5C388B26D97E}"/>
              </a:ext>
            </a:extLst>
          </p:cNvPr>
          <p:cNvSpPr/>
          <p:nvPr/>
        </p:nvSpPr>
        <p:spPr>
          <a:xfrm>
            <a:off x="3790493" y="6541393"/>
            <a:ext cx="561662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b="0" dirty="0">
                <a:latin typeface="Times New Roman" panose="02020603050405020304" pitchFamily="18" charset="0"/>
                <a:cs typeface="Times New Roman" panose="02020603050405020304" pitchFamily="18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Kingma and Welling, </a:t>
            </a:r>
            <a:r>
              <a:rPr lang="en-US" altLang="zh-CN" sz="1400" b="0" dirty="0">
                <a:latin typeface="Times New Roman" panose="02020603050405020304" pitchFamily="18" charset="0"/>
                <a:cs typeface="Times New Roman" panose="02020603050405020304" pitchFamily="18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“</a:t>
            </a:r>
            <a:r>
              <a:rPr lang="zh-CN" altLang="en-US" sz="1400" b="0" dirty="0">
                <a:latin typeface="Times New Roman" panose="02020603050405020304" pitchFamily="18" charset="0"/>
                <a:cs typeface="Times New Roman" panose="02020603050405020304" pitchFamily="18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Auto-Encoding Variational Bayes</a:t>
            </a:r>
            <a:r>
              <a:rPr lang="en-US" altLang="zh-CN" sz="1400" b="0" dirty="0">
                <a:latin typeface="Times New Roman" panose="02020603050405020304" pitchFamily="18" charset="0"/>
                <a:cs typeface="Times New Roman" panose="02020603050405020304" pitchFamily="18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”</a:t>
            </a:r>
            <a:r>
              <a:rPr lang="zh-CN" altLang="en-US" sz="1400" b="0" dirty="0">
                <a:latin typeface="Times New Roman" panose="02020603050405020304" pitchFamily="18" charset="0"/>
                <a:cs typeface="Times New Roman" panose="02020603050405020304" pitchFamily="18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, ICLR 2014</a:t>
            </a:r>
            <a:endParaRPr lang="zh-CN" altLang="en-US" sz="14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59178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1187624" y="260648"/>
            <a:ext cx="7391400" cy="714375"/>
          </a:xfrm>
        </p:spPr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§</a:t>
            </a:r>
            <a:r>
              <a:rPr lang="zh-CN" altLang="en-US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变分自动编码器（</a:t>
            </a:r>
            <a:r>
              <a:rPr lang="en-US" altLang="zh-CN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VAE</a:t>
            </a:r>
            <a:r>
              <a:rPr lang="zh-CN" altLang="en-US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）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31C46851-B7EB-405A-8236-4B148EE7F6F8}"/>
                  </a:ext>
                </a:extLst>
              </p:cNvPr>
              <p:cNvSpPr/>
              <p:nvPr/>
            </p:nvSpPr>
            <p:spPr bwMode="auto">
              <a:xfrm>
                <a:off x="2494623" y="3350605"/>
                <a:ext cx="2016224" cy="36004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0" lang="zh-CN" altLang="en-US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𝒳</m:t>
                      </m:r>
                    </m:oMath>
                  </m:oMathPara>
                </a14:m>
                <a:endParaRPr kumimoji="0" lang="zh-CN" altLang="en-US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31C46851-B7EB-405A-8236-4B148EE7F6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494623" y="3350605"/>
                <a:ext cx="2016224" cy="360040"/>
              </a:xfrm>
              <a:prstGeom prst="rect">
                <a:avLst/>
              </a:prstGeom>
              <a:blipFill>
                <a:blip r:embed="rId2"/>
                <a:stretch>
                  <a:fillRect b="-4918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D8C0F751-4373-43B6-8111-264DB24F9897}"/>
                  </a:ext>
                </a:extLst>
              </p:cNvPr>
              <p:cNvSpPr/>
              <p:nvPr/>
            </p:nvSpPr>
            <p:spPr bwMode="auto">
              <a:xfrm>
                <a:off x="2848948" y="4686256"/>
                <a:ext cx="1307574" cy="36004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0" lang="zh-CN" altLang="en-US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𝒵</m:t>
                      </m:r>
                    </m:oMath>
                  </m:oMathPara>
                </a14:m>
                <a:endParaRPr kumimoji="0" lang="zh-CN" altLang="en-US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D8C0F751-4373-43B6-8111-264DB24F98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848948" y="4686256"/>
                <a:ext cx="1307574" cy="360040"/>
              </a:xfrm>
              <a:prstGeom prst="rect">
                <a:avLst/>
              </a:prstGeom>
              <a:blipFill>
                <a:blip r:embed="rId3"/>
                <a:stretch>
                  <a:fillRect b="-4918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6BBE3D8E-6C42-43D3-AEC1-C530C889D9CF}"/>
              </a:ext>
            </a:extLst>
          </p:cNvPr>
          <p:cNvCxnSpPr>
            <a:cxnSpLocks/>
            <a:stCxn id="8" idx="0"/>
            <a:endCxn id="4" idx="2"/>
          </p:cNvCxnSpPr>
          <p:nvPr/>
        </p:nvCxnSpPr>
        <p:spPr bwMode="auto">
          <a:xfrm flipV="1">
            <a:off x="3502735" y="3710645"/>
            <a:ext cx="0" cy="975611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E3C6C5B3-78AA-4C8D-A4EC-880153C4C625}"/>
                  </a:ext>
                </a:extLst>
              </p:cNvPr>
              <p:cNvSpPr txBox="1"/>
              <p:nvPr/>
            </p:nvSpPr>
            <p:spPr>
              <a:xfrm>
                <a:off x="1065323" y="4468017"/>
                <a:ext cx="155102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b="0" dirty="0"/>
                  <a:t>从先验分布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𝓏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zh-CN" altLang="en-US" b="0" i="1">
                        <a:latin typeface="Cambria Math" panose="02040503050406030204" pitchFamily="18" charset="0"/>
                      </a:rPr>
                      <m:t>中</m:t>
                    </m:r>
                  </m:oMath>
                </a14:m>
                <a:r>
                  <a:rPr lang="zh-CN" altLang="en-US" b="0" dirty="0"/>
                  <a:t>采样</a:t>
                </a:r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E3C6C5B3-78AA-4C8D-A4EC-880153C4C6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5323" y="4468017"/>
                <a:ext cx="1551028" cy="646331"/>
              </a:xfrm>
              <a:prstGeom prst="rect">
                <a:avLst/>
              </a:prstGeom>
              <a:blipFill>
                <a:blip r:embed="rId4"/>
                <a:stretch>
                  <a:fillRect l="-3543" t="-5660" r="-1181" b="-122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513981D7-5F0B-4A35-A02B-4092A2058F80}"/>
                  </a:ext>
                </a:extLst>
              </p:cNvPr>
              <p:cNvSpPr/>
              <p:nvPr/>
            </p:nvSpPr>
            <p:spPr>
              <a:xfrm>
                <a:off x="376462" y="3099865"/>
                <a:ext cx="1979711" cy="6578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b="0" dirty="0"/>
                  <a:t>从条件概率分布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sSup>
                          <m:sSupPr>
                            <m:ctrlPr>
                              <a:rPr lang="en-US" altLang="zh-CN" b="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b="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en-US" altLang="zh-CN" b="0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sub>
                    </m:sSub>
                    <m:r>
                      <a:rPr lang="en-US" altLang="zh-CN" b="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b="0" i="1" smtClean="0">
                        <a:latin typeface="Cambria Math" panose="02040503050406030204" pitchFamily="18" charset="0"/>
                      </a:rPr>
                      <m:t>𝓍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|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l-GR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𝓏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altLang="zh-CN" b="0" i="1">
                        <a:latin typeface="Cambria Math" panose="02040503050406030204" pitchFamily="18" charset="0"/>
                      </a:rPr>
                      <m:t>)</m:t>
                    </m:r>
                    <m:r>
                      <a:rPr lang="zh-CN" altLang="en-US" b="0" i="1">
                        <a:latin typeface="Cambria Math" panose="02040503050406030204" pitchFamily="18" charset="0"/>
                      </a:rPr>
                      <m:t>中</m:t>
                    </m:r>
                  </m:oMath>
                </a14:m>
                <a:r>
                  <a:rPr lang="zh-CN" altLang="en-US" b="0" dirty="0"/>
                  <a:t>采样</a:t>
                </a:r>
              </a:p>
            </p:txBody>
          </p:sp>
        </mc:Choice>
        <mc:Fallback xmlns="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513981D7-5F0B-4A35-A02B-4092A2058F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462" y="3099865"/>
                <a:ext cx="1979711" cy="657809"/>
              </a:xfrm>
              <a:prstGeom prst="rect">
                <a:avLst/>
              </a:prstGeom>
              <a:blipFill>
                <a:blip r:embed="rId5"/>
                <a:stretch>
                  <a:fillRect l="-2769" t="-5607" r="-1231" b="-121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0A966AF6-A7E2-4957-AF78-074576F3D730}"/>
                  </a:ext>
                </a:extLst>
              </p:cNvPr>
              <p:cNvSpPr txBox="1"/>
              <p:nvPr/>
            </p:nvSpPr>
            <p:spPr>
              <a:xfrm>
                <a:off x="4618586" y="1916832"/>
                <a:ext cx="396043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zh-CN" altLang="en-US" b="0" dirty="0">
                    <a:solidFill>
                      <a:schemeClr val="tx1"/>
                    </a:solidFill>
                  </a:rPr>
                  <a:t>目标：我们希望估计该生成模型的真实参数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altLang="zh-CN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zh-CN" altLang="en-US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0A966AF6-A7E2-4957-AF78-074576F3D7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8586" y="1916832"/>
                <a:ext cx="3960438" cy="646331"/>
              </a:xfrm>
              <a:prstGeom prst="rect">
                <a:avLst/>
              </a:prstGeom>
              <a:blipFill>
                <a:blip r:embed="rId6"/>
                <a:stretch>
                  <a:fillRect l="-1387" t="-4717" r="-1387" b="-122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本框 11">
            <a:extLst>
              <a:ext uri="{FF2B5EF4-FFF2-40B4-BE49-F238E27FC236}">
                <a16:creationId xmlns:a16="http://schemas.microsoft.com/office/drawing/2014/main" id="{A3A348CE-F206-49EA-841A-E0B81540A424}"/>
              </a:ext>
            </a:extLst>
          </p:cNvPr>
          <p:cNvSpPr txBox="1"/>
          <p:nvPr/>
        </p:nvSpPr>
        <p:spPr>
          <a:xfrm>
            <a:off x="4618586" y="2915199"/>
            <a:ext cx="396043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b="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如何训练这个模型？</a:t>
            </a:r>
            <a:endParaRPr lang="en-US" altLang="zh-CN" b="0" dirty="0">
              <a:solidFill>
                <a:srgbClr val="0000FF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algn="just"/>
            <a:endParaRPr lang="en-US" altLang="zh-CN" b="0" dirty="0">
              <a:solidFill>
                <a:srgbClr val="0070C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algn="just"/>
            <a:r>
              <a:rPr lang="zh-CN" altLang="en-US" b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回想从</a:t>
            </a:r>
            <a:r>
              <a:rPr lang="en-US" altLang="zh-CN" b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FVBNs</a:t>
            </a:r>
            <a:r>
              <a:rPr lang="zh-CN" altLang="en-US" b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（完全可见置信网络）训练生成模型的策略</a:t>
            </a:r>
            <a:endParaRPr lang="en-US" altLang="zh-CN" b="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algn="just"/>
            <a:r>
              <a:rPr lang="zh-CN" altLang="en-US" b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通过最大化训练数据的似然函数来寻找模型的参数</a:t>
            </a:r>
            <a:endParaRPr lang="en-US" altLang="zh-CN" b="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algn="just"/>
            <a:endParaRPr lang="en-US" altLang="zh-CN" b="0" dirty="0"/>
          </a:p>
          <a:p>
            <a:pPr algn="just"/>
            <a:endParaRPr lang="en-US" altLang="zh-CN" b="0" dirty="0"/>
          </a:p>
          <a:p>
            <a:pPr algn="just"/>
            <a:endParaRPr lang="en-US" altLang="zh-CN" b="0" dirty="0"/>
          </a:p>
          <a:p>
            <a:pPr algn="just"/>
            <a:r>
              <a:rPr lang="zh-CN" altLang="en-US" b="0" dirty="0">
                <a:solidFill>
                  <a:srgbClr val="0000FF"/>
                </a:solidFill>
              </a:rPr>
              <a:t>问：存在什么问题？</a:t>
            </a:r>
            <a:endParaRPr lang="en-US" altLang="zh-CN" b="0" dirty="0">
              <a:solidFill>
                <a:srgbClr val="0000FF"/>
              </a:solidFill>
            </a:endParaRPr>
          </a:p>
          <a:p>
            <a:pPr algn="just"/>
            <a:endParaRPr lang="en-US" altLang="zh-CN" b="0" dirty="0">
              <a:solidFill>
                <a:srgbClr val="0000FF"/>
              </a:solidFill>
            </a:endParaRPr>
          </a:p>
          <a:p>
            <a:pPr algn="just"/>
            <a:r>
              <a:rPr lang="zh-CN" altLang="en-US" b="0" dirty="0">
                <a:solidFill>
                  <a:srgbClr val="0000FF"/>
                </a:solidFill>
              </a:rPr>
              <a:t>答：难以通过直接求导来最大化似然</a:t>
            </a:r>
            <a:endParaRPr lang="en-US" altLang="zh-CN" b="0" dirty="0">
              <a:solidFill>
                <a:srgbClr val="0000FF"/>
              </a:solidFill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B6F4D70E-F258-43AB-BE55-D64B547EC109}"/>
              </a:ext>
            </a:extLst>
          </p:cNvPr>
          <p:cNvSpPr/>
          <p:nvPr/>
        </p:nvSpPr>
        <p:spPr>
          <a:xfrm>
            <a:off x="3502735" y="3936840"/>
            <a:ext cx="87652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b="0" dirty="0"/>
              <a:t>解码器</a:t>
            </a:r>
            <a:endParaRPr lang="en-US" altLang="zh-CN" sz="1400" b="0" dirty="0"/>
          </a:p>
          <a:p>
            <a:pPr algn="ctr"/>
            <a:r>
              <a:rPr lang="zh-CN" altLang="en-US" sz="1400" b="0" dirty="0"/>
              <a:t>网络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41C979F-E3FD-46D2-ACF3-1739582CC27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87480" y="4718073"/>
            <a:ext cx="2880287" cy="360040"/>
          </a:xfrm>
          <a:prstGeom prst="rect">
            <a:avLst/>
          </a:prstGeom>
        </p:spPr>
      </p:pic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78129930-6027-48E4-94EA-75B8BCF0D1E5}"/>
              </a:ext>
            </a:extLst>
          </p:cNvPr>
          <p:cNvCxnSpPr>
            <a:cxnSpLocks/>
          </p:cNvCxnSpPr>
          <p:nvPr/>
        </p:nvCxnSpPr>
        <p:spPr bwMode="auto">
          <a:xfrm flipV="1">
            <a:off x="6012160" y="5078114"/>
            <a:ext cx="0" cy="36711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0000FF"/>
            </a:solidFill>
            <a:prstDash val="solid"/>
            <a:round/>
            <a:headEnd type="none" w="med" len="med"/>
            <a:tailEnd type="triangle"/>
          </a:ln>
        </p:spPr>
      </p:cxnSp>
      <p:sp>
        <p:nvSpPr>
          <p:cNvPr id="14" name="矩形 13">
            <a:extLst>
              <a:ext uri="{FF2B5EF4-FFF2-40B4-BE49-F238E27FC236}">
                <a16:creationId xmlns:a16="http://schemas.microsoft.com/office/drawing/2014/main" id="{E8C95F24-DBBB-48D0-A2A4-CE9A7B3348DD}"/>
              </a:ext>
            </a:extLst>
          </p:cNvPr>
          <p:cNvSpPr/>
          <p:nvPr/>
        </p:nvSpPr>
        <p:spPr>
          <a:xfrm>
            <a:off x="3790493" y="6541393"/>
            <a:ext cx="561662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b="0" dirty="0">
                <a:latin typeface="Times New Roman" panose="02020603050405020304" pitchFamily="18" charset="0"/>
                <a:cs typeface="Times New Roman" panose="02020603050405020304" pitchFamily="18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Kingma and Welling, </a:t>
            </a:r>
            <a:r>
              <a:rPr lang="en-US" altLang="zh-CN" sz="1400" b="0" dirty="0">
                <a:latin typeface="Times New Roman" panose="02020603050405020304" pitchFamily="18" charset="0"/>
                <a:cs typeface="Times New Roman" panose="02020603050405020304" pitchFamily="18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“</a:t>
            </a:r>
            <a:r>
              <a:rPr lang="zh-CN" altLang="en-US" sz="1400" b="0" dirty="0">
                <a:latin typeface="Times New Roman" panose="02020603050405020304" pitchFamily="18" charset="0"/>
                <a:cs typeface="Times New Roman" panose="02020603050405020304" pitchFamily="18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Auto-Encoding Variational Bayes</a:t>
            </a:r>
            <a:r>
              <a:rPr lang="en-US" altLang="zh-CN" sz="1400" b="0" dirty="0">
                <a:latin typeface="Times New Roman" panose="02020603050405020304" pitchFamily="18" charset="0"/>
                <a:cs typeface="Times New Roman" panose="02020603050405020304" pitchFamily="18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”</a:t>
            </a:r>
            <a:r>
              <a:rPr lang="zh-CN" altLang="en-US" sz="1400" b="0" dirty="0">
                <a:latin typeface="Times New Roman" panose="02020603050405020304" pitchFamily="18" charset="0"/>
                <a:cs typeface="Times New Roman" panose="02020603050405020304" pitchFamily="18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, ICLR 2014</a:t>
            </a:r>
            <a:endParaRPr lang="zh-CN" altLang="en-US" sz="14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47818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1187624" y="260648"/>
            <a:ext cx="7391400" cy="714375"/>
          </a:xfrm>
        </p:spPr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§</a:t>
            </a:r>
            <a:r>
              <a:rPr lang="zh-CN" altLang="en-US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变分自动编码器（</a:t>
            </a:r>
            <a:r>
              <a:rPr lang="en-US" altLang="zh-CN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VAE</a:t>
            </a:r>
            <a:r>
              <a:rPr lang="zh-CN" altLang="en-US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）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A966AF6-A7E2-4957-AF78-074576F3D730}"/>
              </a:ext>
            </a:extLst>
          </p:cNvPr>
          <p:cNvSpPr txBox="1"/>
          <p:nvPr/>
        </p:nvSpPr>
        <p:spPr>
          <a:xfrm>
            <a:off x="611562" y="1556792"/>
            <a:ext cx="3960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b="0" dirty="0">
                <a:solidFill>
                  <a:schemeClr val="tx1"/>
                </a:solidFill>
              </a:rPr>
              <a:t>数据似然项：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9F3A50AF-90CE-4343-8F46-24942C0A5C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722" y="1552111"/>
            <a:ext cx="2880287" cy="360040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4B62B60B-A93E-4BB5-8D33-CFA0E12928D3}"/>
              </a:ext>
            </a:extLst>
          </p:cNvPr>
          <p:cNvSpPr txBox="1"/>
          <p:nvPr/>
        </p:nvSpPr>
        <p:spPr>
          <a:xfrm>
            <a:off x="3349259" y="1317211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0" i="1" dirty="0">
                <a:solidFill>
                  <a:schemeClr val="accent2"/>
                </a:solidFill>
              </a:rPr>
              <a:t>✔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77520AF6-3527-47AD-ABC2-EFDAA557981A}"/>
              </a:ext>
            </a:extLst>
          </p:cNvPr>
          <p:cNvSpPr txBox="1"/>
          <p:nvPr/>
        </p:nvSpPr>
        <p:spPr>
          <a:xfrm>
            <a:off x="2521167" y="2237534"/>
            <a:ext cx="16561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0" dirty="0">
                <a:solidFill>
                  <a:srgbClr val="0000FF"/>
                </a:solidFill>
              </a:rPr>
              <a:t>简单的高斯分布</a:t>
            </a:r>
          </a:p>
        </p:txBody>
      </p: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2C6D6735-7967-42EA-A262-99802348C074}"/>
              </a:ext>
            </a:extLst>
          </p:cNvPr>
          <p:cNvCxnSpPr>
            <a:cxnSpLocks/>
            <a:stCxn id="18" idx="0"/>
            <a:endCxn id="14" idx="2"/>
          </p:cNvCxnSpPr>
          <p:nvPr/>
        </p:nvCxnSpPr>
        <p:spPr bwMode="auto">
          <a:xfrm flipV="1">
            <a:off x="3349259" y="1912151"/>
            <a:ext cx="142607" cy="325383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0000FF"/>
            </a:solidFill>
            <a:prstDash val="solid"/>
            <a:round/>
            <a:headEnd type="none" w="med" len="med"/>
            <a:tailEnd type="triangle"/>
          </a:ln>
        </p:spPr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6EF58B31-10AE-4C21-90DF-A1A81A93AE48}"/>
              </a:ext>
            </a:extLst>
          </p:cNvPr>
          <p:cNvSpPr/>
          <p:nvPr/>
        </p:nvSpPr>
        <p:spPr>
          <a:xfrm>
            <a:off x="3790493" y="6541393"/>
            <a:ext cx="561662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b="0" dirty="0">
                <a:latin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Kingma and Welling, </a:t>
            </a:r>
            <a:r>
              <a:rPr lang="en-US" altLang="zh-CN" sz="1400" b="0" dirty="0">
                <a:latin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“</a:t>
            </a:r>
            <a:r>
              <a:rPr lang="zh-CN" altLang="en-US" sz="1400" b="0" dirty="0">
                <a:latin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Auto-Encoding Variational Bayes</a:t>
            </a:r>
            <a:r>
              <a:rPr lang="en-US" altLang="zh-CN" sz="1400" b="0" dirty="0">
                <a:latin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”</a:t>
            </a:r>
            <a:r>
              <a:rPr lang="zh-CN" altLang="en-US" sz="1400" b="0" dirty="0">
                <a:latin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, ICLR 2014</a:t>
            </a:r>
            <a:endParaRPr lang="zh-CN" altLang="en-US" sz="14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83690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1187624" y="260648"/>
            <a:ext cx="7391400" cy="714375"/>
          </a:xfrm>
        </p:spPr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§</a:t>
            </a:r>
            <a:r>
              <a:rPr lang="zh-CN" altLang="en-US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变分自动编码器（</a:t>
            </a:r>
            <a:r>
              <a:rPr lang="en-US" altLang="zh-CN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VAE</a:t>
            </a:r>
            <a:r>
              <a:rPr lang="zh-CN" altLang="en-US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）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A966AF6-A7E2-4957-AF78-074576F3D730}"/>
              </a:ext>
            </a:extLst>
          </p:cNvPr>
          <p:cNvSpPr txBox="1"/>
          <p:nvPr/>
        </p:nvSpPr>
        <p:spPr>
          <a:xfrm>
            <a:off x="611562" y="1556792"/>
            <a:ext cx="3960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b="0" dirty="0">
                <a:solidFill>
                  <a:schemeClr val="tx1"/>
                </a:solidFill>
              </a:rPr>
              <a:t>数据似然项：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9F3A50AF-90CE-4343-8F46-24942C0A5C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722" y="1552111"/>
            <a:ext cx="2880287" cy="36004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799BDA33-EFC4-46EE-AE56-564B2603205E}"/>
              </a:ext>
            </a:extLst>
          </p:cNvPr>
          <p:cNvSpPr txBox="1"/>
          <p:nvPr/>
        </p:nvSpPr>
        <p:spPr>
          <a:xfrm>
            <a:off x="3995888" y="1317211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0" i="1" dirty="0">
                <a:solidFill>
                  <a:schemeClr val="accent2"/>
                </a:solidFill>
              </a:rPr>
              <a:t>✔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179ACAF-6442-4627-9F56-F5BD774E172F}"/>
              </a:ext>
            </a:extLst>
          </p:cNvPr>
          <p:cNvSpPr txBox="1"/>
          <p:nvPr/>
        </p:nvSpPr>
        <p:spPr>
          <a:xfrm>
            <a:off x="3743908" y="2269342"/>
            <a:ext cx="16561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0" dirty="0">
                <a:solidFill>
                  <a:srgbClr val="0000FF"/>
                </a:solidFill>
              </a:rPr>
              <a:t>神经网络解码器</a:t>
            </a:r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C721457F-B70F-4D08-9BC8-37A8FE08B6B6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4139954" y="1926125"/>
            <a:ext cx="287982" cy="274058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0000FF"/>
            </a:solidFill>
            <a:prstDash val="solid"/>
            <a:round/>
            <a:headEnd type="none" w="med" len="med"/>
            <a:tailEnd type="triangle"/>
          </a:ln>
        </p:spPr>
      </p:cxnSp>
      <p:sp>
        <p:nvSpPr>
          <p:cNvPr id="12" name="矩形 11">
            <a:extLst>
              <a:ext uri="{FF2B5EF4-FFF2-40B4-BE49-F238E27FC236}">
                <a16:creationId xmlns:a16="http://schemas.microsoft.com/office/drawing/2014/main" id="{57CC6164-F1DC-441E-B9F3-A2E8A4163543}"/>
              </a:ext>
            </a:extLst>
          </p:cNvPr>
          <p:cNvSpPr/>
          <p:nvPr/>
        </p:nvSpPr>
        <p:spPr>
          <a:xfrm>
            <a:off x="3790493" y="6541393"/>
            <a:ext cx="561662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b="0" dirty="0">
                <a:latin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Kingma and Welling, </a:t>
            </a:r>
            <a:r>
              <a:rPr lang="en-US" altLang="zh-CN" sz="1400" b="0" dirty="0">
                <a:latin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“</a:t>
            </a:r>
            <a:r>
              <a:rPr lang="zh-CN" altLang="en-US" sz="1400" b="0" dirty="0">
                <a:latin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Auto-Encoding Variational Bayes</a:t>
            </a:r>
            <a:r>
              <a:rPr lang="en-US" altLang="zh-CN" sz="1400" b="0" dirty="0">
                <a:latin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”</a:t>
            </a:r>
            <a:r>
              <a:rPr lang="zh-CN" altLang="en-US" sz="1400" b="0" dirty="0">
                <a:latin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, ICLR 2014</a:t>
            </a:r>
            <a:endParaRPr lang="zh-CN" altLang="en-US" sz="14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97884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1187624" y="260648"/>
            <a:ext cx="7391400" cy="714375"/>
          </a:xfrm>
        </p:spPr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§</a:t>
            </a:r>
            <a:r>
              <a:rPr lang="zh-CN" altLang="en-US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变分自动编码器（</a:t>
            </a:r>
            <a:r>
              <a:rPr lang="en-US" altLang="zh-CN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VAE</a:t>
            </a:r>
            <a:r>
              <a:rPr lang="zh-CN" altLang="en-US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）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A966AF6-A7E2-4957-AF78-074576F3D730}"/>
              </a:ext>
            </a:extLst>
          </p:cNvPr>
          <p:cNvSpPr txBox="1"/>
          <p:nvPr/>
        </p:nvSpPr>
        <p:spPr>
          <a:xfrm>
            <a:off x="611562" y="1556792"/>
            <a:ext cx="3960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b="0" dirty="0">
                <a:solidFill>
                  <a:schemeClr val="tx1"/>
                </a:solidFill>
              </a:rPr>
              <a:t>数据似然项：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9F3A50AF-90CE-4343-8F46-24942C0A5C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722" y="1552111"/>
            <a:ext cx="2880287" cy="36004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799BDA33-EFC4-46EE-AE56-564B2603205E}"/>
              </a:ext>
            </a:extLst>
          </p:cNvPr>
          <p:cNvSpPr txBox="1"/>
          <p:nvPr/>
        </p:nvSpPr>
        <p:spPr>
          <a:xfrm>
            <a:off x="3995888" y="1317211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0" i="1" dirty="0">
                <a:solidFill>
                  <a:schemeClr val="accent2"/>
                </a:solidFill>
              </a:rPr>
              <a:t>✔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4B62B60B-A93E-4BB5-8D33-CFA0E12928D3}"/>
              </a:ext>
            </a:extLst>
          </p:cNvPr>
          <p:cNvSpPr txBox="1"/>
          <p:nvPr/>
        </p:nvSpPr>
        <p:spPr>
          <a:xfrm>
            <a:off x="3349259" y="1317211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0" i="1" dirty="0">
                <a:solidFill>
                  <a:schemeClr val="accent2"/>
                </a:solidFill>
              </a:rPr>
              <a:t>✔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B612B6DF-9CB1-48E6-AC59-A45668B64206}"/>
              </a:ext>
            </a:extLst>
          </p:cNvPr>
          <p:cNvSpPr txBox="1"/>
          <p:nvPr/>
        </p:nvSpPr>
        <p:spPr>
          <a:xfrm>
            <a:off x="2881222" y="1317211"/>
            <a:ext cx="5040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rgbClr val="FF0000"/>
                </a:solidFill>
              </a:rPr>
              <a:t>❌</a:t>
            </a:r>
            <a:endParaRPr lang="zh-CN" altLang="en-US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398BA264-789A-41E4-8EF7-FB539448C19E}"/>
                  </a:ext>
                </a:extLst>
              </p:cNvPr>
              <p:cNvSpPr txBox="1"/>
              <p:nvPr/>
            </p:nvSpPr>
            <p:spPr>
              <a:xfrm>
                <a:off x="1907706" y="2343297"/>
                <a:ext cx="165618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600" b="0" dirty="0">
                    <a:solidFill>
                      <a:srgbClr val="FF0000"/>
                    </a:solidFill>
                  </a:rPr>
                  <a:t>难以对每个</a:t>
                </a:r>
                <a14:m>
                  <m:oMath xmlns:m="http://schemas.openxmlformats.org/officeDocument/2006/math">
                    <m:r>
                      <a:rPr lang="zh-CN" altLang="en-US" sz="1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𝓏</m:t>
                    </m:r>
                  </m:oMath>
                </a14:m>
                <a:r>
                  <a:rPr lang="zh-CN" altLang="en-US" sz="1600" b="0" dirty="0">
                    <a:solidFill>
                      <a:srgbClr val="FF0000"/>
                    </a:solidFill>
                  </a:rPr>
                  <a:t>值计算</a:t>
                </a:r>
                <a14:m>
                  <m:oMath xmlns:m="http://schemas.openxmlformats.org/officeDocument/2006/math">
                    <m:r>
                      <a:rPr lang="en-US" altLang="zh-CN" sz="16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sz="16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sz="1600" b="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𝓍</m:t>
                    </m:r>
                    <m:r>
                      <a:rPr lang="en-US" altLang="zh-CN" sz="1600" b="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zh-CN" altLang="el-GR" sz="1600" b="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𝓏</m:t>
                    </m:r>
                    <m:r>
                      <a:rPr lang="en-US" altLang="zh-CN" sz="1600" b="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sz="1600" b="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398BA264-789A-41E4-8EF7-FB539448C1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7706" y="2343297"/>
                <a:ext cx="1656184" cy="584775"/>
              </a:xfrm>
              <a:prstGeom prst="rect">
                <a:avLst/>
              </a:prstGeom>
              <a:blipFill>
                <a:blip r:embed="rId3"/>
                <a:stretch>
                  <a:fillRect l="-2206" t="-4167" b="-114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0860B4C1-2D18-4ED7-B614-CC5D87769669}"/>
              </a:ext>
            </a:extLst>
          </p:cNvPr>
          <p:cNvCxnSpPr>
            <a:cxnSpLocks/>
          </p:cNvCxnSpPr>
          <p:nvPr/>
        </p:nvCxnSpPr>
        <p:spPr bwMode="auto">
          <a:xfrm flipV="1">
            <a:off x="2591734" y="2002634"/>
            <a:ext cx="396092" cy="271504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</p:spPr>
      </p:cxnSp>
      <p:sp>
        <p:nvSpPr>
          <p:cNvPr id="13" name="矩形 12">
            <a:extLst>
              <a:ext uri="{FF2B5EF4-FFF2-40B4-BE49-F238E27FC236}">
                <a16:creationId xmlns:a16="http://schemas.microsoft.com/office/drawing/2014/main" id="{799D1E88-3C69-49DE-B281-BF2C7E19C607}"/>
              </a:ext>
            </a:extLst>
          </p:cNvPr>
          <p:cNvSpPr/>
          <p:nvPr/>
        </p:nvSpPr>
        <p:spPr>
          <a:xfrm>
            <a:off x="3790493" y="6541393"/>
            <a:ext cx="561662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b="0" dirty="0">
                <a:latin typeface="Times New Roman" panose="02020603050405020304" pitchFamily="18" charset="0"/>
                <a:cs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Kingma and Welling, </a:t>
            </a:r>
            <a:r>
              <a:rPr lang="en-US" altLang="zh-CN" sz="1400" b="0" dirty="0">
                <a:latin typeface="Times New Roman" panose="02020603050405020304" pitchFamily="18" charset="0"/>
                <a:cs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“</a:t>
            </a:r>
            <a:r>
              <a:rPr lang="zh-CN" altLang="en-US" sz="1400" b="0" dirty="0">
                <a:latin typeface="Times New Roman" panose="02020603050405020304" pitchFamily="18" charset="0"/>
                <a:cs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Auto-Encoding Variational Bayes</a:t>
            </a:r>
            <a:r>
              <a:rPr lang="en-US" altLang="zh-CN" sz="1400" b="0" dirty="0">
                <a:latin typeface="Times New Roman" panose="02020603050405020304" pitchFamily="18" charset="0"/>
                <a:cs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”</a:t>
            </a:r>
            <a:r>
              <a:rPr lang="zh-CN" altLang="en-US" sz="1400" b="0" dirty="0">
                <a:latin typeface="Times New Roman" panose="02020603050405020304" pitchFamily="18" charset="0"/>
                <a:cs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, ICLR 2014</a:t>
            </a:r>
            <a:endParaRPr lang="zh-CN" altLang="en-US" sz="14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00689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1187624" y="260648"/>
            <a:ext cx="7391400" cy="714375"/>
          </a:xfrm>
        </p:spPr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§</a:t>
            </a:r>
            <a:r>
              <a:rPr lang="zh-CN" altLang="en-US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变分自动编码器（</a:t>
            </a:r>
            <a:r>
              <a:rPr lang="en-US" altLang="zh-CN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VAE</a:t>
            </a:r>
            <a:r>
              <a:rPr lang="zh-CN" altLang="en-US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）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A966AF6-A7E2-4957-AF78-074576F3D730}"/>
              </a:ext>
            </a:extLst>
          </p:cNvPr>
          <p:cNvSpPr txBox="1"/>
          <p:nvPr/>
        </p:nvSpPr>
        <p:spPr>
          <a:xfrm>
            <a:off x="611560" y="1556792"/>
            <a:ext cx="612068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b="0" dirty="0">
                <a:solidFill>
                  <a:schemeClr val="tx1"/>
                </a:solidFill>
              </a:rPr>
              <a:t>数据似然项：</a:t>
            </a:r>
            <a:endParaRPr lang="en-US" altLang="zh-CN" b="0" dirty="0">
              <a:solidFill>
                <a:schemeClr val="tx1"/>
              </a:solidFill>
            </a:endParaRPr>
          </a:p>
          <a:p>
            <a:pPr algn="just"/>
            <a:endParaRPr lang="en-US" altLang="zh-CN" b="0" dirty="0"/>
          </a:p>
          <a:p>
            <a:pPr algn="just"/>
            <a:r>
              <a:rPr lang="zh-CN" altLang="en-US" b="0" dirty="0"/>
              <a:t>数据的似然函数难解直接导致了模型的其他项也是难解的</a:t>
            </a:r>
            <a:endParaRPr lang="en-US" altLang="zh-CN" b="0" dirty="0"/>
          </a:p>
          <a:p>
            <a:pPr algn="just"/>
            <a:endParaRPr lang="en-US" altLang="zh-CN" b="0" dirty="0"/>
          </a:p>
          <a:p>
            <a:pPr algn="just"/>
            <a:r>
              <a:rPr lang="zh-CN" altLang="en-US" b="0" dirty="0"/>
              <a:t>例如后验密度分布：</a:t>
            </a:r>
            <a:endParaRPr lang="zh-CN" altLang="en-US" b="0" dirty="0">
              <a:solidFill>
                <a:schemeClr val="tx1"/>
              </a:solidFill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9F3A50AF-90CE-4343-8F46-24942C0A5C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720" y="1552111"/>
            <a:ext cx="2880287" cy="36004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799BDA33-EFC4-46EE-AE56-564B2603205E}"/>
              </a:ext>
            </a:extLst>
          </p:cNvPr>
          <p:cNvSpPr txBox="1"/>
          <p:nvPr/>
        </p:nvSpPr>
        <p:spPr>
          <a:xfrm>
            <a:off x="3995886" y="1317211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0" i="1" dirty="0">
                <a:solidFill>
                  <a:schemeClr val="accent2"/>
                </a:solidFill>
              </a:rPr>
              <a:t>✔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4B62B60B-A93E-4BB5-8D33-CFA0E12928D3}"/>
              </a:ext>
            </a:extLst>
          </p:cNvPr>
          <p:cNvSpPr txBox="1"/>
          <p:nvPr/>
        </p:nvSpPr>
        <p:spPr>
          <a:xfrm>
            <a:off x="3349257" y="1317211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0" i="1" dirty="0">
                <a:solidFill>
                  <a:schemeClr val="accent2"/>
                </a:solidFill>
              </a:rPr>
              <a:t>✔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B612B6DF-9CB1-48E6-AC59-A45668B64206}"/>
              </a:ext>
            </a:extLst>
          </p:cNvPr>
          <p:cNvSpPr txBox="1"/>
          <p:nvPr/>
        </p:nvSpPr>
        <p:spPr>
          <a:xfrm>
            <a:off x="2881220" y="1317211"/>
            <a:ext cx="5040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rgbClr val="FF0000"/>
                </a:solidFill>
              </a:rPr>
              <a:t>❌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98BA264-789A-41E4-8EF7-FB539448C19E}"/>
              </a:ext>
            </a:extLst>
          </p:cNvPr>
          <p:cNvSpPr txBox="1"/>
          <p:nvPr/>
        </p:nvSpPr>
        <p:spPr>
          <a:xfrm>
            <a:off x="4319971" y="3364352"/>
            <a:ext cx="19096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0" dirty="0">
                <a:solidFill>
                  <a:srgbClr val="FF0000"/>
                </a:solidFill>
              </a:rPr>
              <a:t>难解的数据似然项</a:t>
            </a:r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0860B4C1-2D18-4ED7-B614-CC5D87769669}"/>
              </a:ext>
            </a:extLst>
          </p:cNvPr>
          <p:cNvCxnSpPr>
            <a:cxnSpLocks/>
          </p:cNvCxnSpPr>
          <p:nvPr/>
        </p:nvCxnSpPr>
        <p:spPr bwMode="auto">
          <a:xfrm flipV="1">
            <a:off x="5148064" y="3026277"/>
            <a:ext cx="181511" cy="307158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</p:spPr>
      </p:cxnSp>
      <p:pic>
        <p:nvPicPr>
          <p:cNvPr id="3" name="图片 2">
            <a:extLst>
              <a:ext uri="{FF2B5EF4-FFF2-40B4-BE49-F238E27FC236}">
                <a16:creationId xmlns:a16="http://schemas.microsoft.com/office/drawing/2014/main" id="{E5FCD87F-F582-491D-9498-68848D00B5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6644" y="2639395"/>
            <a:ext cx="2761981" cy="360040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AC85802F-D06B-43C3-B096-239BA573E30D}"/>
              </a:ext>
            </a:extLst>
          </p:cNvPr>
          <p:cNvSpPr txBox="1"/>
          <p:nvPr/>
        </p:nvSpPr>
        <p:spPr>
          <a:xfrm>
            <a:off x="4501435" y="2416207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0" i="1" dirty="0">
                <a:solidFill>
                  <a:schemeClr val="accent2"/>
                </a:solidFill>
              </a:rPr>
              <a:t>✔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9254858-FAF6-4D3A-B75D-6E416075BA2A}"/>
              </a:ext>
            </a:extLst>
          </p:cNvPr>
          <p:cNvSpPr txBox="1"/>
          <p:nvPr/>
        </p:nvSpPr>
        <p:spPr>
          <a:xfrm>
            <a:off x="3854806" y="2416207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0" i="1" dirty="0">
                <a:solidFill>
                  <a:schemeClr val="accent2"/>
                </a:solidFill>
              </a:rPr>
              <a:t>✔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1E996E7C-6A35-4884-91CA-BA04560B6930}"/>
              </a:ext>
            </a:extLst>
          </p:cNvPr>
          <p:cNvSpPr txBox="1"/>
          <p:nvPr/>
        </p:nvSpPr>
        <p:spPr>
          <a:xfrm>
            <a:off x="5148064" y="2416207"/>
            <a:ext cx="5040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rgbClr val="FF0000"/>
                </a:solidFill>
              </a:rPr>
              <a:t>❌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F1B791B4-ACAA-4E39-A153-5060A497E152}"/>
              </a:ext>
            </a:extLst>
          </p:cNvPr>
          <p:cNvSpPr/>
          <p:nvPr/>
        </p:nvSpPr>
        <p:spPr>
          <a:xfrm>
            <a:off x="3790493" y="6541393"/>
            <a:ext cx="561662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b="0" dirty="0">
                <a:latin typeface="Times New Roman" panose="02020603050405020304" pitchFamily="18" charset="0"/>
                <a:cs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Kingma and Welling, </a:t>
            </a:r>
            <a:r>
              <a:rPr lang="en-US" altLang="zh-CN" sz="1400" b="0" dirty="0">
                <a:latin typeface="Times New Roman" panose="02020603050405020304" pitchFamily="18" charset="0"/>
                <a:cs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“</a:t>
            </a:r>
            <a:r>
              <a:rPr lang="zh-CN" altLang="en-US" sz="1400" b="0" dirty="0">
                <a:latin typeface="Times New Roman" panose="02020603050405020304" pitchFamily="18" charset="0"/>
                <a:cs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Auto-Encoding Variational Bayes</a:t>
            </a:r>
            <a:r>
              <a:rPr lang="en-US" altLang="zh-CN" sz="1400" b="0" dirty="0">
                <a:latin typeface="Times New Roman" panose="02020603050405020304" pitchFamily="18" charset="0"/>
                <a:cs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”</a:t>
            </a:r>
            <a:r>
              <a:rPr lang="zh-CN" altLang="en-US" sz="1400" b="0" dirty="0">
                <a:latin typeface="Times New Roman" panose="02020603050405020304" pitchFamily="18" charset="0"/>
                <a:cs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, ICLR 2014</a:t>
            </a:r>
            <a:endParaRPr lang="zh-CN" altLang="en-US" sz="14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100755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1187624" y="260648"/>
            <a:ext cx="7391400" cy="714375"/>
          </a:xfrm>
        </p:spPr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§</a:t>
            </a:r>
            <a:r>
              <a:rPr lang="zh-CN" altLang="en-US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变分自动编码器（</a:t>
            </a:r>
            <a:r>
              <a:rPr lang="en-US" altLang="zh-CN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VAE</a:t>
            </a:r>
            <a:r>
              <a:rPr lang="zh-CN" altLang="en-US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）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0A966AF6-A7E2-4957-AF78-074576F3D730}"/>
                  </a:ext>
                </a:extLst>
              </p:cNvPr>
              <p:cNvSpPr txBox="1"/>
              <p:nvPr/>
            </p:nvSpPr>
            <p:spPr>
              <a:xfrm>
                <a:off x="611560" y="1556792"/>
                <a:ext cx="6840760" cy="37227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zh-CN" altLang="en-US" b="0" dirty="0">
                    <a:solidFill>
                      <a:schemeClr val="tx1"/>
                    </a:solidFill>
                  </a:rPr>
                  <a:t>数据似然项：</a:t>
                </a:r>
                <a:endParaRPr lang="en-US" altLang="zh-CN" b="0" dirty="0">
                  <a:solidFill>
                    <a:schemeClr val="tx1"/>
                  </a:solidFill>
                </a:endParaRPr>
              </a:p>
              <a:p>
                <a:pPr algn="just"/>
                <a:endParaRPr lang="en-US" altLang="zh-CN" b="0" dirty="0"/>
              </a:p>
              <a:p>
                <a:pPr algn="just"/>
                <a:r>
                  <a:rPr lang="zh-CN" altLang="en-US" b="0" dirty="0"/>
                  <a:t>数据的似然函数难解直接导致了模型的其他项也是难解的</a:t>
                </a:r>
                <a:endParaRPr lang="en-US" altLang="zh-CN" b="0" dirty="0"/>
              </a:p>
              <a:p>
                <a:pPr algn="just"/>
                <a:endParaRPr lang="en-US" altLang="zh-CN" b="0" dirty="0"/>
              </a:p>
              <a:p>
                <a:pPr algn="just"/>
                <a:r>
                  <a:rPr lang="zh-CN" altLang="en-US" b="0" dirty="0"/>
                  <a:t>例如后验密度分布：</a:t>
                </a:r>
                <a:endParaRPr lang="en-US" altLang="zh-CN" b="0" dirty="0"/>
              </a:p>
              <a:p>
                <a:pPr algn="just"/>
                <a:endParaRPr lang="en-US" altLang="zh-CN" b="0" dirty="0">
                  <a:solidFill>
                    <a:schemeClr val="tx1"/>
                  </a:solidFill>
                </a:endParaRPr>
              </a:p>
              <a:p>
                <a:pPr algn="just"/>
                <a:endParaRPr lang="en-US" altLang="zh-CN" b="0" dirty="0"/>
              </a:p>
              <a:p>
                <a:pPr algn="just"/>
                <a:r>
                  <a:rPr lang="zh-CN" altLang="en-US" b="0" dirty="0">
                    <a:solidFill>
                      <a:srgbClr val="0000FF"/>
                    </a:solidFill>
                  </a:rPr>
                  <a:t>解决方法：除了使用神经网络解码器来定义一个对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zh-CN" altLang="en-US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altLang="zh-CN" b="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𝓍</m:t>
                    </m:r>
                    <m:r>
                      <a:rPr lang="en-US" altLang="zh-CN" b="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zh-CN" altLang="el-GR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𝓏</m:t>
                    </m:r>
                    <m:r>
                      <a:rPr lang="en-US" altLang="zh-CN" b="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b="0" dirty="0">
                    <a:solidFill>
                      <a:srgbClr val="0000FF"/>
                    </a:solidFill>
                  </a:rPr>
                  <a:t>建模的神经网络之外，额外定义一个编码器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zh-CN" altLang="en-US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sub>
                    </m:sSub>
                    <m:r>
                      <a:rPr lang="en-US" altLang="zh-CN" b="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l-GR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𝓏</m:t>
                    </m:r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zh-CN" altLang="en-US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𝓍</m:t>
                    </m:r>
                    <m:r>
                      <a:rPr lang="en-US" altLang="zh-CN" b="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zh-CN" altLang="en-US" b="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来</m:t>
                    </m:r>
                  </m:oMath>
                </a14:m>
                <a:r>
                  <a:rPr lang="zh-CN" altLang="en-US" b="0" dirty="0">
                    <a:solidFill>
                      <a:srgbClr val="0000FF"/>
                    </a:solidFill>
                  </a:rPr>
                  <a:t>近似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zh-CN" altLang="en-US" b="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altLang="zh-CN" b="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𝓍</m:t>
                    </m:r>
                    <m:r>
                      <a:rPr lang="en-US" altLang="zh-CN" b="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zh-CN" altLang="el-GR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𝓏</m:t>
                    </m:r>
                    <m:r>
                      <a:rPr lang="en-US" altLang="zh-CN" b="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endParaRPr lang="en-US" altLang="zh-CN" b="0" dirty="0">
                  <a:solidFill>
                    <a:srgbClr val="0000FF"/>
                  </a:solidFill>
                </a:endParaRPr>
              </a:p>
              <a:p>
                <a:pPr algn="just"/>
                <a:endParaRPr lang="en-US" altLang="zh-CN" b="0" dirty="0">
                  <a:solidFill>
                    <a:srgbClr val="0000FF"/>
                  </a:solidFill>
                </a:endParaRPr>
              </a:p>
              <a:p>
                <a:pPr algn="just"/>
                <a:r>
                  <a:rPr lang="zh-CN" altLang="en-US" b="0" dirty="0">
                    <a:solidFill>
                      <a:srgbClr val="0000FF"/>
                    </a:solidFill>
                  </a:rPr>
                  <a:t>可以发现，如果使用这个附加网络来估计该后验分布，将使我们可以得出一个可处理的数据似然的下界，而该下界是易解的，也是能优化的</a:t>
                </a: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0A966AF6-A7E2-4957-AF78-074576F3D7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1556792"/>
                <a:ext cx="6840760" cy="3722750"/>
              </a:xfrm>
              <a:prstGeom prst="rect">
                <a:avLst/>
              </a:prstGeom>
              <a:blipFill>
                <a:blip r:embed="rId2"/>
                <a:stretch>
                  <a:fillRect l="-713" t="-1146" r="-802" b="-13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图片 13">
            <a:extLst>
              <a:ext uri="{FF2B5EF4-FFF2-40B4-BE49-F238E27FC236}">
                <a16:creationId xmlns:a16="http://schemas.microsoft.com/office/drawing/2014/main" id="{9F3A50AF-90CE-4343-8F46-24942C0A5C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1720" y="1552111"/>
            <a:ext cx="2880287" cy="36004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799BDA33-EFC4-46EE-AE56-564B2603205E}"/>
              </a:ext>
            </a:extLst>
          </p:cNvPr>
          <p:cNvSpPr txBox="1"/>
          <p:nvPr/>
        </p:nvSpPr>
        <p:spPr>
          <a:xfrm>
            <a:off x="3995886" y="1317211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0" i="1" dirty="0">
                <a:solidFill>
                  <a:schemeClr val="accent2"/>
                </a:solidFill>
              </a:rPr>
              <a:t>✔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4B62B60B-A93E-4BB5-8D33-CFA0E12928D3}"/>
              </a:ext>
            </a:extLst>
          </p:cNvPr>
          <p:cNvSpPr txBox="1"/>
          <p:nvPr/>
        </p:nvSpPr>
        <p:spPr>
          <a:xfrm>
            <a:off x="3349257" y="1317211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0" i="1" dirty="0">
                <a:solidFill>
                  <a:schemeClr val="accent2"/>
                </a:solidFill>
              </a:rPr>
              <a:t>✔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B612B6DF-9CB1-48E6-AC59-A45668B64206}"/>
              </a:ext>
            </a:extLst>
          </p:cNvPr>
          <p:cNvSpPr txBox="1"/>
          <p:nvPr/>
        </p:nvSpPr>
        <p:spPr>
          <a:xfrm>
            <a:off x="2881220" y="1317211"/>
            <a:ext cx="5040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rgbClr val="FF0000"/>
                </a:solidFill>
              </a:rPr>
              <a:t>❌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5FCD87F-F582-491D-9498-68848D00B5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6644" y="2639395"/>
            <a:ext cx="2761981" cy="360040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AC85802F-D06B-43C3-B096-239BA573E30D}"/>
              </a:ext>
            </a:extLst>
          </p:cNvPr>
          <p:cNvSpPr txBox="1"/>
          <p:nvPr/>
        </p:nvSpPr>
        <p:spPr>
          <a:xfrm>
            <a:off x="4501435" y="2416207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0" i="1" dirty="0">
                <a:solidFill>
                  <a:schemeClr val="accent2"/>
                </a:solidFill>
              </a:rPr>
              <a:t>✔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9254858-FAF6-4D3A-B75D-6E416075BA2A}"/>
              </a:ext>
            </a:extLst>
          </p:cNvPr>
          <p:cNvSpPr txBox="1"/>
          <p:nvPr/>
        </p:nvSpPr>
        <p:spPr>
          <a:xfrm>
            <a:off x="3854806" y="2416207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0" i="1" dirty="0">
                <a:solidFill>
                  <a:schemeClr val="accent2"/>
                </a:solidFill>
              </a:rPr>
              <a:t>✔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1E996E7C-6A35-4884-91CA-BA04560B6930}"/>
              </a:ext>
            </a:extLst>
          </p:cNvPr>
          <p:cNvSpPr txBox="1"/>
          <p:nvPr/>
        </p:nvSpPr>
        <p:spPr>
          <a:xfrm>
            <a:off x="5148064" y="2416207"/>
            <a:ext cx="5040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rgbClr val="FF0000"/>
                </a:solidFill>
              </a:rPr>
              <a:t>❌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D05D1082-8EB4-494F-AF84-5D16C3A9379C}"/>
              </a:ext>
            </a:extLst>
          </p:cNvPr>
          <p:cNvSpPr/>
          <p:nvPr/>
        </p:nvSpPr>
        <p:spPr>
          <a:xfrm>
            <a:off x="3790493" y="6541393"/>
            <a:ext cx="561662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b="0" dirty="0">
                <a:latin typeface="Times New Roman" panose="02020603050405020304" pitchFamily="18" charset="0"/>
                <a:cs typeface="Times New Roman" panose="02020603050405020304" pitchFamily="18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Kingma and Welling, </a:t>
            </a:r>
            <a:r>
              <a:rPr lang="en-US" altLang="zh-CN" sz="1400" b="0" dirty="0">
                <a:latin typeface="Times New Roman" panose="02020603050405020304" pitchFamily="18" charset="0"/>
                <a:cs typeface="Times New Roman" panose="02020603050405020304" pitchFamily="18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“</a:t>
            </a:r>
            <a:r>
              <a:rPr lang="zh-CN" altLang="en-US" sz="1400" b="0" dirty="0">
                <a:latin typeface="Times New Roman" panose="02020603050405020304" pitchFamily="18" charset="0"/>
                <a:cs typeface="Times New Roman" panose="02020603050405020304" pitchFamily="18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Auto-Encoding Variational Bayes</a:t>
            </a:r>
            <a:r>
              <a:rPr lang="en-US" altLang="zh-CN" sz="1400" b="0" dirty="0">
                <a:latin typeface="Times New Roman" panose="02020603050405020304" pitchFamily="18" charset="0"/>
                <a:cs typeface="Times New Roman" panose="02020603050405020304" pitchFamily="18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”</a:t>
            </a:r>
            <a:r>
              <a:rPr lang="zh-CN" altLang="en-US" sz="1400" b="0" dirty="0">
                <a:latin typeface="Times New Roman" panose="02020603050405020304" pitchFamily="18" charset="0"/>
                <a:cs typeface="Times New Roman" panose="02020603050405020304" pitchFamily="18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, ICLR 2014</a:t>
            </a:r>
            <a:endParaRPr lang="zh-CN" altLang="en-US" sz="14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04941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1187624" y="260648"/>
            <a:ext cx="7391400" cy="714375"/>
          </a:xfrm>
        </p:spPr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§</a:t>
            </a: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无监督学习</a:t>
            </a:r>
            <a:endParaRPr lang="zh-CN" altLang="en-US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3"/>
              <p:cNvSpPr txBox="1">
                <a:spLocks noChangeArrowheads="1"/>
              </p:cNvSpPr>
              <p:nvPr/>
            </p:nvSpPr>
            <p:spPr bwMode="auto">
              <a:xfrm>
                <a:off x="467544" y="1556792"/>
                <a:ext cx="6248400" cy="400109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2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FontTx/>
                  <a:buNone/>
                </a:pPr>
                <a:r>
                  <a:rPr lang="zh-CN" altLang="en-US" b="1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监督学习 </a:t>
                </a:r>
                <a:r>
                  <a:rPr lang="en-US" altLang="zh-CN" b="1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VS </a:t>
                </a:r>
                <a:r>
                  <a:rPr lang="zh-CN" altLang="en-US" b="1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无监督学习</a:t>
                </a:r>
                <a:endParaRPr lang="en-US" altLang="zh-CN" b="1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>
                  <a:spcBef>
                    <a:spcPct val="0"/>
                  </a:spcBef>
                  <a:buClrTx/>
                  <a:buFontTx/>
                  <a:buNone/>
                </a:pPr>
                <a:endParaRPr lang="en-US" altLang="zh-CN" sz="2400" b="1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>
                  <a:spcBef>
                    <a:spcPct val="0"/>
                  </a:spcBef>
                  <a:spcAft>
                    <a:spcPts val="600"/>
                  </a:spcAft>
                  <a:buClrTx/>
                  <a:buFontTx/>
                  <a:buNone/>
                </a:pPr>
                <a:r>
                  <a:rPr lang="zh-CN" altLang="en-US" sz="18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监督学习</a:t>
                </a:r>
                <a:endParaRPr lang="en-US" altLang="zh-CN" sz="18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>
                  <a:spcBef>
                    <a:spcPct val="0"/>
                  </a:spcBef>
                  <a:spcAft>
                    <a:spcPts val="600"/>
                  </a:spcAft>
                  <a:buClrTx/>
                  <a:buFontTx/>
                  <a:buNone/>
                </a:pPr>
                <a:endParaRPr lang="en-US" altLang="zh-CN" sz="18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>
                  <a:spcBef>
                    <a:spcPct val="0"/>
                  </a:spcBef>
                  <a:spcAft>
                    <a:spcPts val="600"/>
                  </a:spcAft>
                  <a:buClrTx/>
                  <a:buFontTx/>
                  <a:buNone/>
                </a:pPr>
                <a:r>
                  <a:rPr lang="zh-CN" altLang="en-US" sz="1800" b="1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给定数据</a:t>
                </a:r>
                <a:r>
                  <a:rPr lang="zh-CN" altLang="en-US" sz="18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  <a:sym typeface="Wingdings" panose="05000000000000000000" pitchFamily="2" charset="2"/>
                  </a:rPr>
                  <a:t>：</a:t>
                </a:r>
                <a14:m>
                  <m:oMath xmlns:m="http://schemas.openxmlformats.org/officeDocument/2006/math">
                    <m:r>
                      <a:rPr lang="en-US" altLang="zh-CN" sz="1800" b="0" i="1" dirty="0">
                        <a:latin typeface="Cambria Math" panose="02040503050406030204" pitchFamily="18" charset="0"/>
                        <a:ea typeface="+mn-ea"/>
                        <a:cs typeface="+mn-ea"/>
                        <a:sym typeface="Wingdings" panose="05000000000000000000" pitchFamily="2" charset="2"/>
                      </a:rPr>
                      <m:t>(</m:t>
                    </m:r>
                    <m:r>
                      <m:rPr>
                        <m:nor/>
                      </m:rPr>
                      <a:rPr lang="en-US" altLang="zh-CN" sz="1800" b="0" i="0" dirty="0" err="1" smtClean="0"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x</m:t>
                    </m:r>
                    <m:r>
                      <a:rPr lang="en-US" altLang="zh-CN" sz="1800" b="0" i="1" dirty="0" err="1" smtClean="0">
                        <a:latin typeface="Cambria Math" panose="02040503050406030204" pitchFamily="18" charset="0"/>
                        <a:ea typeface="+mn-ea"/>
                        <a:cs typeface="+mn-ea"/>
                        <a:sym typeface="Wingdings" panose="05000000000000000000" pitchFamily="2" charset="2"/>
                      </a:rPr>
                      <m:t>,</m:t>
                    </m:r>
                    <m:r>
                      <m:rPr>
                        <m:nor/>
                      </m:rPr>
                      <a:rPr lang="en-US" altLang="zh-CN" sz="1800" b="0" i="0" dirty="0" err="1" smtClean="0"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y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  <a:ea typeface="+mn-ea"/>
                        <a:cs typeface="+mn-ea"/>
                        <a:sym typeface="Wingdings" panose="05000000000000000000" pitchFamily="2" charset="2"/>
                      </a:rPr>
                      <m:t>)</m:t>
                    </m:r>
                  </m:oMath>
                </a14:m>
                <a:endParaRPr lang="en-US" altLang="zh-CN" sz="1800" b="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  <a:sym typeface="Wingdings" panose="05000000000000000000" pitchFamily="2" charset="2"/>
                </a:endParaRPr>
              </a:p>
              <a:p>
                <a:pPr>
                  <a:spcBef>
                    <a:spcPct val="0"/>
                  </a:spcBef>
                  <a:spcAft>
                    <a:spcPts val="600"/>
                  </a:spcAft>
                  <a:buClrTx/>
                  <a:buFontTx/>
                  <a:buNone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sz="1800" b="0" i="0" smtClean="0"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x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  <a:sym typeface="Wingdings" panose="05000000000000000000" pitchFamily="2" charset="2"/>
                  </a:rPr>
                  <a:t>代表数据，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sz="1800" b="0" i="0" dirty="0" smtClean="0"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y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  <a:sym typeface="Wingdings" panose="05000000000000000000" pitchFamily="2" charset="2"/>
                  </a:rPr>
                  <a:t>代表标签</a:t>
                </a:r>
                <a:endParaRPr lang="en-US" altLang="zh-CN" sz="1800" b="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  <a:sym typeface="Wingdings" panose="05000000000000000000" pitchFamily="2" charset="2"/>
                </a:endParaRPr>
              </a:p>
              <a:p>
                <a:pPr>
                  <a:spcBef>
                    <a:spcPct val="0"/>
                  </a:spcBef>
                  <a:spcAft>
                    <a:spcPts val="600"/>
                  </a:spcAft>
                  <a:buClrTx/>
                  <a:buFontTx/>
                  <a:buNone/>
                </a:pPr>
                <a:endParaRPr lang="en-US" altLang="zh-CN" sz="18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  <a:sym typeface="Wingdings" panose="05000000000000000000" pitchFamily="2" charset="2"/>
                </a:endParaRPr>
              </a:p>
              <a:p>
                <a:pPr>
                  <a:spcBef>
                    <a:spcPct val="0"/>
                  </a:spcBef>
                  <a:spcAft>
                    <a:spcPts val="600"/>
                  </a:spcAft>
                  <a:buClrTx/>
                  <a:buFontTx/>
                  <a:buNone/>
                </a:pPr>
                <a:r>
                  <a:rPr lang="zh-CN" altLang="en-US" sz="18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  <a:sym typeface="Wingdings" panose="05000000000000000000" pitchFamily="2" charset="2"/>
                  </a:rPr>
                  <a:t>目标：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  <a:sym typeface="Wingdings" panose="05000000000000000000" pitchFamily="2" charset="2"/>
                  </a:rPr>
                  <a:t>学习一个映射函数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sz="1800" b="0" i="0" smtClean="0"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x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+mn-ea"/>
                        <a:cs typeface="+mn-ea"/>
                        <a:sym typeface="Wingdings" panose="05000000000000000000" pitchFamily="2" charset="2"/>
                      </a:rPr>
                      <m:t>→</m:t>
                    </m:r>
                    <m:r>
                      <m:rPr>
                        <m:nor/>
                      </m:rPr>
                      <a:rPr lang="en-US" altLang="zh-CN" sz="1800" b="0" i="0" smtClean="0"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y</m:t>
                    </m:r>
                  </m:oMath>
                </a14:m>
                <a:endParaRPr lang="en-US" altLang="zh-CN" sz="1800" b="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  <a:sym typeface="Wingdings" panose="05000000000000000000" pitchFamily="2" charset="2"/>
                </a:endParaRPr>
              </a:p>
              <a:p>
                <a:pPr>
                  <a:spcBef>
                    <a:spcPct val="0"/>
                  </a:spcBef>
                  <a:spcAft>
                    <a:spcPts val="600"/>
                  </a:spcAft>
                  <a:buClrTx/>
                  <a:buFontTx/>
                  <a:buNone/>
                </a:pPr>
                <a:endParaRPr lang="en-US" altLang="zh-CN" sz="1800" b="1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  <a:sym typeface="Wingdings" panose="05000000000000000000" pitchFamily="2" charset="2"/>
                </a:endParaRPr>
              </a:p>
              <a:p>
                <a:pPr>
                  <a:spcBef>
                    <a:spcPct val="0"/>
                  </a:spcBef>
                  <a:spcAft>
                    <a:spcPts val="600"/>
                  </a:spcAft>
                  <a:buClrTx/>
                  <a:buFontTx/>
                  <a:buNone/>
                </a:pPr>
                <a:r>
                  <a:rPr lang="zh-CN" altLang="en-US" sz="18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示例：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分类，回归，目标检测，</a:t>
                </a:r>
                <a:endParaRPr lang="en-US" altLang="zh-CN" sz="1800" b="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>
                  <a:spcBef>
                    <a:spcPct val="0"/>
                  </a:spcBef>
                  <a:spcAft>
                    <a:spcPts val="600"/>
                  </a:spcAft>
                  <a:buClrTx/>
                  <a:buFontTx/>
                  <a:buNone/>
                </a:pPr>
                <a:r>
                  <a:rPr lang="zh-CN" altLang="en-US" sz="1800" b="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语义分割，图像字幕等。</a:t>
                </a:r>
              </a:p>
            </p:txBody>
          </p:sp>
        </mc:Choice>
        <mc:Fallback xmlns="">
          <p:sp>
            <p:nvSpPr>
              <p:cNvPr id="9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67544" y="1556792"/>
                <a:ext cx="6248400" cy="4001095"/>
              </a:xfrm>
              <a:prstGeom prst="rect">
                <a:avLst/>
              </a:prstGeom>
              <a:blipFill>
                <a:blip r:embed="rId2"/>
                <a:stretch>
                  <a:fillRect l="-2049" t="-1979" b="-1065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>
            <a:extLst>
              <a:ext uri="{FF2B5EF4-FFF2-40B4-BE49-F238E27FC236}">
                <a16:creationId xmlns:a16="http://schemas.microsoft.com/office/drawing/2014/main" id="{067700AD-3B5D-4084-93CF-A885E25B08ED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4670773" y="2204864"/>
            <a:ext cx="3960000" cy="32400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A8E00FCA-5409-4B55-BA96-F80DF19155E2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4726599" y="2169367"/>
            <a:ext cx="3960000" cy="3240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7488132-923C-4AF1-B9E4-0A387610FF6A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4670773" y="2169367"/>
            <a:ext cx="3960000" cy="32400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67BD687-3F53-4BEB-8434-47A74AE53C72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4670773" y="2204864"/>
            <a:ext cx="3960000" cy="3240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1187624" y="260648"/>
            <a:ext cx="7391400" cy="714375"/>
          </a:xfrm>
        </p:spPr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§</a:t>
            </a:r>
            <a:r>
              <a:rPr lang="zh-CN" altLang="en-US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变分自动编码器（</a:t>
            </a:r>
            <a:r>
              <a:rPr lang="en-US" altLang="zh-CN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VAE</a:t>
            </a:r>
            <a:r>
              <a:rPr lang="zh-CN" altLang="en-US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）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A966AF6-A7E2-4957-AF78-074576F3D730}"/>
              </a:ext>
            </a:extLst>
          </p:cNvPr>
          <p:cNvSpPr txBox="1"/>
          <p:nvPr/>
        </p:nvSpPr>
        <p:spPr>
          <a:xfrm>
            <a:off x="611560" y="1556792"/>
            <a:ext cx="7704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b="0" dirty="0"/>
              <a:t>在变分自动编码器中，我们希望得到一个生成数据的概率模型</a:t>
            </a:r>
            <a:endParaRPr lang="en-US" altLang="zh-CN" b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216A0876-C214-475E-BDAF-1D1B4A8F5D7E}"/>
                  </a:ext>
                </a:extLst>
              </p:cNvPr>
              <p:cNvSpPr/>
              <p:nvPr/>
            </p:nvSpPr>
            <p:spPr bwMode="auto">
              <a:xfrm>
                <a:off x="1917309" y="4762206"/>
                <a:ext cx="2016224" cy="36004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0" lang="zh-CN" altLang="en-US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𝒳</m:t>
                      </m:r>
                    </m:oMath>
                  </m:oMathPara>
                </a14:m>
                <a:endParaRPr kumimoji="0" lang="zh-CN" altLang="en-US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216A0876-C214-475E-BDAF-1D1B4A8F5D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917309" y="4762206"/>
                <a:ext cx="2016224" cy="360040"/>
              </a:xfrm>
              <a:prstGeom prst="rect">
                <a:avLst/>
              </a:prstGeom>
              <a:blipFill>
                <a:blip r:embed="rId2"/>
                <a:stretch>
                  <a:fillRect b="-4918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5E81E296-2148-47BB-8568-063E708C5D37}"/>
                  </a:ext>
                </a:extLst>
              </p:cNvPr>
              <p:cNvSpPr/>
              <p:nvPr/>
            </p:nvSpPr>
            <p:spPr bwMode="auto">
              <a:xfrm>
                <a:off x="1621593" y="3451065"/>
                <a:ext cx="799772" cy="36004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vert="horz" wrap="square" lIns="91440" tIns="45720" rIns="91440" bIns="45720" numCol="1" rtlCol="0" anchor="b" anchorCtr="0" compatLnSpc="1"/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20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zh-CN" altLang="en-US" sz="20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kumimoji="0" lang="zh-CN" altLang="en-US" sz="20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𝓏</m:t>
                          </m:r>
                          <m:r>
                            <a:rPr kumimoji="0" lang="en-US" altLang="zh-CN" sz="20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kumimoji="0" lang="zh-CN" altLang="en-US" sz="20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𝓍</m:t>
                          </m:r>
                        </m:sub>
                      </m:sSub>
                    </m:oMath>
                  </m:oMathPara>
                </a14:m>
                <a:endParaRPr kumimoji="0" lang="zh-CN" altLang="en-US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5E81E296-2148-47BB-8568-063E708C5D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621593" y="3451065"/>
                <a:ext cx="799772" cy="360040"/>
              </a:xfrm>
              <a:prstGeom prst="rect">
                <a:avLst/>
              </a:prstGeom>
              <a:blipFill>
                <a:blip r:embed="rId3"/>
                <a:stretch>
                  <a:fillRect b="-13115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F553BE06-40F7-43CB-8905-9AB35CD1F25E}"/>
              </a:ext>
            </a:extLst>
          </p:cNvPr>
          <p:cNvCxnSpPr>
            <a:cxnSpLocks/>
            <a:stCxn id="12" idx="0"/>
            <a:endCxn id="19" idx="2"/>
          </p:cNvCxnSpPr>
          <p:nvPr/>
        </p:nvCxnSpPr>
        <p:spPr bwMode="auto">
          <a:xfrm flipH="1" flipV="1">
            <a:off x="2021479" y="3811105"/>
            <a:ext cx="903942" cy="951101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4F6317E5-25C9-4DBC-9D4F-E73239FA9FA5}"/>
                  </a:ext>
                </a:extLst>
              </p:cNvPr>
              <p:cNvSpPr txBox="1"/>
              <p:nvPr/>
            </p:nvSpPr>
            <p:spPr>
              <a:xfrm>
                <a:off x="269522" y="3789040"/>
                <a:ext cx="1512168" cy="12250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b="0" dirty="0">
                    <a:solidFill>
                      <a:schemeClr val="tx1"/>
                    </a:solidFill>
                  </a:rPr>
                  <a:t>编码器网络</a:t>
                </a:r>
                <a:endParaRPr lang="en-US" altLang="zh-CN" b="0" dirty="0">
                  <a:solidFill>
                    <a:schemeClr val="tx1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zh-CN" altLang="en-US" b="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sub>
                      </m:sSub>
                      <m:r>
                        <a:rPr lang="en-US" altLang="zh-CN" b="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l-GR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𝓏</m:t>
                      </m:r>
                      <m:r>
                        <a:rPr lang="en-US" altLang="zh-CN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r>
                        <a:rPr lang="zh-CN" altLang="en-US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𝓍</m:t>
                      </m:r>
                      <m:r>
                        <a:rPr lang="en-US" altLang="zh-CN" b="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b="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zh-CN" altLang="en-US" b="0" dirty="0">
                    <a:solidFill>
                      <a:schemeClr val="tx1"/>
                    </a:solidFill>
                  </a:rPr>
                  <a:t>（参数</a:t>
                </a:r>
                <a14:m>
                  <m:oMath xmlns:m="http://schemas.openxmlformats.org/officeDocument/2006/math">
                    <m:r>
                      <a:rPr lang="zh-CN" altLang="en-US" b="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zh-CN" altLang="en-US" b="0" dirty="0">
                    <a:solidFill>
                      <a:schemeClr val="tx1"/>
                    </a:solidFill>
                  </a:rPr>
                  <a:t>）</a:t>
                </a:r>
                <a:endParaRPr lang="en-US" altLang="zh-CN" b="0" dirty="0">
                  <a:solidFill>
                    <a:schemeClr val="tx1"/>
                  </a:solidFill>
                </a:endParaRPr>
              </a:p>
              <a:p>
                <a:endParaRPr lang="zh-CN" altLang="en-US" b="0" dirty="0"/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4F6317E5-25C9-4DBC-9D4F-E73239FA9F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522" y="3789040"/>
                <a:ext cx="1512168" cy="1225079"/>
              </a:xfrm>
              <a:prstGeom prst="rect">
                <a:avLst/>
              </a:prstGeom>
              <a:blipFill>
                <a:blip r:embed="rId4"/>
                <a:stretch>
                  <a:fillRect t="-398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79D68A6B-A024-4F59-8953-EE5F88056046}"/>
              </a:ext>
            </a:extLst>
          </p:cNvPr>
          <p:cNvCxnSpPr>
            <a:cxnSpLocks/>
            <a:stCxn id="12" idx="0"/>
            <a:endCxn id="30" idx="2"/>
          </p:cNvCxnSpPr>
          <p:nvPr/>
        </p:nvCxnSpPr>
        <p:spPr bwMode="auto">
          <a:xfrm flipV="1">
            <a:off x="2925421" y="3811105"/>
            <a:ext cx="903942" cy="951101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E1074F3F-20FC-4186-B2C4-2124A0D283FD}"/>
                  </a:ext>
                </a:extLst>
              </p:cNvPr>
              <p:cNvSpPr/>
              <p:nvPr/>
            </p:nvSpPr>
            <p:spPr bwMode="auto">
              <a:xfrm>
                <a:off x="3429477" y="3451065"/>
                <a:ext cx="799772" cy="36004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vert="horz" wrap="square" lIns="91440" tIns="45720" rIns="91440" bIns="45720" numCol="1" rtlCol="0" anchor="b" anchorCtr="0" compatLnSpc="1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b="0" i="1" smtClean="0">
                              <a:latin typeface="Cambria Math" panose="02040503050406030204" pitchFamily="18" charset="0"/>
                            </a:rPr>
                            <m:t>∑</m:t>
                          </m:r>
                        </m:e>
                        <m:sub>
                          <m:r>
                            <a:rPr lang="zh-CN" altLang="en-US" sz="2000" b="0" i="1">
                              <a:latin typeface="Cambria Math" panose="02040503050406030204" pitchFamily="18" charset="0"/>
                            </a:rPr>
                            <m:t>𝓏</m:t>
                          </m:r>
                          <m:r>
                            <a:rPr lang="en-US" altLang="zh-CN" sz="2000" b="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zh-CN" altLang="en-US" sz="2000" b="0" i="1">
                              <a:latin typeface="Cambria Math" panose="02040503050406030204" pitchFamily="18" charset="0"/>
                            </a:rPr>
                            <m:t>𝓍</m:t>
                          </m:r>
                        </m:sub>
                      </m:sSub>
                    </m:oMath>
                  </m:oMathPara>
                </a14:m>
                <a:endParaRPr kumimoji="0" lang="zh-CN" altLang="en-US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E1074F3F-20FC-4186-B2C4-2124A0D283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429477" y="3451065"/>
                <a:ext cx="799772" cy="360040"/>
              </a:xfrm>
              <a:prstGeom prst="rect">
                <a:avLst/>
              </a:prstGeom>
              <a:blipFill>
                <a:blip r:embed="rId5"/>
                <a:stretch>
                  <a:fillRect t="-1639" b="-13115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矩形 42">
                <a:extLst>
                  <a:ext uri="{FF2B5EF4-FFF2-40B4-BE49-F238E27FC236}">
                    <a16:creationId xmlns:a16="http://schemas.microsoft.com/office/drawing/2014/main" id="{C165C0CD-F265-44F2-B34F-B4EDA764ABF3}"/>
                  </a:ext>
                </a:extLst>
              </p:cNvPr>
              <p:cNvSpPr/>
              <p:nvPr/>
            </p:nvSpPr>
            <p:spPr bwMode="auto">
              <a:xfrm>
                <a:off x="6177307" y="4740141"/>
                <a:ext cx="2016224" cy="36004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0" lang="zh-CN" altLang="en-US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𝒵</m:t>
                      </m:r>
                    </m:oMath>
                  </m:oMathPara>
                </a14:m>
                <a:endParaRPr kumimoji="0" lang="zh-CN" altLang="en-US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43" name="矩形 42">
                <a:extLst>
                  <a:ext uri="{FF2B5EF4-FFF2-40B4-BE49-F238E27FC236}">
                    <a16:creationId xmlns:a16="http://schemas.microsoft.com/office/drawing/2014/main" id="{C165C0CD-F265-44F2-B34F-B4EDA764AB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177307" y="4740141"/>
                <a:ext cx="2016224" cy="360040"/>
              </a:xfrm>
              <a:prstGeom prst="rect">
                <a:avLst/>
              </a:prstGeom>
              <a:blipFill>
                <a:blip r:embed="rId6"/>
                <a:stretch>
                  <a:fillRect b="-4918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矩形 43">
                <a:extLst>
                  <a:ext uri="{FF2B5EF4-FFF2-40B4-BE49-F238E27FC236}">
                    <a16:creationId xmlns:a16="http://schemas.microsoft.com/office/drawing/2014/main" id="{EFE33B55-45B6-4AF4-8E94-00D611A223D8}"/>
                  </a:ext>
                </a:extLst>
              </p:cNvPr>
              <p:cNvSpPr/>
              <p:nvPr/>
            </p:nvSpPr>
            <p:spPr bwMode="auto">
              <a:xfrm>
                <a:off x="5881591" y="3429000"/>
                <a:ext cx="799772" cy="36004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vert="horz" wrap="square" lIns="91440" tIns="45720" rIns="91440" bIns="45720" numCol="1" rtlCol="0" anchor="b" anchorCtr="0" compatLnSpc="1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20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zh-CN" altLang="en-US" sz="20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zh-CN" altLang="en-US" sz="2000" b="0" i="1">
                              <a:latin typeface="Cambria Math" panose="02040503050406030204" pitchFamily="18" charset="0"/>
                            </a:rPr>
                            <m:t>𝓍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zh-CN" altLang="en-US" sz="2000" b="0" i="1">
                              <a:latin typeface="Cambria Math" panose="02040503050406030204" pitchFamily="18" charset="0"/>
                            </a:rPr>
                            <m:t>𝓏</m:t>
                          </m:r>
                        </m:sub>
                      </m:sSub>
                    </m:oMath>
                  </m:oMathPara>
                </a14:m>
                <a:endParaRPr kumimoji="0" lang="zh-CN" altLang="en-US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44" name="矩形 43">
                <a:extLst>
                  <a:ext uri="{FF2B5EF4-FFF2-40B4-BE49-F238E27FC236}">
                    <a16:creationId xmlns:a16="http://schemas.microsoft.com/office/drawing/2014/main" id="{EFE33B55-45B6-4AF4-8E94-00D611A223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881591" y="3429000"/>
                <a:ext cx="799772" cy="360040"/>
              </a:xfrm>
              <a:prstGeom prst="rect">
                <a:avLst/>
              </a:prstGeom>
              <a:blipFill>
                <a:blip r:embed="rId7"/>
                <a:stretch>
                  <a:fillRect b="-13115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直接箭头连接符 44">
            <a:extLst>
              <a:ext uri="{FF2B5EF4-FFF2-40B4-BE49-F238E27FC236}">
                <a16:creationId xmlns:a16="http://schemas.microsoft.com/office/drawing/2014/main" id="{99D52299-4E3A-4516-A355-53DAEA8D9568}"/>
              </a:ext>
            </a:extLst>
          </p:cNvPr>
          <p:cNvCxnSpPr>
            <a:cxnSpLocks/>
            <a:stCxn id="43" idx="0"/>
            <a:endCxn id="44" idx="2"/>
          </p:cNvCxnSpPr>
          <p:nvPr/>
        </p:nvCxnSpPr>
        <p:spPr bwMode="auto">
          <a:xfrm flipH="1" flipV="1">
            <a:off x="6281477" y="3789040"/>
            <a:ext cx="903942" cy="951101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39F9E99A-FBC4-4B97-A4DA-1ACAEEB314CB}"/>
                  </a:ext>
                </a:extLst>
              </p:cNvPr>
              <p:cNvSpPr txBox="1"/>
              <p:nvPr/>
            </p:nvSpPr>
            <p:spPr>
              <a:xfrm>
                <a:off x="4536491" y="3789040"/>
                <a:ext cx="1512168" cy="12250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b="0" dirty="0">
                    <a:solidFill>
                      <a:schemeClr val="tx1"/>
                    </a:solidFill>
                  </a:rPr>
                  <a:t>解码器网络</a:t>
                </a:r>
                <a:endParaRPr lang="en-US" altLang="zh-CN" b="0" dirty="0">
                  <a:solidFill>
                    <a:schemeClr val="tx1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zh-CN" altLang="en-US" b="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altLang="zh-CN" b="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𝓍</m:t>
                      </m:r>
                      <m:r>
                        <a:rPr lang="en-US" altLang="zh-CN" b="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zh-CN" altLang="el-GR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𝓏</m:t>
                      </m:r>
                      <m:r>
                        <a:rPr lang="en-US" altLang="zh-CN" b="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b="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zh-CN" altLang="en-US" b="0" dirty="0">
                    <a:solidFill>
                      <a:schemeClr val="tx1"/>
                    </a:solidFill>
                  </a:rPr>
                  <a:t>（参数</a:t>
                </a:r>
                <a14:m>
                  <m:oMath xmlns:m="http://schemas.openxmlformats.org/officeDocument/2006/math">
                    <m:r>
                      <a:rPr lang="zh-CN" altLang="en-US" b="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zh-CN" altLang="en-US" b="0" dirty="0">
                    <a:solidFill>
                      <a:schemeClr val="tx1"/>
                    </a:solidFill>
                  </a:rPr>
                  <a:t>）</a:t>
                </a:r>
                <a:endParaRPr lang="en-US" altLang="zh-CN" b="0" dirty="0">
                  <a:solidFill>
                    <a:schemeClr val="tx1"/>
                  </a:solidFill>
                </a:endParaRPr>
              </a:p>
              <a:p>
                <a:endParaRPr lang="zh-CN" altLang="en-US" b="0" dirty="0"/>
              </a:p>
            </p:txBody>
          </p:sp>
        </mc:Choice>
        <mc:Fallback xmlns=""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39F9E99A-FBC4-4B97-A4DA-1ACAEEB314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6491" y="3789040"/>
                <a:ext cx="1512168" cy="1225079"/>
              </a:xfrm>
              <a:prstGeom prst="rect">
                <a:avLst/>
              </a:prstGeom>
              <a:blipFill>
                <a:blip r:embed="rId8"/>
                <a:stretch>
                  <a:fillRect t="-398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直接箭头连接符 46">
            <a:extLst>
              <a:ext uri="{FF2B5EF4-FFF2-40B4-BE49-F238E27FC236}">
                <a16:creationId xmlns:a16="http://schemas.microsoft.com/office/drawing/2014/main" id="{31CACB7E-8EC4-4C51-B91C-880F164F6E3F}"/>
              </a:ext>
            </a:extLst>
          </p:cNvPr>
          <p:cNvCxnSpPr>
            <a:cxnSpLocks/>
            <a:stCxn id="43" idx="0"/>
            <a:endCxn id="48" idx="2"/>
          </p:cNvCxnSpPr>
          <p:nvPr/>
        </p:nvCxnSpPr>
        <p:spPr bwMode="auto">
          <a:xfrm flipV="1">
            <a:off x="7185419" y="3789040"/>
            <a:ext cx="903942" cy="951101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矩形 47">
                <a:extLst>
                  <a:ext uri="{FF2B5EF4-FFF2-40B4-BE49-F238E27FC236}">
                    <a16:creationId xmlns:a16="http://schemas.microsoft.com/office/drawing/2014/main" id="{CA9E5875-BD82-4FA5-A238-EF256483A3D9}"/>
                  </a:ext>
                </a:extLst>
              </p:cNvPr>
              <p:cNvSpPr/>
              <p:nvPr/>
            </p:nvSpPr>
            <p:spPr bwMode="auto">
              <a:xfrm>
                <a:off x="7689475" y="3429000"/>
                <a:ext cx="799772" cy="36004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vert="horz" wrap="square" lIns="91440" tIns="45720" rIns="91440" bIns="45720" numCol="1" rtlCol="0" anchor="b" anchorCtr="0" compatLnSpc="1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b="0" i="1" smtClean="0">
                              <a:latin typeface="Cambria Math" panose="02040503050406030204" pitchFamily="18" charset="0"/>
                            </a:rPr>
                            <m:t>∑</m:t>
                          </m:r>
                        </m:e>
                        <m:sub>
                          <m:r>
                            <a:rPr lang="zh-CN" altLang="en-US" sz="2000" b="0" i="1">
                              <a:latin typeface="Cambria Math" panose="02040503050406030204" pitchFamily="18" charset="0"/>
                            </a:rPr>
                            <m:t>𝓍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zh-CN" altLang="en-US" sz="2000" b="0" i="1">
                              <a:latin typeface="Cambria Math" panose="02040503050406030204" pitchFamily="18" charset="0"/>
                            </a:rPr>
                            <m:t>𝓏</m:t>
                          </m:r>
                        </m:sub>
                      </m:sSub>
                    </m:oMath>
                  </m:oMathPara>
                </a14:m>
                <a:endParaRPr kumimoji="0" lang="zh-CN" altLang="en-US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48" name="矩形 47">
                <a:extLst>
                  <a:ext uri="{FF2B5EF4-FFF2-40B4-BE49-F238E27FC236}">
                    <a16:creationId xmlns:a16="http://schemas.microsoft.com/office/drawing/2014/main" id="{CA9E5875-BD82-4FA5-A238-EF256483A3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689475" y="3429000"/>
                <a:ext cx="799772" cy="360040"/>
              </a:xfrm>
              <a:prstGeom prst="rect">
                <a:avLst/>
              </a:prstGeom>
              <a:blipFill>
                <a:blip r:embed="rId9"/>
                <a:stretch>
                  <a:fillRect t="-1639" b="-13115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337583A5-FD5E-431D-850E-8C83CFBC8CBA}"/>
                  </a:ext>
                </a:extLst>
              </p:cNvPr>
              <p:cNvSpPr txBox="1"/>
              <p:nvPr/>
            </p:nvSpPr>
            <p:spPr>
              <a:xfrm>
                <a:off x="528026" y="2521450"/>
                <a:ext cx="353991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 xmlns:m="http://schemas.openxmlformats.org/officeDocument/2006/math">
                    <m:r>
                      <a:rPr lang="zh-CN" altLang="en-US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𝓏</m:t>
                    </m:r>
                    <m:r>
                      <a:rPr lang="en-US" altLang="zh-CN" sz="16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zh-CN" altLang="en-US" sz="16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𝓍</m:t>
                    </m:r>
                  </m:oMath>
                </a14:m>
                <a:r>
                  <a:rPr lang="zh-CN" altLang="en-US" sz="1600" b="0" dirty="0">
                    <a:solidFill>
                      <a:srgbClr val="0000FF"/>
                    </a:solidFill>
                  </a:rPr>
                  <a:t>的均值和（对角）协方差矩阵</a:t>
                </a:r>
                <a:endParaRPr lang="en-US" altLang="zh-CN" sz="1600" b="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337583A5-FD5E-431D-850E-8C83CFBC8C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026" y="2521450"/>
                <a:ext cx="3539918" cy="338554"/>
              </a:xfrm>
              <a:prstGeom prst="rect">
                <a:avLst/>
              </a:prstGeom>
              <a:blipFill>
                <a:blip r:embed="rId11"/>
                <a:stretch>
                  <a:fillRect t="-7273" b="-218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4C1D5362-61F4-4241-8803-32234E006CA6}"/>
              </a:ext>
            </a:extLst>
          </p:cNvPr>
          <p:cNvCxnSpPr>
            <a:cxnSpLocks/>
          </p:cNvCxnSpPr>
          <p:nvPr/>
        </p:nvCxnSpPr>
        <p:spPr bwMode="auto">
          <a:xfrm>
            <a:off x="1766213" y="2939510"/>
            <a:ext cx="389677" cy="432048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0000FF"/>
            </a:solidFill>
            <a:prstDash val="solid"/>
            <a:round/>
            <a:headEnd type="none" w="med" len="med"/>
            <a:tailEnd type="triangle"/>
          </a:ln>
        </p:spPr>
      </p:cxn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49CE6458-18FF-45EB-BC22-72CD63A46A5E}"/>
              </a:ext>
            </a:extLst>
          </p:cNvPr>
          <p:cNvCxnSpPr>
            <a:cxnSpLocks/>
          </p:cNvCxnSpPr>
          <p:nvPr/>
        </p:nvCxnSpPr>
        <p:spPr bwMode="auto">
          <a:xfrm>
            <a:off x="1961051" y="2939510"/>
            <a:ext cx="1890869" cy="432048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0000FF"/>
            </a:solidFill>
            <a:prstDash val="solid"/>
            <a:round/>
            <a:headEnd type="none" w="med" len="med"/>
            <a:tailEnd type="triangle"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0CD653C7-340F-4793-B9D0-A2DEAAF6FE33}"/>
                  </a:ext>
                </a:extLst>
              </p:cNvPr>
              <p:cNvSpPr txBox="1"/>
              <p:nvPr/>
            </p:nvSpPr>
            <p:spPr>
              <a:xfrm>
                <a:off x="4776498" y="2440911"/>
                <a:ext cx="353991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 xmlns:m="http://schemas.openxmlformats.org/officeDocument/2006/math">
                    <m:r>
                      <a:rPr lang="zh-CN" altLang="en-US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𝓍</m:t>
                    </m:r>
                    <m:r>
                      <a:rPr lang="en-US" altLang="zh-CN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zh-CN" altLang="en-US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𝓏</m:t>
                    </m:r>
                  </m:oMath>
                </a14:m>
                <a:r>
                  <a:rPr lang="zh-CN" altLang="en-US" sz="1600" b="0" dirty="0">
                    <a:solidFill>
                      <a:srgbClr val="0000FF"/>
                    </a:solidFill>
                  </a:rPr>
                  <a:t>的均值和（对角）协方差矩阵</a:t>
                </a:r>
                <a:endParaRPr lang="en-US" altLang="zh-CN" sz="1600" b="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0CD653C7-340F-4793-B9D0-A2DEAAF6FE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6498" y="2440911"/>
                <a:ext cx="3539918" cy="338554"/>
              </a:xfrm>
              <a:prstGeom prst="rect">
                <a:avLst/>
              </a:prstGeom>
              <a:blipFill>
                <a:blip r:embed="rId12"/>
                <a:stretch>
                  <a:fillRect t="-7143" b="-196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16FF673D-D40C-4ED3-A8D8-B0B6D48B2BA0}"/>
              </a:ext>
            </a:extLst>
          </p:cNvPr>
          <p:cNvCxnSpPr>
            <a:cxnSpLocks/>
          </p:cNvCxnSpPr>
          <p:nvPr/>
        </p:nvCxnSpPr>
        <p:spPr bwMode="auto">
          <a:xfrm>
            <a:off x="6014685" y="2858971"/>
            <a:ext cx="266792" cy="429491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0000FF"/>
            </a:solidFill>
            <a:prstDash val="solid"/>
            <a:round/>
            <a:headEnd type="none" w="med" len="med"/>
            <a:tailEnd type="triangle"/>
          </a:ln>
        </p:spPr>
      </p:cxn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B3D52490-DE62-4C56-9226-E8CAAE5805C7}"/>
              </a:ext>
            </a:extLst>
          </p:cNvPr>
          <p:cNvCxnSpPr>
            <a:cxnSpLocks/>
          </p:cNvCxnSpPr>
          <p:nvPr/>
        </p:nvCxnSpPr>
        <p:spPr bwMode="auto">
          <a:xfrm>
            <a:off x="6209523" y="2858971"/>
            <a:ext cx="1844285" cy="52097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0000FF"/>
            </a:solidFill>
            <a:prstDash val="solid"/>
            <a:round/>
            <a:headEnd type="none" w="med" len="med"/>
            <a:tailEnd type="triangle"/>
          </a:ln>
        </p:spPr>
      </p:cxnSp>
      <p:sp>
        <p:nvSpPr>
          <p:cNvPr id="31" name="矩形 30">
            <a:extLst>
              <a:ext uri="{FF2B5EF4-FFF2-40B4-BE49-F238E27FC236}">
                <a16:creationId xmlns:a16="http://schemas.microsoft.com/office/drawing/2014/main" id="{45D92D67-4276-4CED-AAC5-79E123AD140A}"/>
              </a:ext>
            </a:extLst>
          </p:cNvPr>
          <p:cNvSpPr/>
          <p:nvPr/>
        </p:nvSpPr>
        <p:spPr>
          <a:xfrm>
            <a:off x="3790493" y="6541393"/>
            <a:ext cx="561662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b="0" dirty="0">
                <a:latin typeface="Times New Roman" panose="02020603050405020304" pitchFamily="18" charset="0"/>
                <a:cs typeface="Times New Roman" panose="02020603050405020304" pitchFamily="18" charset="0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Kingma and Welling, </a:t>
            </a:r>
            <a:r>
              <a:rPr lang="en-US" altLang="zh-CN" sz="1400" b="0" dirty="0">
                <a:latin typeface="Times New Roman" panose="02020603050405020304" pitchFamily="18" charset="0"/>
                <a:cs typeface="Times New Roman" panose="02020603050405020304" pitchFamily="18" charset="0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“</a:t>
            </a:r>
            <a:r>
              <a:rPr lang="zh-CN" altLang="en-US" sz="1400" b="0" dirty="0">
                <a:latin typeface="Times New Roman" panose="02020603050405020304" pitchFamily="18" charset="0"/>
                <a:cs typeface="Times New Roman" panose="02020603050405020304" pitchFamily="18" charset="0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Auto-Encoding Variational Bayes</a:t>
            </a:r>
            <a:r>
              <a:rPr lang="en-US" altLang="zh-CN" sz="1400" b="0" dirty="0">
                <a:latin typeface="Times New Roman" panose="02020603050405020304" pitchFamily="18" charset="0"/>
                <a:cs typeface="Times New Roman" panose="02020603050405020304" pitchFamily="18" charset="0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”</a:t>
            </a:r>
            <a:r>
              <a:rPr lang="zh-CN" altLang="en-US" sz="1400" b="0" dirty="0">
                <a:latin typeface="Times New Roman" panose="02020603050405020304" pitchFamily="18" charset="0"/>
                <a:cs typeface="Times New Roman" panose="02020603050405020304" pitchFamily="18" charset="0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, ICLR 2014</a:t>
            </a:r>
            <a:endParaRPr lang="zh-CN" altLang="en-US" sz="14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112889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1187624" y="260648"/>
            <a:ext cx="7391400" cy="714375"/>
          </a:xfrm>
        </p:spPr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§</a:t>
            </a:r>
            <a:r>
              <a:rPr lang="zh-CN" altLang="en-US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变分自动编码器（</a:t>
            </a:r>
            <a:r>
              <a:rPr lang="en-US" altLang="zh-CN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VAE</a:t>
            </a:r>
            <a:r>
              <a:rPr lang="zh-CN" altLang="en-US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）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A966AF6-A7E2-4957-AF78-074576F3D730}"/>
              </a:ext>
            </a:extLst>
          </p:cNvPr>
          <p:cNvSpPr txBox="1"/>
          <p:nvPr/>
        </p:nvSpPr>
        <p:spPr>
          <a:xfrm>
            <a:off x="611560" y="1556792"/>
            <a:ext cx="7704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b="0" dirty="0"/>
              <a:t>在变分自动编码器中，我们希望得到一个生成数据的概率模型</a:t>
            </a:r>
            <a:endParaRPr lang="en-US" altLang="zh-CN" b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216A0876-C214-475E-BDAF-1D1B4A8F5D7E}"/>
                  </a:ext>
                </a:extLst>
              </p:cNvPr>
              <p:cNvSpPr/>
              <p:nvPr/>
            </p:nvSpPr>
            <p:spPr bwMode="auto">
              <a:xfrm>
                <a:off x="1917309" y="4762206"/>
                <a:ext cx="2016224" cy="36004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0" lang="zh-CN" altLang="en-US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𝒳</m:t>
                      </m:r>
                    </m:oMath>
                  </m:oMathPara>
                </a14:m>
                <a:endParaRPr kumimoji="0" lang="zh-CN" altLang="en-US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216A0876-C214-475E-BDAF-1D1B4A8F5D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917309" y="4762206"/>
                <a:ext cx="2016224" cy="360040"/>
              </a:xfrm>
              <a:prstGeom prst="rect">
                <a:avLst/>
              </a:prstGeom>
              <a:blipFill>
                <a:blip r:embed="rId2"/>
                <a:stretch>
                  <a:fillRect b="-4918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5E81E296-2148-47BB-8568-063E708C5D37}"/>
                  </a:ext>
                </a:extLst>
              </p:cNvPr>
              <p:cNvSpPr/>
              <p:nvPr/>
            </p:nvSpPr>
            <p:spPr bwMode="auto">
              <a:xfrm>
                <a:off x="1621593" y="3451065"/>
                <a:ext cx="799772" cy="36004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vert="horz" wrap="square" lIns="91440" tIns="45720" rIns="91440" bIns="45720" numCol="1" rtlCol="0" anchor="b" anchorCtr="0" compatLnSpc="1"/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20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zh-CN" altLang="en-US" sz="20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kumimoji="0" lang="zh-CN" altLang="en-US" sz="20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𝓏</m:t>
                          </m:r>
                          <m:r>
                            <a:rPr kumimoji="0" lang="en-US" altLang="zh-CN" sz="20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kumimoji="0" lang="zh-CN" altLang="en-US" sz="20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𝓍</m:t>
                          </m:r>
                        </m:sub>
                      </m:sSub>
                    </m:oMath>
                  </m:oMathPara>
                </a14:m>
                <a:endParaRPr kumimoji="0" lang="zh-CN" altLang="en-US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5E81E296-2148-47BB-8568-063E708C5D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621593" y="3451065"/>
                <a:ext cx="799772" cy="360040"/>
              </a:xfrm>
              <a:prstGeom prst="rect">
                <a:avLst/>
              </a:prstGeom>
              <a:blipFill>
                <a:blip r:embed="rId3"/>
                <a:stretch>
                  <a:fillRect b="-13115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F553BE06-40F7-43CB-8905-9AB35CD1F25E}"/>
              </a:ext>
            </a:extLst>
          </p:cNvPr>
          <p:cNvCxnSpPr>
            <a:cxnSpLocks/>
            <a:stCxn id="12" idx="0"/>
            <a:endCxn id="19" idx="2"/>
          </p:cNvCxnSpPr>
          <p:nvPr/>
        </p:nvCxnSpPr>
        <p:spPr bwMode="auto">
          <a:xfrm flipH="1" flipV="1">
            <a:off x="2021479" y="3811105"/>
            <a:ext cx="903942" cy="951101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4F6317E5-25C9-4DBC-9D4F-E73239FA9FA5}"/>
                  </a:ext>
                </a:extLst>
              </p:cNvPr>
              <p:cNvSpPr txBox="1"/>
              <p:nvPr/>
            </p:nvSpPr>
            <p:spPr>
              <a:xfrm>
                <a:off x="269522" y="3789040"/>
                <a:ext cx="1512168" cy="12250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b="0" dirty="0">
                    <a:solidFill>
                      <a:schemeClr val="tx1"/>
                    </a:solidFill>
                  </a:rPr>
                  <a:t>编码器网络</a:t>
                </a:r>
                <a:endParaRPr lang="en-US" altLang="zh-CN" b="0" dirty="0">
                  <a:solidFill>
                    <a:schemeClr val="tx1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zh-CN" altLang="en-US" b="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sub>
                      </m:sSub>
                      <m:r>
                        <a:rPr lang="en-US" altLang="zh-CN" b="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l-GR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𝓏</m:t>
                      </m:r>
                      <m:r>
                        <a:rPr lang="en-US" altLang="zh-CN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r>
                        <a:rPr lang="zh-CN" altLang="en-US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𝓍</m:t>
                      </m:r>
                      <m:r>
                        <a:rPr lang="en-US" altLang="zh-CN" b="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b="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zh-CN" altLang="en-US" b="0" dirty="0">
                    <a:solidFill>
                      <a:schemeClr val="tx1"/>
                    </a:solidFill>
                  </a:rPr>
                  <a:t>（参数</a:t>
                </a:r>
                <a14:m>
                  <m:oMath xmlns:m="http://schemas.openxmlformats.org/officeDocument/2006/math">
                    <m:r>
                      <a:rPr lang="zh-CN" altLang="en-US" b="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zh-CN" altLang="en-US" b="0" dirty="0">
                    <a:solidFill>
                      <a:schemeClr val="tx1"/>
                    </a:solidFill>
                  </a:rPr>
                  <a:t>）</a:t>
                </a:r>
                <a:endParaRPr lang="en-US" altLang="zh-CN" b="0" dirty="0">
                  <a:solidFill>
                    <a:schemeClr val="tx1"/>
                  </a:solidFill>
                </a:endParaRPr>
              </a:p>
              <a:p>
                <a:endParaRPr lang="zh-CN" altLang="en-US" b="0" dirty="0"/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4F6317E5-25C9-4DBC-9D4F-E73239FA9F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522" y="3789040"/>
                <a:ext cx="1512168" cy="1225079"/>
              </a:xfrm>
              <a:prstGeom prst="rect">
                <a:avLst/>
              </a:prstGeom>
              <a:blipFill>
                <a:blip r:embed="rId4"/>
                <a:stretch>
                  <a:fillRect t="-398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79D68A6B-A024-4F59-8953-EE5F88056046}"/>
              </a:ext>
            </a:extLst>
          </p:cNvPr>
          <p:cNvCxnSpPr>
            <a:cxnSpLocks/>
            <a:stCxn id="12" idx="0"/>
            <a:endCxn id="30" idx="2"/>
          </p:cNvCxnSpPr>
          <p:nvPr/>
        </p:nvCxnSpPr>
        <p:spPr bwMode="auto">
          <a:xfrm flipV="1">
            <a:off x="2925421" y="3811105"/>
            <a:ext cx="903942" cy="951101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E1074F3F-20FC-4186-B2C4-2124A0D283FD}"/>
                  </a:ext>
                </a:extLst>
              </p:cNvPr>
              <p:cNvSpPr/>
              <p:nvPr/>
            </p:nvSpPr>
            <p:spPr bwMode="auto">
              <a:xfrm>
                <a:off x="3429477" y="3451065"/>
                <a:ext cx="799772" cy="36004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vert="horz" wrap="square" lIns="91440" tIns="45720" rIns="91440" bIns="45720" numCol="1" rtlCol="0" anchor="b" anchorCtr="0" compatLnSpc="1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b="0" i="1" smtClean="0">
                              <a:latin typeface="Cambria Math" panose="02040503050406030204" pitchFamily="18" charset="0"/>
                            </a:rPr>
                            <m:t>∑</m:t>
                          </m:r>
                        </m:e>
                        <m:sub>
                          <m:r>
                            <a:rPr lang="zh-CN" altLang="en-US" sz="2000" b="0" i="1">
                              <a:latin typeface="Cambria Math" panose="02040503050406030204" pitchFamily="18" charset="0"/>
                            </a:rPr>
                            <m:t>𝓏</m:t>
                          </m:r>
                          <m:r>
                            <a:rPr lang="en-US" altLang="zh-CN" sz="2000" b="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zh-CN" altLang="en-US" sz="2000" b="0" i="1">
                              <a:latin typeface="Cambria Math" panose="02040503050406030204" pitchFamily="18" charset="0"/>
                            </a:rPr>
                            <m:t>𝓍</m:t>
                          </m:r>
                        </m:sub>
                      </m:sSub>
                    </m:oMath>
                  </m:oMathPara>
                </a14:m>
                <a:endParaRPr kumimoji="0" lang="zh-CN" altLang="en-US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E1074F3F-20FC-4186-B2C4-2124A0D283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429477" y="3451065"/>
                <a:ext cx="799772" cy="360040"/>
              </a:xfrm>
              <a:prstGeom prst="rect">
                <a:avLst/>
              </a:prstGeom>
              <a:blipFill>
                <a:blip r:embed="rId5"/>
                <a:stretch>
                  <a:fillRect t="-1639" b="-13115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矩形 42">
                <a:extLst>
                  <a:ext uri="{FF2B5EF4-FFF2-40B4-BE49-F238E27FC236}">
                    <a16:creationId xmlns:a16="http://schemas.microsoft.com/office/drawing/2014/main" id="{C165C0CD-F265-44F2-B34F-B4EDA764ABF3}"/>
                  </a:ext>
                </a:extLst>
              </p:cNvPr>
              <p:cNvSpPr/>
              <p:nvPr/>
            </p:nvSpPr>
            <p:spPr bwMode="auto">
              <a:xfrm>
                <a:off x="6177307" y="4740141"/>
                <a:ext cx="2016224" cy="36004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0" lang="zh-CN" altLang="en-US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𝒵</m:t>
                      </m:r>
                    </m:oMath>
                  </m:oMathPara>
                </a14:m>
                <a:endParaRPr kumimoji="0" lang="zh-CN" altLang="en-US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43" name="矩形 42">
                <a:extLst>
                  <a:ext uri="{FF2B5EF4-FFF2-40B4-BE49-F238E27FC236}">
                    <a16:creationId xmlns:a16="http://schemas.microsoft.com/office/drawing/2014/main" id="{C165C0CD-F265-44F2-B34F-B4EDA764AB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177307" y="4740141"/>
                <a:ext cx="2016224" cy="360040"/>
              </a:xfrm>
              <a:prstGeom prst="rect">
                <a:avLst/>
              </a:prstGeom>
              <a:blipFill>
                <a:blip r:embed="rId6"/>
                <a:stretch>
                  <a:fillRect b="-4918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矩形 43">
                <a:extLst>
                  <a:ext uri="{FF2B5EF4-FFF2-40B4-BE49-F238E27FC236}">
                    <a16:creationId xmlns:a16="http://schemas.microsoft.com/office/drawing/2014/main" id="{EFE33B55-45B6-4AF4-8E94-00D611A223D8}"/>
                  </a:ext>
                </a:extLst>
              </p:cNvPr>
              <p:cNvSpPr/>
              <p:nvPr/>
            </p:nvSpPr>
            <p:spPr bwMode="auto">
              <a:xfrm>
                <a:off x="5881591" y="3429000"/>
                <a:ext cx="799772" cy="36004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vert="horz" wrap="square" lIns="91440" tIns="45720" rIns="91440" bIns="45720" numCol="1" rtlCol="0" anchor="b" anchorCtr="0" compatLnSpc="1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20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zh-CN" altLang="en-US" sz="20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zh-CN" altLang="en-US" sz="2000" b="0" i="1">
                              <a:latin typeface="Cambria Math" panose="02040503050406030204" pitchFamily="18" charset="0"/>
                            </a:rPr>
                            <m:t>𝓍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zh-CN" altLang="en-US" sz="2000" b="0" i="1">
                              <a:latin typeface="Cambria Math" panose="02040503050406030204" pitchFamily="18" charset="0"/>
                            </a:rPr>
                            <m:t>𝓏</m:t>
                          </m:r>
                        </m:sub>
                      </m:sSub>
                    </m:oMath>
                  </m:oMathPara>
                </a14:m>
                <a:endParaRPr kumimoji="0" lang="zh-CN" altLang="en-US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44" name="矩形 43">
                <a:extLst>
                  <a:ext uri="{FF2B5EF4-FFF2-40B4-BE49-F238E27FC236}">
                    <a16:creationId xmlns:a16="http://schemas.microsoft.com/office/drawing/2014/main" id="{EFE33B55-45B6-4AF4-8E94-00D611A223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881591" y="3429000"/>
                <a:ext cx="799772" cy="360040"/>
              </a:xfrm>
              <a:prstGeom prst="rect">
                <a:avLst/>
              </a:prstGeom>
              <a:blipFill>
                <a:blip r:embed="rId7"/>
                <a:stretch>
                  <a:fillRect b="-13115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直接箭头连接符 44">
            <a:extLst>
              <a:ext uri="{FF2B5EF4-FFF2-40B4-BE49-F238E27FC236}">
                <a16:creationId xmlns:a16="http://schemas.microsoft.com/office/drawing/2014/main" id="{99D52299-4E3A-4516-A355-53DAEA8D9568}"/>
              </a:ext>
            </a:extLst>
          </p:cNvPr>
          <p:cNvCxnSpPr>
            <a:cxnSpLocks/>
            <a:stCxn id="43" idx="0"/>
            <a:endCxn id="44" idx="2"/>
          </p:cNvCxnSpPr>
          <p:nvPr/>
        </p:nvCxnSpPr>
        <p:spPr bwMode="auto">
          <a:xfrm flipH="1" flipV="1">
            <a:off x="6281477" y="3789040"/>
            <a:ext cx="903942" cy="951101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39F9E99A-FBC4-4B97-A4DA-1ACAEEB314CB}"/>
                  </a:ext>
                </a:extLst>
              </p:cNvPr>
              <p:cNvSpPr txBox="1"/>
              <p:nvPr/>
            </p:nvSpPr>
            <p:spPr>
              <a:xfrm>
                <a:off x="4536491" y="3789040"/>
                <a:ext cx="1512168" cy="12250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b="0" dirty="0">
                    <a:solidFill>
                      <a:schemeClr val="tx1"/>
                    </a:solidFill>
                  </a:rPr>
                  <a:t>解码器网络</a:t>
                </a:r>
                <a:endParaRPr lang="en-US" altLang="zh-CN" b="0" dirty="0">
                  <a:solidFill>
                    <a:schemeClr val="tx1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zh-CN" altLang="en-US" b="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altLang="zh-CN" b="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𝓍</m:t>
                      </m:r>
                      <m:r>
                        <a:rPr lang="en-US" altLang="zh-CN" b="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zh-CN" altLang="el-GR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𝓏</m:t>
                      </m:r>
                      <m:r>
                        <a:rPr lang="en-US" altLang="zh-CN" b="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b="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zh-CN" altLang="en-US" b="0" dirty="0">
                    <a:solidFill>
                      <a:schemeClr val="tx1"/>
                    </a:solidFill>
                  </a:rPr>
                  <a:t>（参数</a:t>
                </a:r>
                <a14:m>
                  <m:oMath xmlns:m="http://schemas.openxmlformats.org/officeDocument/2006/math">
                    <m:r>
                      <a:rPr lang="zh-CN" altLang="en-US" b="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zh-CN" altLang="en-US" b="0" dirty="0">
                    <a:solidFill>
                      <a:schemeClr val="tx1"/>
                    </a:solidFill>
                  </a:rPr>
                  <a:t>）</a:t>
                </a:r>
                <a:endParaRPr lang="en-US" altLang="zh-CN" b="0" dirty="0">
                  <a:solidFill>
                    <a:schemeClr val="tx1"/>
                  </a:solidFill>
                </a:endParaRPr>
              </a:p>
              <a:p>
                <a:endParaRPr lang="zh-CN" altLang="en-US" b="0" dirty="0"/>
              </a:p>
            </p:txBody>
          </p:sp>
        </mc:Choice>
        <mc:Fallback xmlns=""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39F9E99A-FBC4-4B97-A4DA-1ACAEEB314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6491" y="3789040"/>
                <a:ext cx="1512168" cy="1225079"/>
              </a:xfrm>
              <a:prstGeom prst="rect">
                <a:avLst/>
              </a:prstGeom>
              <a:blipFill>
                <a:blip r:embed="rId8"/>
                <a:stretch>
                  <a:fillRect t="-398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直接箭头连接符 46">
            <a:extLst>
              <a:ext uri="{FF2B5EF4-FFF2-40B4-BE49-F238E27FC236}">
                <a16:creationId xmlns:a16="http://schemas.microsoft.com/office/drawing/2014/main" id="{31CACB7E-8EC4-4C51-B91C-880F164F6E3F}"/>
              </a:ext>
            </a:extLst>
          </p:cNvPr>
          <p:cNvCxnSpPr>
            <a:cxnSpLocks/>
            <a:stCxn id="43" idx="0"/>
            <a:endCxn id="48" idx="2"/>
          </p:cNvCxnSpPr>
          <p:nvPr/>
        </p:nvCxnSpPr>
        <p:spPr bwMode="auto">
          <a:xfrm flipV="1">
            <a:off x="7185419" y="3789040"/>
            <a:ext cx="903942" cy="951101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矩形 47">
                <a:extLst>
                  <a:ext uri="{FF2B5EF4-FFF2-40B4-BE49-F238E27FC236}">
                    <a16:creationId xmlns:a16="http://schemas.microsoft.com/office/drawing/2014/main" id="{CA9E5875-BD82-4FA5-A238-EF256483A3D9}"/>
                  </a:ext>
                </a:extLst>
              </p:cNvPr>
              <p:cNvSpPr/>
              <p:nvPr/>
            </p:nvSpPr>
            <p:spPr bwMode="auto">
              <a:xfrm>
                <a:off x="7689475" y="3429000"/>
                <a:ext cx="799772" cy="36004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vert="horz" wrap="square" lIns="91440" tIns="45720" rIns="91440" bIns="45720" numCol="1" rtlCol="0" anchor="b" anchorCtr="0" compatLnSpc="1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b="0" i="1" smtClean="0">
                              <a:latin typeface="Cambria Math" panose="02040503050406030204" pitchFamily="18" charset="0"/>
                            </a:rPr>
                            <m:t>∑</m:t>
                          </m:r>
                        </m:e>
                        <m:sub>
                          <m:r>
                            <a:rPr lang="zh-CN" altLang="en-US" sz="2000" b="0" i="1">
                              <a:latin typeface="Cambria Math" panose="02040503050406030204" pitchFamily="18" charset="0"/>
                            </a:rPr>
                            <m:t>𝓍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zh-CN" altLang="en-US" sz="2000" b="0" i="1">
                              <a:latin typeface="Cambria Math" panose="02040503050406030204" pitchFamily="18" charset="0"/>
                            </a:rPr>
                            <m:t>𝓏</m:t>
                          </m:r>
                        </m:sub>
                      </m:sSub>
                    </m:oMath>
                  </m:oMathPara>
                </a14:m>
                <a:endParaRPr kumimoji="0" lang="zh-CN" altLang="en-US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48" name="矩形 47">
                <a:extLst>
                  <a:ext uri="{FF2B5EF4-FFF2-40B4-BE49-F238E27FC236}">
                    <a16:creationId xmlns:a16="http://schemas.microsoft.com/office/drawing/2014/main" id="{CA9E5875-BD82-4FA5-A238-EF256483A3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689475" y="3429000"/>
                <a:ext cx="799772" cy="360040"/>
              </a:xfrm>
              <a:prstGeom prst="rect">
                <a:avLst/>
              </a:prstGeom>
              <a:blipFill>
                <a:blip r:embed="rId9"/>
                <a:stretch>
                  <a:fillRect t="-1639" b="-13115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本框 48">
                <a:extLst>
                  <a:ext uri="{FF2B5EF4-FFF2-40B4-BE49-F238E27FC236}">
                    <a16:creationId xmlns:a16="http://schemas.microsoft.com/office/drawing/2014/main" id="{15767821-FBAE-40F9-B908-EBF32CAA715F}"/>
                  </a:ext>
                </a:extLst>
              </p:cNvPr>
              <p:cNvSpPr txBox="1"/>
              <p:nvPr/>
            </p:nvSpPr>
            <p:spPr>
              <a:xfrm>
                <a:off x="1299478" y="2403000"/>
                <a:ext cx="3251886" cy="3606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zh-CN" altLang="en-US" sz="1600" b="0" dirty="0">
                    <a:solidFill>
                      <a:schemeClr val="tx1"/>
                    </a:solidFill>
                  </a:rPr>
                  <a:t>从</a:t>
                </a:r>
                <a14:m>
                  <m:oMath xmlns:m="http://schemas.openxmlformats.org/officeDocument/2006/math">
                    <m:r>
                      <a:rPr lang="zh-CN" alt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𝓏</m:t>
                    </m:r>
                    <m:r>
                      <a:rPr lang="en-US" altLang="zh-CN" sz="16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zh-CN" alt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𝓍</m:t>
                    </m:r>
                    <m:r>
                      <a:rPr lang="en-US" altLang="zh-CN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zh-CN" alt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𝒩</m:t>
                    </m:r>
                    <m:r>
                      <a:rPr lang="en-US" altLang="zh-CN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16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16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zh-CN" altLang="en-US" sz="16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𝓏</m:t>
                        </m:r>
                        <m:r>
                          <a:rPr lang="en-US" altLang="zh-CN" sz="16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zh-CN" altLang="en-US" sz="16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𝓍</m:t>
                        </m:r>
                      </m:sub>
                    </m:sSub>
                    <m:r>
                      <a:rPr lang="en-US" altLang="zh-CN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16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16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∑</m:t>
                        </m:r>
                      </m:e>
                      <m:sub>
                        <m:r>
                          <a:rPr lang="zh-CN" altLang="en-US" sz="16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𝓏</m:t>
                        </m:r>
                        <m:r>
                          <a:rPr lang="en-US" altLang="zh-CN" sz="16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zh-CN" altLang="en-US" sz="16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𝓍</m:t>
                        </m:r>
                      </m:sub>
                    </m:sSub>
                    <m:r>
                      <a:rPr lang="en-US" altLang="zh-CN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zh-CN" altLang="en-US" sz="16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中</m:t>
                    </m:r>
                  </m:oMath>
                </a14:m>
                <a:r>
                  <a:rPr lang="zh-CN" altLang="en-US" sz="1600" b="0" dirty="0">
                    <a:solidFill>
                      <a:schemeClr val="tx1"/>
                    </a:solidFill>
                  </a:rPr>
                  <a:t>采样得到</a:t>
                </a:r>
                <a14:m>
                  <m:oMath xmlns:m="http://schemas.openxmlformats.org/officeDocument/2006/math">
                    <m:r>
                      <a:rPr lang="zh-CN" altLang="en-US" sz="16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𝓏</m:t>
                    </m:r>
                  </m:oMath>
                </a14:m>
                <a:endParaRPr lang="en-US" altLang="zh-CN" sz="16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9" name="文本框 48">
                <a:extLst>
                  <a:ext uri="{FF2B5EF4-FFF2-40B4-BE49-F238E27FC236}">
                    <a16:creationId xmlns:a16="http://schemas.microsoft.com/office/drawing/2014/main" id="{15767821-FBAE-40F9-B908-EBF32CAA71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9478" y="2403000"/>
                <a:ext cx="3251886" cy="360676"/>
              </a:xfrm>
              <a:prstGeom prst="rect">
                <a:avLst/>
              </a:prstGeom>
              <a:blipFill>
                <a:blip r:embed="rId10"/>
                <a:stretch>
                  <a:fillRect l="-936" t="-6780" b="-1355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直接箭头连接符 61">
            <a:extLst>
              <a:ext uri="{FF2B5EF4-FFF2-40B4-BE49-F238E27FC236}">
                <a16:creationId xmlns:a16="http://schemas.microsoft.com/office/drawing/2014/main" id="{84ACF50C-FF03-4B2C-B853-56D11F253C49}"/>
              </a:ext>
            </a:extLst>
          </p:cNvPr>
          <p:cNvCxnSpPr>
            <a:cxnSpLocks/>
            <a:stCxn id="19" idx="0"/>
            <a:endCxn id="49" idx="2"/>
          </p:cNvCxnSpPr>
          <p:nvPr/>
        </p:nvCxnSpPr>
        <p:spPr bwMode="auto">
          <a:xfrm flipV="1">
            <a:off x="2021479" y="2763676"/>
            <a:ext cx="903942" cy="687389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</p:spPr>
      </p:cxnSp>
      <p:cxnSp>
        <p:nvCxnSpPr>
          <p:cNvPr id="65" name="直接箭头连接符 64">
            <a:extLst>
              <a:ext uri="{FF2B5EF4-FFF2-40B4-BE49-F238E27FC236}">
                <a16:creationId xmlns:a16="http://schemas.microsoft.com/office/drawing/2014/main" id="{81A61F99-2650-488D-A162-596632BB30B7}"/>
              </a:ext>
            </a:extLst>
          </p:cNvPr>
          <p:cNvCxnSpPr>
            <a:cxnSpLocks/>
            <a:stCxn id="30" idx="0"/>
            <a:endCxn id="49" idx="2"/>
          </p:cNvCxnSpPr>
          <p:nvPr/>
        </p:nvCxnSpPr>
        <p:spPr bwMode="auto">
          <a:xfrm flipH="1" flipV="1">
            <a:off x="2925421" y="2763676"/>
            <a:ext cx="903942" cy="687389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文本框 73">
                <a:extLst>
                  <a:ext uri="{FF2B5EF4-FFF2-40B4-BE49-F238E27FC236}">
                    <a16:creationId xmlns:a16="http://schemas.microsoft.com/office/drawing/2014/main" id="{B6363851-140C-4838-A7AB-0D4687D848E2}"/>
                  </a:ext>
                </a:extLst>
              </p:cNvPr>
              <p:cNvSpPr txBox="1"/>
              <p:nvPr/>
            </p:nvSpPr>
            <p:spPr>
              <a:xfrm>
                <a:off x="5559476" y="2403000"/>
                <a:ext cx="3251886" cy="3640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zh-CN" altLang="en-US" sz="1600" b="0" dirty="0">
                    <a:solidFill>
                      <a:schemeClr val="tx1"/>
                    </a:solidFill>
                  </a:rPr>
                  <a:t>从</a:t>
                </a:r>
                <a14:m>
                  <m:oMath xmlns:m="http://schemas.openxmlformats.org/officeDocument/2006/math">
                    <m:r>
                      <a:rPr lang="zh-CN" alt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𝓍</m:t>
                    </m:r>
                    <m:r>
                      <a:rPr lang="en-US" altLang="zh-CN" sz="1600" b="0" i="1">
                        <a:latin typeface="Cambria Math" panose="02040503050406030204" pitchFamily="18" charset="0"/>
                      </a:rPr>
                      <m:t>|</m:t>
                    </m:r>
                    <m:r>
                      <a:rPr lang="zh-CN" altLang="en-US" sz="1600" b="0" i="1">
                        <a:latin typeface="Cambria Math" panose="02040503050406030204" pitchFamily="18" charset="0"/>
                      </a:rPr>
                      <m:t>𝓏</m:t>
                    </m:r>
                    <m:r>
                      <a:rPr lang="en-US" altLang="zh-CN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zh-CN" alt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𝒩</m:t>
                    </m:r>
                    <m:r>
                      <a:rPr lang="en-US" altLang="zh-CN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16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16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zh-CN" altLang="en-US" sz="1600" b="0" i="1">
                            <a:latin typeface="Cambria Math" panose="02040503050406030204" pitchFamily="18" charset="0"/>
                          </a:rPr>
                          <m:t>𝓍</m:t>
                        </m:r>
                        <m:r>
                          <a:rPr lang="en-US" altLang="zh-CN" sz="1600" b="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zh-CN" altLang="en-US" sz="1600" b="0" i="1">
                            <a:latin typeface="Cambria Math" panose="02040503050406030204" pitchFamily="18" charset="0"/>
                          </a:rPr>
                          <m:t>𝓏</m:t>
                        </m:r>
                      </m:sub>
                    </m:sSub>
                    <m:r>
                      <a:rPr lang="en-US" altLang="zh-CN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16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16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∑</m:t>
                        </m:r>
                      </m:e>
                      <m:sub>
                        <m:r>
                          <a:rPr lang="zh-CN" altLang="en-US" sz="1600" b="0" i="1">
                            <a:latin typeface="Cambria Math" panose="02040503050406030204" pitchFamily="18" charset="0"/>
                          </a:rPr>
                          <m:t>𝓍</m:t>
                        </m:r>
                        <m:r>
                          <a:rPr lang="en-US" altLang="zh-CN" sz="1600" b="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zh-CN" altLang="en-US" sz="1600" b="0" i="1">
                            <a:latin typeface="Cambria Math" panose="02040503050406030204" pitchFamily="18" charset="0"/>
                          </a:rPr>
                          <m:t>𝓏</m:t>
                        </m:r>
                      </m:sub>
                    </m:sSub>
                    <m:r>
                      <a:rPr lang="en-US" altLang="zh-CN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zh-CN" altLang="en-US" sz="16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中</m:t>
                    </m:r>
                  </m:oMath>
                </a14:m>
                <a:r>
                  <a:rPr lang="zh-CN" altLang="en-US" sz="1600" b="0" dirty="0">
                    <a:solidFill>
                      <a:schemeClr val="tx1"/>
                    </a:solidFill>
                  </a:rPr>
                  <a:t>采样得到</a:t>
                </a:r>
                <a14:m>
                  <m:oMath xmlns:m="http://schemas.openxmlformats.org/officeDocument/2006/math">
                    <m:r>
                      <a:rPr lang="zh-CN" altLang="en-US" sz="1600" b="0" i="1">
                        <a:latin typeface="Cambria Math" panose="02040503050406030204" pitchFamily="18" charset="0"/>
                      </a:rPr>
                      <m:t>𝓍</m:t>
                    </m:r>
                  </m:oMath>
                </a14:m>
                <a:endParaRPr lang="en-US" altLang="zh-CN" sz="16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4" name="文本框 73">
                <a:extLst>
                  <a:ext uri="{FF2B5EF4-FFF2-40B4-BE49-F238E27FC236}">
                    <a16:creationId xmlns:a16="http://schemas.microsoft.com/office/drawing/2014/main" id="{B6363851-140C-4838-A7AB-0D4687D848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9476" y="2403000"/>
                <a:ext cx="3251886" cy="364074"/>
              </a:xfrm>
              <a:prstGeom prst="rect">
                <a:avLst/>
              </a:prstGeom>
              <a:blipFill>
                <a:blip r:embed="rId12"/>
                <a:stretch>
                  <a:fillRect l="-1126" t="-6667" b="-11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5" name="直接箭头连接符 74">
            <a:extLst>
              <a:ext uri="{FF2B5EF4-FFF2-40B4-BE49-F238E27FC236}">
                <a16:creationId xmlns:a16="http://schemas.microsoft.com/office/drawing/2014/main" id="{476731A4-0E13-4440-8400-33D341FE0AAC}"/>
              </a:ext>
            </a:extLst>
          </p:cNvPr>
          <p:cNvCxnSpPr>
            <a:cxnSpLocks/>
            <a:stCxn id="44" idx="0"/>
            <a:endCxn id="74" idx="2"/>
          </p:cNvCxnSpPr>
          <p:nvPr/>
        </p:nvCxnSpPr>
        <p:spPr bwMode="auto">
          <a:xfrm flipV="1">
            <a:off x="6281477" y="2767074"/>
            <a:ext cx="903942" cy="661926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</p:spPr>
      </p:cxnSp>
      <p:cxnSp>
        <p:nvCxnSpPr>
          <p:cNvPr id="76" name="直接箭头连接符 75">
            <a:extLst>
              <a:ext uri="{FF2B5EF4-FFF2-40B4-BE49-F238E27FC236}">
                <a16:creationId xmlns:a16="http://schemas.microsoft.com/office/drawing/2014/main" id="{8D109A40-EF79-4360-836E-9727F927E213}"/>
              </a:ext>
            </a:extLst>
          </p:cNvPr>
          <p:cNvCxnSpPr>
            <a:cxnSpLocks/>
            <a:stCxn id="48" idx="0"/>
            <a:endCxn id="74" idx="2"/>
          </p:cNvCxnSpPr>
          <p:nvPr/>
        </p:nvCxnSpPr>
        <p:spPr bwMode="auto">
          <a:xfrm flipH="1" flipV="1">
            <a:off x="7185419" y="2767074"/>
            <a:ext cx="903942" cy="661926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</p:spPr>
      </p:cxnSp>
      <p:sp>
        <p:nvSpPr>
          <p:cNvPr id="88" name="矩形 87">
            <a:extLst>
              <a:ext uri="{FF2B5EF4-FFF2-40B4-BE49-F238E27FC236}">
                <a16:creationId xmlns:a16="http://schemas.microsoft.com/office/drawing/2014/main" id="{3A3794FE-0656-4CDF-9BF0-C63F3151F158}"/>
              </a:ext>
            </a:extLst>
          </p:cNvPr>
          <p:cNvSpPr/>
          <p:nvPr/>
        </p:nvSpPr>
        <p:spPr>
          <a:xfrm>
            <a:off x="611560" y="5593740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b="0" dirty="0">
                <a:solidFill>
                  <a:srgbClr val="0000FF"/>
                </a:solidFill>
              </a:rPr>
              <a:t>编码器和解码器网络也称为“识别”</a:t>
            </a:r>
            <a:r>
              <a:rPr lang="en-US" altLang="zh-CN" b="0" dirty="0">
                <a:solidFill>
                  <a:srgbClr val="0000FF"/>
                </a:solidFill>
              </a:rPr>
              <a:t>/</a:t>
            </a:r>
            <a:r>
              <a:rPr lang="zh-CN" altLang="en-US" b="0" dirty="0">
                <a:solidFill>
                  <a:srgbClr val="0000FF"/>
                </a:solidFill>
              </a:rPr>
              <a:t>“推理”和“生成”网络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3AEFDDED-D811-40A5-A98A-880E548D7769}"/>
              </a:ext>
            </a:extLst>
          </p:cNvPr>
          <p:cNvSpPr/>
          <p:nvPr/>
        </p:nvSpPr>
        <p:spPr>
          <a:xfrm>
            <a:off x="3790493" y="6541393"/>
            <a:ext cx="561662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b="0" dirty="0">
                <a:latin typeface="Times New Roman" panose="02020603050405020304" pitchFamily="18" charset="0"/>
                <a:cs typeface="Times New Roman" panose="02020603050405020304" pitchFamily="18" charset="0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Kingma and Welling, </a:t>
            </a:r>
            <a:r>
              <a:rPr lang="en-US" altLang="zh-CN" sz="1400" b="0" dirty="0">
                <a:latin typeface="Times New Roman" panose="02020603050405020304" pitchFamily="18" charset="0"/>
                <a:cs typeface="Times New Roman" panose="02020603050405020304" pitchFamily="18" charset="0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“</a:t>
            </a:r>
            <a:r>
              <a:rPr lang="zh-CN" altLang="en-US" sz="1400" b="0" dirty="0">
                <a:latin typeface="Times New Roman" panose="02020603050405020304" pitchFamily="18" charset="0"/>
                <a:cs typeface="Times New Roman" panose="02020603050405020304" pitchFamily="18" charset="0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Auto-Encoding Variational Bayes</a:t>
            </a:r>
            <a:r>
              <a:rPr lang="en-US" altLang="zh-CN" sz="1400" b="0" dirty="0">
                <a:latin typeface="Times New Roman" panose="02020603050405020304" pitchFamily="18" charset="0"/>
                <a:cs typeface="Times New Roman" panose="02020603050405020304" pitchFamily="18" charset="0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”</a:t>
            </a:r>
            <a:r>
              <a:rPr lang="zh-CN" altLang="en-US" sz="1400" b="0" dirty="0">
                <a:latin typeface="Times New Roman" panose="02020603050405020304" pitchFamily="18" charset="0"/>
                <a:cs typeface="Times New Roman" panose="02020603050405020304" pitchFamily="18" charset="0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, ICLR 2014</a:t>
            </a:r>
            <a:endParaRPr lang="zh-CN" altLang="en-US" sz="14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863505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1187624" y="260648"/>
            <a:ext cx="7391400" cy="714375"/>
          </a:xfrm>
        </p:spPr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§</a:t>
            </a:r>
            <a:r>
              <a:rPr lang="zh-CN" altLang="en-US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变分自动编码器（</a:t>
            </a:r>
            <a:r>
              <a:rPr lang="en-US" altLang="zh-CN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VAE</a:t>
            </a:r>
            <a:r>
              <a:rPr lang="zh-CN" altLang="en-US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）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A966AF6-A7E2-4957-AF78-074576F3D730}"/>
              </a:ext>
            </a:extLst>
          </p:cNvPr>
          <p:cNvSpPr txBox="1"/>
          <p:nvPr/>
        </p:nvSpPr>
        <p:spPr>
          <a:xfrm>
            <a:off x="638918" y="1396629"/>
            <a:ext cx="77048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b="0" dirty="0"/>
              <a:t>前面介绍了我们的编码器和解码器网络，现在让我们来计算（对数）数据的似然：</a:t>
            </a:r>
            <a:endParaRPr lang="en-US" altLang="zh-CN" b="0" dirty="0">
              <a:solidFill>
                <a:schemeClr val="tx1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A5D51BD-73D8-40BD-AB76-4C34A5D125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2323"/>
          <a:stretch/>
        </p:blipFill>
        <p:spPr>
          <a:xfrm>
            <a:off x="755576" y="2204865"/>
            <a:ext cx="7919864" cy="504056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F5A19CE4-ACC5-401F-B8A8-3D51F4CEDD7D}"/>
              </a:ext>
            </a:extLst>
          </p:cNvPr>
          <p:cNvSpPr/>
          <p:nvPr/>
        </p:nvSpPr>
        <p:spPr>
          <a:xfrm>
            <a:off x="3790493" y="6541393"/>
            <a:ext cx="561662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b="0" dirty="0">
                <a:latin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Kingma and Welling, </a:t>
            </a:r>
            <a:r>
              <a:rPr lang="en-US" altLang="zh-CN" sz="1400" b="0" dirty="0">
                <a:latin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“</a:t>
            </a:r>
            <a:r>
              <a:rPr lang="zh-CN" altLang="en-US" sz="1400" b="0" dirty="0">
                <a:latin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Auto-Encoding Variational Bayes</a:t>
            </a:r>
            <a:r>
              <a:rPr lang="en-US" altLang="zh-CN" sz="1400" b="0" dirty="0">
                <a:latin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”</a:t>
            </a:r>
            <a:r>
              <a:rPr lang="zh-CN" altLang="en-US" sz="1400" b="0" dirty="0">
                <a:latin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, ICLR 2014</a:t>
            </a:r>
            <a:endParaRPr lang="zh-CN" altLang="en-US" sz="14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851203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1187624" y="260648"/>
            <a:ext cx="7391400" cy="714375"/>
          </a:xfrm>
        </p:spPr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§</a:t>
            </a:r>
            <a:r>
              <a:rPr lang="zh-CN" altLang="en-US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变分自动编码器（</a:t>
            </a:r>
            <a:r>
              <a:rPr lang="en-US" altLang="zh-CN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VAE</a:t>
            </a:r>
            <a:r>
              <a:rPr lang="zh-CN" altLang="en-US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）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A966AF6-A7E2-4957-AF78-074576F3D730}"/>
              </a:ext>
            </a:extLst>
          </p:cNvPr>
          <p:cNvSpPr txBox="1"/>
          <p:nvPr/>
        </p:nvSpPr>
        <p:spPr>
          <a:xfrm>
            <a:off x="638918" y="1396629"/>
            <a:ext cx="77048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b="0" dirty="0"/>
              <a:t>前面介绍了我们的编码器和解码器网络，现在让我们来求解一下（对数）数据似然：</a:t>
            </a:r>
            <a:r>
              <a:rPr lang="en-US" altLang="zh-CN" b="0" dirty="0"/>
              <a:t>	</a:t>
            </a:r>
            <a:endParaRPr lang="en-US" altLang="zh-CN" b="0" dirty="0">
              <a:solidFill>
                <a:schemeClr val="tx1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A5D51BD-73D8-40BD-AB76-4C34A5D125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2323"/>
          <a:stretch/>
        </p:blipFill>
        <p:spPr>
          <a:xfrm>
            <a:off x="755576" y="2204865"/>
            <a:ext cx="7919864" cy="50405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167BD06A-BC0D-47B9-B51D-5C3C6DAE2AA4}"/>
                  </a:ext>
                </a:extLst>
              </p:cNvPr>
              <p:cNvSpPr/>
              <p:nvPr/>
            </p:nvSpPr>
            <p:spPr>
              <a:xfrm>
                <a:off x="1016732" y="3012980"/>
                <a:ext cx="2069976" cy="523220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zh-CN" altLang="en-US" sz="1400" b="0" dirty="0">
                    <a:solidFill>
                      <a:srgbClr val="0000FF"/>
                    </a:solidFill>
                  </a:rPr>
                  <a:t>对</a:t>
                </a:r>
                <a14:m>
                  <m:oMath xmlns:m="http://schemas.openxmlformats.org/officeDocument/2006/math">
                    <m:r>
                      <a:rPr lang="zh-CN" altLang="en-US" sz="14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𝓏</m:t>
                    </m:r>
                  </m:oMath>
                </a14:m>
                <a:r>
                  <a:rPr lang="zh-CN" altLang="en-US" sz="1400" b="0" dirty="0">
                    <a:solidFill>
                      <a:srgbClr val="0000FF"/>
                    </a:solidFill>
                  </a:rPr>
                  <a:t>取期望（使用编码器网络）稍后会派上用场</a:t>
                </a:r>
              </a:p>
            </p:txBody>
          </p:sp>
        </mc:Choice>
        <mc:Fallback xmlns="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167BD06A-BC0D-47B9-B51D-5C3C6DAE2A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6732" y="3012980"/>
                <a:ext cx="2069976" cy="523220"/>
              </a:xfrm>
              <a:prstGeom prst="rect">
                <a:avLst/>
              </a:prstGeom>
              <a:blipFill>
                <a:blip r:embed="rId3"/>
                <a:stretch>
                  <a:fillRect l="-587" t="-1136" b="-9091"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F8997EC4-AEA2-4788-A40B-C9BC469CCBFA}"/>
              </a:ext>
            </a:extLst>
          </p:cNvPr>
          <p:cNvCxnSpPr>
            <a:cxnSpLocks/>
          </p:cNvCxnSpPr>
          <p:nvPr/>
        </p:nvCxnSpPr>
        <p:spPr bwMode="auto">
          <a:xfrm flipV="1">
            <a:off x="2051720" y="2636912"/>
            <a:ext cx="144016" cy="36004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0000FF"/>
            </a:solidFill>
            <a:prstDash val="solid"/>
            <a:round/>
            <a:headEnd type="none" w="med" len="med"/>
            <a:tailEnd type="triangle"/>
          </a:ln>
        </p:spPr>
      </p:cxnSp>
      <p:sp>
        <p:nvSpPr>
          <p:cNvPr id="8" name="矩形 7">
            <a:extLst>
              <a:ext uri="{FF2B5EF4-FFF2-40B4-BE49-F238E27FC236}">
                <a16:creationId xmlns:a16="http://schemas.microsoft.com/office/drawing/2014/main" id="{D520ECF8-5131-4AEF-9D10-D7FBCA6E9764}"/>
              </a:ext>
            </a:extLst>
          </p:cNvPr>
          <p:cNvSpPr/>
          <p:nvPr/>
        </p:nvSpPr>
        <p:spPr>
          <a:xfrm>
            <a:off x="3790493" y="6541393"/>
            <a:ext cx="561662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b="0" dirty="0">
                <a:latin typeface="Times New Roman" panose="02020603050405020304" pitchFamily="18" charset="0"/>
                <a:cs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Kingma and Welling, </a:t>
            </a:r>
            <a:r>
              <a:rPr lang="en-US" altLang="zh-CN" sz="1400" b="0" dirty="0">
                <a:latin typeface="Times New Roman" panose="02020603050405020304" pitchFamily="18" charset="0"/>
                <a:cs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“</a:t>
            </a:r>
            <a:r>
              <a:rPr lang="zh-CN" altLang="en-US" sz="1400" b="0" dirty="0">
                <a:latin typeface="Times New Roman" panose="02020603050405020304" pitchFamily="18" charset="0"/>
                <a:cs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Auto-Encoding Variational Bayes</a:t>
            </a:r>
            <a:r>
              <a:rPr lang="en-US" altLang="zh-CN" sz="1400" b="0" dirty="0">
                <a:latin typeface="Times New Roman" panose="02020603050405020304" pitchFamily="18" charset="0"/>
                <a:cs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”</a:t>
            </a:r>
            <a:r>
              <a:rPr lang="zh-CN" altLang="en-US" sz="1400" b="0" dirty="0">
                <a:latin typeface="Times New Roman" panose="02020603050405020304" pitchFamily="18" charset="0"/>
                <a:cs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, ICLR 2014</a:t>
            </a:r>
            <a:endParaRPr lang="zh-CN" altLang="en-US" sz="14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721165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1187624" y="260648"/>
            <a:ext cx="7391400" cy="714375"/>
          </a:xfrm>
        </p:spPr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§</a:t>
            </a:r>
            <a:r>
              <a:rPr lang="zh-CN" altLang="en-US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变分自动编码器（</a:t>
            </a:r>
            <a:r>
              <a:rPr lang="en-US" altLang="zh-CN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VAE</a:t>
            </a:r>
            <a:r>
              <a:rPr lang="zh-CN" altLang="en-US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）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A966AF6-A7E2-4957-AF78-074576F3D730}"/>
              </a:ext>
            </a:extLst>
          </p:cNvPr>
          <p:cNvSpPr txBox="1"/>
          <p:nvPr/>
        </p:nvSpPr>
        <p:spPr>
          <a:xfrm>
            <a:off x="638918" y="1396629"/>
            <a:ext cx="77048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b="0" dirty="0"/>
              <a:t>前面介绍了我们的编码器和解码器网络，现在让我们来计算（对数）数据的似然：</a:t>
            </a:r>
            <a:endParaRPr lang="en-US" altLang="zh-CN" b="0" dirty="0">
              <a:solidFill>
                <a:schemeClr val="tx1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A5D51BD-73D8-40BD-AB76-4C34A5D125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9595"/>
          <a:stretch/>
        </p:blipFill>
        <p:spPr>
          <a:xfrm>
            <a:off x="755576" y="2204865"/>
            <a:ext cx="7919864" cy="1152128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CF36DE4A-1E09-41B0-86EE-5EC241E96DE6}"/>
              </a:ext>
            </a:extLst>
          </p:cNvPr>
          <p:cNvSpPr/>
          <p:nvPr/>
        </p:nvSpPr>
        <p:spPr>
          <a:xfrm>
            <a:off x="3790493" y="6541393"/>
            <a:ext cx="561662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b="0" dirty="0">
                <a:latin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Kingma and Welling, </a:t>
            </a:r>
            <a:r>
              <a:rPr lang="en-US" altLang="zh-CN" sz="1400" b="0" dirty="0">
                <a:latin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“</a:t>
            </a:r>
            <a:r>
              <a:rPr lang="zh-CN" altLang="en-US" sz="1400" b="0" dirty="0">
                <a:latin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Auto-Encoding Variational Bayes</a:t>
            </a:r>
            <a:r>
              <a:rPr lang="en-US" altLang="zh-CN" sz="1400" b="0" dirty="0">
                <a:latin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”</a:t>
            </a:r>
            <a:r>
              <a:rPr lang="zh-CN" altLang="en-US" sz="1400" b="0" dirty="0">
                <a:latin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, ICLR 2014</a:t>
            </a:r>
            <a:endParaRPr lang="zh-CN" altLang="en-US" sz="14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234844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1187624" y="260648"/>
            <a:ext cx="7391400" cy="714375"/>
          </a:xfrm>
        </p:spPr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§</a:t>
            </a:r>
            <a:r>
              <a:rPr lang="zh-CN" altLang="en-US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变分自动编码器（</a:t>
            </a:r>
            <a:r>
              <a:rPr lang="en-US" altLang="zh-CN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VAE</a:t>
            </a:r>
            <a:r>
              <a:rPr lang="zh-CN" altLang="en-US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）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A966AF6-A7E2-4957-AF78-074576F3D730}"/>
              </a:ext>
            </a:extLst>
          </p:cNvPr>
          <p:cNvSpPr txBox="1"/>
          <p:nvPr/>
        </p:nvSpPr>
        <p:spPr>
          <a:xfrm>
            <a:off x="638918" y="1396629"/>
            <a:ext cx="77048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b="0" dirty="0"/>
              <a:t>前面介绍了我们的编码器和解码器网络，现在让我们来计算（对数）数据的似然：</a:t>
            </a:r>
            <a:endParaRPr lang="en-US" altLang="zh-CN" b="0" dirty="0">
              <a:solidFill>
                <a:schemeClr val="tx1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A5D51BD-73D8-40BD-AB76-4C34A5D125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6868"/>
          <a:stretch/>
        </p:blipFill>
        <p:spPr>
          <a:xfrm>
            <a:off x="755576" y="2204865"/>
            <a:ext cx="7919864" cy="18002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F919D979-71A1-4E91-867A-53061E7176EE}"/>
              </a:ext>
            </a:extLst>
          </p:cNvPr>
          <p:cNvSpPr/>
          <p:nvPr/>
        </p:nvSpPr>
        <p:spPr>
          <a:xfrm>
            <a:off x="3790493" y="6541393"/>
            <a:ext cx="561662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b="0" dirty="0">
                <a:latin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Kingma and Welling, </a:t>
            </a:r>
            <a:r>
              <a:rPr lang="en-US" altLang="zh-CN" sz="1400" b="0" dirty="0">
                <a:latin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“</a:t>
            </a:r>
            <a:r>
              <a:rPr lang="zh-CN" altLang="en-US" sz="1400" b="0" dirty="0">
                <a:latin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Auto-Encoding Variational Bayes</a:t>
            </a:r>
            <a:r>
              <a:rPr lang="en-US" altLang="zh-CN" sz="1400" b="0" dirty="0">
                <a:latin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”</a:t>
            </a:r>
            <a:r>
              <a:rPr lang="zh-CN" altLang="en-US" sz="1400" b="0" dirty="0">
                <a:latin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, ICLR 2014</a:t>
            </a:r>
            <a:endParaRPr lang="zh-CN" altLang="en-US" sz="14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335066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1187624" y="260648"/>
            <a:ext cx="7391400" cy="714375"/>
          </a:xfrm>
        </p:spPr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§</a:t>
            </a:r>
            <a:r>
              <a:rPr lang="zh-CN" altLang="en-US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变分自动编码器（</a:t>
            </a:r>
            <a:r>
              <a:rPr lang="en-US" altLang="zh-CN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VAE</a:t>
            </a:r>
            <a:r>
              <a:rPr lang="zh-CN" altLang="en-US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）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A966AF6-A7E2-4957-AF78-074576F3D730}"/>
              </a:ext>
            </a:extLst>
          </p:cNvPr>
          <p:cNvSpPr txBox="1"/>
          <p:nvPr/>
        </p:nvSpPr>
        <p:spPr>
          <a:xfrm>
            <a:off x="638918" y="1396629"/>
            <a:ext cx="77048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b="0" dirty="0"/>
              <a:t>前面介绍了我们的编码器和解码器网络，现在让我们来计算（对数）数据的似然：</a:t>
            </a:r>
            <a:endParaRPr lang="en-US" altLang="zh-CN" b="0" dirty="0">
              <a:solidFill>
                <a:schemeClr val="tx1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A5D51BD-73D8-40BD-AB76-4C34A5D125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4140"/>
          <a:stretch/>
        </p:blipFill>
        <p:spPr>
          <a:xfrm>
            <a:off x="755576" y="2204865"/>
            <a:ext cx="7919864" cy="2448272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BB7836BB-97FD-4DC1-99BB-8A768964021B}"/>
              </a:ext>
            </a:extLst>
          </p:cNvPr>
          <p:cNvSpPr/>
          <p:nvPr/>
        </p:nvSpPr>
        <p:spPr>
          <a:xfrm>
            <a:off x="3790493" y="6541393"/>
            <a:ext cx="561662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b="0" dirty="0">
                <a:latin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Kingma and Welling, </a:t>
            </a:r>
            <a:r>
              <a:rPr lang="en-US" altLang="zh-CN" sz="1400" b="0" dirty="0">
                <a:latin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“</a:t>
            </a:r>
            <a:r>
              <a:rPr lang="zh-CN" altLang="en-US" sz="1400" b="0" dirty="0">
                <a:latin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Auto-Encoding Variational Bayes</a:t>
            </a:r>
            <a:r>
              <a:rPr lang="en-US" altLang="zh-CN" sz="1400" b="0" dirty="0">
                <a:latin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”</a:t>
            </a:r>
            <a:r>
              <a:rPr lang="zh-CN" altLang="en-US" sz="1400" b="0" dirty="0">
                <a:latin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, ICLR 2014</a:t>
            </a:r>
            <a:endParaRPr lang="zh-CN" altLang="en-US" sz="14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115148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1187624" y="260648"/>
            <a:ext cx="7391400" cy="714375"/>
          </a:xfrm>
        </p:spPr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§</a:t>
            </a:r>
            <a:r>
              <a:rPr lang="zh-CN" altLang="en-US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变分自动编码器（</a:t>
            </a:r>
            <a:r>
              <a:rPr lang="en-US" altLang="zh-CN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VAE</a:t>
            </a:r>
            <a:r>
              <a:rPr lang="zh-CN" altLang="en-US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）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A966AF6-A7E2-4957-AF78-074576F3D730}"/>
              </a:ext>
            </a:extLst>
          </p:cNvPr>
          <p:cNvSpPr txBox="1"/>
          <p:nvPr/>
        </p:nvSpPr>
        <p:spPr>
          <a:xfrm>
            <a:off x="638918" y="1396629"/>
            <a:ext cx="77048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b="0" dirty="0"/>
              <a:t>前面介绍了我们的编码器和解码器网络，现在让我们来计算（对数）数据的似然：</a:t>
            </a:r>
            <a:endParaRPr lang="en-US" altLang="zh-CN" b="0" dirty="0">
              <a:solidFill>
                <a:schemeClr val="tx1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A5D51BD-73D8-40BD-AB76-4C34A5D125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2204864"/>
            <a:ext cx="7919864" cy="2851477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BC2732AA-011A-48A9-B4D7-04DCA461F9B5}"/>
              </a:ext>
            </a:extLst>
          </p:cNvPr>
          <p:cNvSpPr/>
          <p:nvPr/>
        </p:nvSpPr>
        <p:spPr>
          <a:xfrm>
            <a:off x="3790493" y="6541393"/>
            <a:ext cx="561662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b="0" dirty="0">
                <a:latin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Kingma and Welling, </a:t>
            </a:r>
            <a:r>
              <a:rPr lang="en-US" altLang="zh-CN" sz="1400" b="0" dirty="0">
                <a:latin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“</a:t>
            </a:r>
            <a:r>
              <a:rPr lang="zh-CN" altLang="en-US" sz="1400" b="0" dirty="0">
                <a:latin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Auto-Encoding Variational Bayes</a:t>
            </a:r>
            <a:r>
              <a:rPr lang="en-US" altLang="zh-CN" sz="1400" b="0" dirty="0">
                <a:latin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”</a:t>
            </a:r>
            <a:r>
              <a:rPr lang="zh-CN" altLang="en-US" sz="1400" b="0" dirty="0">
                <a:latin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, ICLR 2014</a:t>
            </a:r>
            <a:endParaRPr lang="zh-CN" altLang="en-US" sz="14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791495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1187624" y="260648"/>
            <a:ext cx="7391400" cy="714375"/>
          </a:xfrm>
        </p:spPr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§</a:t>
            </a:r>
            <a:r>
              <a:rPr lang="zh-CN" altLang="en-US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变分自动编码器（</a:t>
            </a:r>
            <a:r>
              <a:rPr lang="en-US" altLang="zh-CN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VAE</a:t>
            </a:r>
            <a:r>
              <a:rPr lang="zh-CN" altLang="en-US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）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A966AF6-A7E2-4957-AF78-074576F3D730}"/>
              </a:ext>
            </a:extLst>
          </p:cNvPr>
          <p:cNvSpPr txBox="1"/>
          <p:nvPr/>
        </p:nvSpPr>
        <p:spPr>
          <a:xfrm>
            <a:off x="638918" y="1396629"/>
            <a:ext cx="77048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b="0" dirty="0"/>
              <a:t>前面介绍了我们的编码器和解码器网络，现在让我们来计算（对数）数据的似然：</a:t>
            </a:r>
            <a:endParaRPr lang="en-US" altLang="zh-CN" b="0" dirty="0">
              <a:solidFill>
                <a:schemeClr val="tx1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A5D51BD-73D8-40BD-AB76-4C34A5D125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2204864"/>
            <a:ext cx="7919864" cy="285147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DE46F396-6EE9-46CC-A911-CF3477CF109F}"/>
                  </a:ext>
                </a:extLst>
              </p:cNvPr>
              <p:cNvSpPr/>
              <p:nvPr/>
            </p:nvSpPr>
            <p:spPr>
              <a:xfrm>
                <a:off x="4572000" y="5461371"/>
                <a:ext cx="2617941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14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对</a:t>
                </a:r>
                <a14:m>
                  <m:oMath xmlns:m="http://schemas.openxmlformats.org/officeDocument/2006/math">
                    <m:r>
                      <a:rPr lang="zh-CN" altLang="el-GR" sz="14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𝓏</m:t>
                    </m:r>
                  </m:oMath>
                </a14:m>
                <a:r>
                  <a:rPr lang="zh-CN" altLang="en-US" sz="14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取期望（使用编码器网络）让我们写出了漂亮的</a:t>
                </a:r>
                <a:r>
                  <a:rPr lang="en-US" altLang="zh-CN" sz="14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KL</a:t>
                </a:r>
                <a:r>
                  <a:rPr lang="zh-CN" altLang="en-US" sz="14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散度项</a:t>
                </a:r>
              </a:p>
            </p:txBody>
          </p:sp>
        </mc:Choice>
        <mc:Fallback xmlns=""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DE46F396-6EE9-46CC-A911-CF3477CF10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5461371"/>
                <a:ext cx="2617941" cy="523220"/>
              </a:xfrm>
              <a:prstGeom prst="rect">
                <a:avLst/>
              </a:prstGeom>
              <a:blipFill>
                <a:blip r:embed="rId3"/>
                <a:stretch>
                  <a:fillRect l="-699" t="-3488" b="-1162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6245D803-BCA7-466D-BD0D-B536C97F0F21}"/>
              </a:ext>
            </a:extLst>
          </p:cNvPr>
          <p:cNvCxnSpPr>
            <a:cxnSpLocks/>
            <a:endCxn id="5" idx="2"/>
          </p:cNvCxnSpPr>
          <p:nvPr/>
        </p:nvCxnSpPr>
        <p:spPr bwMode="auto">
          <a:xfrm flipH="1" flipV="1">
            <a:off x="4715508" y="5056341"/>
            <a:ext cx="864606" cy="405032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0000FF"/>
            </a:solidFill>
            <a:prstDash val="solid"/>
            <a:round/>
            <a:headEnd type="none" w="med" len="med"/>
            <a:tailEnd type="triangle"/>
          </a:ln>
        </p:spPr>
      </p:cxn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8E3AB369-283D-42F0-9104-1C3D8EDF38F0}"/>
              </a:ext>
            </a:extLst>
          </p:cNvPr>
          <p:cNvCxnSpPr>
            <a:cxnSpLocks/>
          </p:cNvCxnSpPr>
          <p:nvPr/>
        </p:nvCxnSpPr>
        <p:spPr bwMode="auto">
          <a:xfrm flipV="1">
            <a:off x="6012160" y="5056341"/>
            <a:ext cx="576064" cy="40503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0000FF"/>
            </a:solidFill>
            <a:prstDash val="solid"/>
            <a:round/>
            <a:headEnd type="none" w="med" len="med"/>
            <a:tailEnd type="triangle"/>
          </a:ln>
        </p:spPr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CCF51D78-0061-4EA9-A3B7-9DB83470EA9B}"/>
              </a:ext>
            </a:extLst>
          </p:cNvPr>
          <p:cNvSpPr/>
          <p:nvPr/>
        </p:nvSpPr>
        <p:spPr>
          <a:xfrm>
            <a:off x="3790493" y="6541393"/>
            <a:ext cx="561662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b="0" dirty="0">
                <a:latin typeface="Times New Roman" panose="02020603050405020304" pitchFamily="18" charset="0"/>
                <a:cs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Kingma and Welling, </a:t>
            </a:r>
            <a:r>
              <a:rPr lang="en-US" altLang="zh-CN" sz="1400" b="0" dirty="0">
                <a:latin typeface="Times New Roman" panose="02020603050405020304" pitchFamily="18" charset="0"/>
                <a:cs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“</a:t>
            </a:r>
            <a:r>
              <a:rPr lang="zh-CN" altLang="en-US" sz="1400" b="0" dirty="0">
                <a:latin typeface="Times New Roman" panose="02020603050405020304" pitchFamily="18" charset="0"/>
                <a:cs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Auto-Encoding Variational Bayes</a:t>
            </a:r>
            <a:r>
              <a:rPr lang="en-US" altLang="zh-CN" sz="1400" b="0" dirty="0">
                <a:latin typeface="Times New Roman" panose="02020603050405020304" pitchFamily="18" charset="0"/>
                <a:cs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”</a:t>
            </a:r>
            <a:r>
              <a:rPr lang="zh-CN" altLang="en-US" sz="1400" b="0" dirty="0">
                <a:latin typeface="Times New Roman" panose="02020603050405020304" pitchFamily="18" charset="0"/>
                <a:cs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, ICLR 2014</a:t>
            </a:r>
            <a:endParaRPr lang="zh-CN" altLang="en-US" sz="14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88147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1187624" y="260648"/>
            <a:ext cx="7391400" cy="714375"/>
          </a:xfrm>
        </p:spPr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§</a:t>
            </a:r>
            <a:r>
              <a:rPr lang="zh-CN" altLang="en-US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变分自动编码器（</a:t>
            </a:r>
            <a:r>
              <a:rPr lang="en-US" altLang="zh-CN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VAE</a:t>
            </a:r>
            <a:r>
              <a:rPr lang="zh-CN" altLang="en-US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）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A966AF6-A7E2-4957-AF78-074576F3D730}"/>
              </a:ext>
            </a:extLst>
          </p:cNvPr>
          <p:cNvSpPr txBox="1"/>
          <p:nvPr/>
        </p:nvSpPr>
        <p:spPr>
          <a:xfrm>
            <a:off x="638918" y="1396629"/>
            <a:ext cx="77048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b="0" dirty="0"/>
              <a:t>前面介绍了我们的编码器和解码器网络，现在让我们来计算（对数）数据的似然：</a:t>
            </a:r>
            <a:endParaRPr lang="en-US" altLang="zh-CN" b="0" dirty="0">
              <a:solidFill>
                <a:schemeClr val="tx1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A5D51BD-73D8-40BD-AB76-4C34A5D125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2204864"/>
            <a:ext cx="7919864" cy="285147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DE46F396-6EE9-46CC-A911-CF3477CF109F}"/>
                  </a:ext>
                </a:extLst>
              </p:cNvPr>
              <p:cNvSpPr/>
              <p:nvPr/>
            </p:nvSpPr>
            <p:spPr>
              <a:xfrm>
                <a:off x="513900" y="5371002"/>
                <a:ext cx="2617941" cy="9541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b="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zh-CN" altLang="en-US" sz="1400" b="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altLang="zh-CN" sz="1400" b="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sz="14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𝓍</m:t>
                    </m:r>
                    <m:r>
                      <a:rPr lang="en-US" altLang="zh-CN" sz="1400" b="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zh-CN" altLang="el-GR" sz="14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𝓏</m:t>
                    </m:r>
                    <m:r>
                      <a:rPr lang="en-US" altLang="zh-CN" sz="1400" b="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zh-CN" altLang="en-US" sz="1400" b="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由</m:t>
                    </m:r>
                  </m:oMath>
                </a14:m>
                <a:r>
                  <a:rPr lang="zh-CN" altLang="en-US" sz="1400" b="0" dirty="0">
                    <a:solidFill>
                      <a:srgbClr val="0000FF"/>
                    </a:solidFill>
                  </a:rPr>
                  <a:t>解码器网络给出，同时我们可以通过采样计算并估计出这些项的值（利用重参数化技巧进行一次可微分的采样）</a:t>
                </a:r>
                <a:endParaRPr lang="en-US" altLang="zh-CN" sz="1400" b="0" dirty="0"/>
              </a:p>
            </p:txBody>
          </p:sp>
        </mc:Choice>
        <mc:Fallback xmlns=""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DE46F396-6EE9-46CC-A911-CF3477CF10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900" y="5371002"/>
                <a:ext cx="2617941" cy="954107"/>
              </a:xfrm>
              <a:prstGeom prst="rect">
                <a:avLst/>
              </a:prstGeom>
              <a:blipFill>
                <a:blip r:embed="rId4"/>
                <a:stretch>
                  <a:fillRect l="-698" t="-1911" r="-6977" b="-50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6245D803-BCA7-466D-BD0D-B536C97F0F21}"/>
              </a:ext>
            </a:extLst>
          </p:cNvPr>
          <p:cNvCxnSpPr>
            <a:cxnSpLocks/>
          </p:cNvCxnSpPr>
          <p:nvPr/>
        </p:nvCxnSpPr>
        <p:spPr bwMode="auto">
          <a:xfrm flipV="1">
            <a:off x="2267744" y="5056341"/>
            <a:ext cx="0" cy="304179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0000FF"/>
            </a:solidFill>
            <a:prstDash val="solid"/>
            <a:round/>
            <a:headEnd type="none" w="med" len="med"/>
            <a:tailEnd type="triangle"/>
          </a:ln>
        </p:spPr>
      </p:cxn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8E3AB369-283D-42F0-9104-1C3D8EDF38F0}"/>
              </a:ext>
            </a:extLst>
          </p:cNvPr>
          <p:cNvCxnSpPr>
            <a:cxnSpLocks/>
            <a:endCxn id="5" idx="2"/>
          </p:cNvCxnSpPr>
          <p:nvPr/>
        </p:nvCxnSpPr>
        <p:spPr bwMode="auto">
          <a:xfrm flipV="1">
            <a:off x="4715508" y="5056341"/>
            <a:ext cx="0" cy="331016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0000FF"/>
            </a:solidFill>
            <a:prstDash val="solid"/>
            <a:round/>
            <a:headEnd type="none" w="med" len="med"/>
            <a:tailEnd type="triangle"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CFA594D4-B804-4A9E-84D1-CBAA952105D6}"/>
                  </a:ext>
                </a:extLst>
              </p:cNvPr>
              <p:cNvSpPr/>
              <p:nvPr/>
            </p:nvSpPr>
            <p:spPr>
              <a:xfrm>
                <a:off x="3390774" y="5461371"/>
                <a:ext cx="2376265" cy="75783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zh-CN" altLang="en-US" sz="1400" b="0" dirty="0">
                    <a:solidFill>
                      <a:srgbClr val="0000FF"/>
                    </a:solidFill>
                  </a:rPr>
                  <a:t>此</a:t>
                </a:r>
                <a:r>
                  <a:rPr lang="en-US" altLang="zh-CN" sz="1400" b="0" dirty="0">
                    <a:solidFill>
                      <a:srgbClr val="0000FF"/>
                    </a:solidFill>
                  </a:rPr>
                  <a:t>KL</a:t>
                </a:r>
                <a:r>
                  <a:rPr lang="zh-CN" altLang="en-US" sz="1400" b="0" dirty="0">
                    <a:solidFill>
                      <a:srgbClr val="0000FF"/>
                    </a:solidFill>
                  </a:rPr>
                  <a:t>项（编码器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b="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b="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zh-CN" altLang="en-US" sz="1400" b="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sub>
                    </m:sSub>
                    <m:r>
                      <a:rPr lang="en-US" altLang="zh-CN" sz="1400" b="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l-GR" sz="14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𝓏</m:t>
                    </m:r>
                    <m:r>
                      <a:rPr lang="en-US" altLang="zh-CN" sz="14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zh-CN" altLang="en-US" sz="14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𝓍</m:t>
                    </m:r>
                    <m:r>
                      <a:rPr lang="en-US" altLang="zh-CN" sz="1400" b="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1400" b="0" dirty="0">
                    <a:solidFill>
                      <a:srgbClr val="0000FF"/>
                    </a:solidFill>
                  </a:rPr>
                  <a:t>和先验假设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b="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b="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zh-CN" altLang="en-US" sz="1400" b="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altLang="zh-CN" sz="1400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l-GR" sz="14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𝓏</m:t>
                    </m:r>
                    <m:r>
                      <a:rPr lang="en-US" altLang="zh-CN" sz="1400" b="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1400" b="0" dirty="0">
                    <a:solidFill>
                      <a:srgbClr val="0000FF"/>
                    </a:solidFill>
                  </a:rPr>
                  <a:t>两个高斯分布）拥有一个很好的闭式解</a:t>
                </a:r>
                <a:endParaRPr lang="en-US" altLang="zh-CN" sz="1400" b="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CFA594D4-B804-4A9E-84D1-CBAA952105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0774" y="5461371"/>
                <a:ext cx="2376265" cy="757836"/>
              </a:xfrm>
              <a:prstGeom prst="rect">
                <a:avLst/>
              </a:prstGeom>
              <a:blipFill>
                <a:blip r:embed="rId5"/>
                <a:stretch>
                  <a:fillRect l="-769" t="-3226" r="-769" b="-64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A91B9E0B-74D6-4EFE-9032-88FEA88889F0}"/>
                  </a:ext>
                </a:extLst>
              </p:cNvPr>
              <p:cNvSpPr/>
              <p:nvPr/>
            </p:nvSpPr>
            <p:spPr>
              <a:xfrm>
                <a:off x="6253835" y="5457679"/>
                <a:ext cx="2376265" cy="9541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1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𝑝</m:t>
                        </m:r>
                      </m:e>
                      <m:sub>
                        <m:r>
                          <a:rPr lang="zh-CN" altLang="en-US" sz="1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𝜃</m:t>
                        </m:r>
                      </m:sub>
                    </m:sSub>
                    <m:r>
                      <a:rPr lang="en-US" altLang="zh-CN" sz="1400" b="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(</m:t>
                    </m:r>
                    <m:r>
                      <a:rPr lang="zh-CN" altLang="el-GR" sz="1400" b="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𝓏</m:t>
                    </m:r>
                    <m:r>
                      <a:rPr lang="en-US" altLang="zh-CN" sz="1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|</m:t>
                    </m:r>
                    <m:r>
                      <a:rPr lang="zh-CN" altLang="en-US" sz="1400" b="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𝓍</m:t>
                    </m:r>
                    <m:r>
                      <a:rPr lang="en-US" altLang="zh-CN" sz="1400" b="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)</m:t>
                    </m:r>
                    <m:r>
                      <a:rPr lang="zh-CN" altLang="en-US" sz="1400" b="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是</m:t>
                    </m:r>
                  </m:oMath>
                </a14:m>
                <a:r>
                  <a:rPr lang="zh-CN" altLang="en-US" sz="14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一个难解的后验概率，无法计算这一</a:t>
                </a:r>
                <a:r>
                  <a:rPr lang="en-US" altLang="zh-CN" sz="14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KL</a:t>
                </a:r>
                <a:r>
                  <a:rPr lang="zh-CN" altLang="en-US" sz="14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项：（但从定义上看，</a:t>
                </a:r>
                <a:r>
                  <a:rPr lang="en-US" altLang="zh-CN" sz="14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KL</a:t>
                </a:r>
                <a:r>
                  <a:rPr lang="zh-CN" altLang="en-US" sz="14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散度总是大于或等于</a:t>
                </a:r>
                <a:r>
                  <a:rPr lang="en-US" altLang="zh-CN" sz="14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0</a:t>
                </a:r>
                <a:r>
                  <a:rPr lang="zh-CN" altLang="en-US" sz="14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）</a:t>
                </a:r>
                <a:endParaRPr lang="en-US" altLang="zh-CN" sz="1400" b="0" dirty="0">
                  <a:solidFill>
                    <a:srgbClr val="1564BB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A91B9E0B-74D6-4EFE-9032-88FEA88889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3835" y="5457679"/>
                <a:ext cx="2376265" cy="954107"/>
              </a:xfrm>
              <a:prstGeom prst="rect">
                <a:avLst/>
              </a:prstGeom>
              <a:blipFill>
                <a:blip r:embed="rId6"/>
                <a:stretch>
                  <a:fillRect l="-769" t="-1274" r="-769" b="-63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F504CDF7-A2AB-407C-B9C9-509E6DB9BDD4}"/>
              </a:ext>
            </a:extLst>
          </p:cNvPr>
          <p:cNvCxnSpPr>
            <a:cxnSpLocks/>
          </p:cNvCxnSpPr>
          <p:nvPr/>
        </p:nvCxnSpPr>
        <p:spPr bwMode="auto">
          <a:xfrm flipV="1">
            <a:off x="7391646" y="5056341"/>
            <a:ext cx="0" cy="331016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FF3300"/>
            </a:solidFill>
            <a:prstDash val="solid"/>
            <a:round/>
            <a:headEnd type="none" w="med" len="med"/>
            <a:tailEnd type="triangle"/>
          </a:ln>
        </p:spPr>
      </p:cxnSp>
      <p:sp>
        <p:nvSpPr>
          <p:cNvPr id="12" name="矩形 11">
            <a:extLst>
              <a:ext uri="{FF2B5EF4-FFF2-40B4-BE49-F238E27FC236}">
                <a16:creationId xmlns:a16="http://schemas.microsoft.com/office/drawing/2014/main" id="{EF595120-EB5B-49AF-AD93-AE2FEEAE1166}"/>
              </a:ext>
            </a:extLst>
          </p:cNvPr>
          <p:cNvSpPr/>
          <p:nvPr/>
        </p:nvSpPr>
        <p:spPr>
          <a:xfrm>
            <a:off x="3790493" y="6541393"/>
            <a:ext cx="561662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b="0" dirty="0">
                <a:latin typeface="Times New Roman" panose="02020603050405020304" pitchFamily="18" charset="0"/>
                <a:cs typeface="Times New Roman" panose="02020603050405020304" pitchFamily="18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Kingma and Welling, </a:t>
            </a:r>
            <a:r>
              <a:rPr lang="en-US" altLang="zh-CN" sz="1400" b="0" dirty="0">
                <a:latin typeface="Times New Roman" panose="02020603050405020304" pitchFamily="18" charset="0"/>
                <a:cs typeface="Times New Roman" panose="02020603050405020304" pitchFamily="18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“</a:t>
            </a:r>
            <a:r>
              <a:rPr lang="zh-CN" altLang="en-US" sz="1400" b="0" dirty="0">
                <a:latin typeface="Times New Roman" panose="02020603050405020304" pitchFamily="18" charset="0"/>
                <a:cs typeface="Times New Roman" panose="02020603050405020304" pitchFamily="18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Auto-Encoding Variational Bayes</a:t>
            </a:r>
            <a:r>
              <a:rPr lang="en-US" altLang="zh-CN" sz="1400" b="0" dirty="0">
                <a:latin typeface="Times New Roman" panose="02020603050405020304" pitchFamily="18" charset="0"/>
                <a:cs typeface="Times New Roman" panose="02020603050405020304" pitchFamily="18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”</a:t>
            </a:r>
            <a:r>
              <a:rPr lang="zh-CN" altLang="en-US" sz="1400" b="0" dirty="0">
                <a:latin typeface="Times New Roman" panose="02020603050405020304" pitchFamily="18" charset="0"/>
                <a:cs typeface="Times New Roman" panose="02020603050405020304" pitchFamily="18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, ICLR 2014</a:t>
            </a:r>
            <a:endParaRPr lang="zh-CN" altLang="en-US" sz="14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37787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1187624" y="260648"/>
            <a:ext cx="7391400" cy="714375"/>
          </a:xfrm>
        </p:spPr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§</a:t>
            </a: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无监督学习</a:t>
            </a:r>
            <a:endParaRPr lang="zh-CN" altLang="en-US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3"/>
              <p:cNvSpPr txBox="1">
                <a:spLocks noChangeArrowheads="1"/>
              </p:cNvSpPr>
              <p:nvPr/>
            </p:nvSpPr>
            <p:spPr bwMode="auto">
              <a:xfrm>
                <a:off x="467544" y="1556792"/>
                <a:ext cx="6248400" cy="400109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2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FontTx/>
                  <a:buNone/>
                </a:pPr>
                <a:r>
                  <a:rPr lang="zh-CN" altLang="en-US" b="1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监督学习 </a:t>
                </a:r>
                <a:r>
                  <a:rPr lang="en-US" altLang="zh-CN" b="1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VS </a:t>
                </a:r>
                <a:r>
                  <a:rPr lang="zh-CN" altLang="en-US" b="1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无监督学习</a:t>
                </a:r>
                <a:endParaRPr lang="en-US" altLang="zh-CN" b="1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>
                  <a:spcBef>
                    <a:spcPct val="0"/>
                  </a:spcBef>
                  <a:buClrTx/>
                  <a:buFontTx/>
                  <a:buNone/>
                </a:pPr>
                <a:endParaRPr lang="en-US" altLang="zh-CN" sz="2400" b="1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>
                  <a:spcBef>
                    <a:spcPct val="0"/>
                  </a:spcBef>
                  <a:spcAft>
                    <a:spcPts val="600"/>
                  </a:spcAft>
                  <a:buClrTx/>
                  <a:buFontTx/>
                  <a:buNone/>
                </a:pPr>
                <a:r>
                  <a:rPr lang="zh-CN" altLang="en-US" sz="18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无监督学习</a:t>
                </a:r>
                <a:endParaRPr lang="en-US" altLang="zh-CN" sz="18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>
                  <a:spcBef>
                    <a:spcPct val="0"/>
                  </a:spcBef>
                  <a:spcAft>
                    <a:spcPts val="600"/>
                  </a:spcAft>
                  <a:buClrTx/>
                  <a:buFontTx/>
                  <a:buNone/>
                </a:pPr>
                <a:endParaRPr lang="en-US" altLang="zh-CN" sz="18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>
                  <a:spcBef>
                    <a:spcPct val="0"/>
                  </a:spcBef>
                  <a:spcAft>
                    <a:spcPts val="600"/>
                  </a:spcAft>
                  <a:buClrTx/>
                  <a:buFontTx/>
                  <a:buNone/>
                </a:pPr>
                <a:r>
                  <a:rPr lang="zh-CN" altLang="en-US" sz="1800" b="1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给定数据</a:t>
                </a:r>
                <a:r>
                  <a:rPr lang="zh-CN" altLang="en-US" sz="18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  <a:sym typeface="Wingdings" panose="05000000000000000000" pitchFamily="2" charset="2"/>
                  </a:rPr>
                  <a:t>：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sz="1800" b="0" i="0" dirty="0" err="1" smtClean="0"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x</m:t>
                    </m:r>
                  </m:oMath>
                </a14:m>
                <a:endParaRPr lang="en-US" altLang="zh-CN" sz="1800" b="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  <a:sym typeface="Wingdings" panose="05000000000000000000" pitchFamily="2" charset="2"/>
                </a:endParaRPr>
              </a:p>
              <a:p>
                <a:pPr>
                  <a:spcBef>
                    <a:spcPct val="0"/>
                  </a:spcBef>
                  <a:spcAft>
                    <a:spcPts val="600"/>
                  </a:spcAft>
                  <a:buClrTx/>
                  <a:buFontTx/>
                  <a:buNone/>
                </a:pPr>
                <a14:m>
                  <m:oMath xmlns:m="http://schemas.openxmlformats.org/officeDocument/2006/math">
                    <m:r>
                      <a:rPr lang="zh-CN" altLang="en-US" sz="1800" b="0" i="1" smtClean="0">
                        <a:latin typeface="Cambria Math" panose="02040503050406030204" pitchFamily="18" charset="0"/>
                        <a:ea typeface="+mn-ea"/>
                        <a:cs typeface="+mn-ea"/>
                        <a:sym typeface="Wingdings" panose="05000000000000000000" pitchFamily="2" charset="2"/>
                      </a:rPr>
                      <m:t>只有数据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  <a:sym typeface="Wingdings" panose="05000000000000000000" pitchFamily="2" charset="2"/>
                  </a:rPr>
                  <a:t>，没有标签！</a:t>
                </a:r>
                <a:endParaRPr lang="en-US" altLang="zh-CN" sz="1800" b="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  <a:sym typeface="Wingdings" panose="05000000000000000000" pitchFamily="2" charset="2"/>
                </a:endParaRPr>
              </a:p>
              <a:p>
                <a:pPr>
                  <a:spcBef>
                    <a:spcPct val="0"/>
                  </a:spcBef>
                  <a:spcAft>
                    <a:spcPts val="600"/>
                  </a:spcAft>
                  <a:buClrTx/>
                  <a:buFontTx/>
                  <a:buNone/>
                </a:pPr>
                <a:endParaRPr lang="en-US" altLang="zh-CN" sz="1800" b="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  <a:sym typeface="Wingdings" panose="05000000000000000000" pitchFamily="2" charset="2"/>
                </a:endParaRPr>
              </a:p>
              <a:p>
                <a:pPr>
                  <a:spcBef>
                    <a:spcPct val="0"/>
                  </a:spcBef>
                  <a:spcAft>
                    <a:spcPts val="600"/>
                  </a:spcAft>
                  <a:buClrTx/>
                  <a:buFontTx/>
                  <a:buNone/>
                </a:pPr>
                <a:r>
                  <a:rPr lang="zh-CN" altLang="en-US" sz="18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  <a:sym typeface="Wingdings" panose="05000000000000000000" pitchFamily="2" charset="2"/>
                  </a:rPr>
                  <a:t>目标：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  <a:sym typeface="Wingdings" panose="05000000000000000000" pitchFamily="2" charset="2"/>
                  </a:rPr>
                  <a:t>学习数据的一些潜在隐藏结构</a:t>
                </a:r>
                <a:endParaRPr lang="en-US" altLang="zh-CN" sz="1800" b="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  <a:sym typeface="Wingdings" panose="05000000000000000000" pitchFamily="2" charset="2"/>
                </a:endParaRPr>
              </a:p>
              <a:p>
                <a:pPr>
                  <a:spcBef>
                    <a:spcPct val="0"/>
                  </a:spcBef>
                  <a:spcAft>
                    <a:spcPts val="600"/>
                  </a:spcAft>
                  <a:buClrTx/>
                  <a:buFontTx/>
                  <a:buNone/>
                </a:pPr>
                <a:endParaRPr lang="en-US" altLang="zh-CN" sz="1800" b="1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  <a:sym typeface="Wingdings" panose="05000000000000000000" pitchFamily="2" charset="2"/>
                </a:endParaRPr>
              </a:p>
              <a:p>
                <a:pPr>
                  <a:spcBef>
                    <a:spcPct val="0"/>
                  </a:spcBef>
                  <a:spcAft>
                    <a:spcPts val="600"/>
                  </a:spcAft>
                  <a:buClrTx/>
                  <a:buFontTx/>
                  <a:buNone/>
                </a:pPr>
                <a:r>
                  <a:rPr lang="zh-CN" altLang="en-US" sz="18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示例：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聚类，降维，特征学习，</a:t>
                </a:r>
                <a:endParaRPr lang="en-US" altLang="zh-CN" sz="1800" b="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>
                  <a:spcBef>
                    <a:spcPct val="0"/>
                  </a:spcBef>
                  <a:spcAft>
                    <a:spcPts val="600"/>
                  </a:spcAft>
                  <a:buClrTx/>
                  <a:buFontTx/>
                  <a:buNone/>
                </a:pPr>
                <a:r>
                  <a:rPr lang="zh-CN" altLang="en-US" sz="1800" b="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密度估计等。</a:t>
                </a:r>
              </a:p>
            </p:txBody>
          </p:sp>
        </mc:Choice>
        <mc:Fallback xmlns="">
          <p:sp>
            <p:nvSpPr>
              <p:cNvPr id="9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67544" y="1556792"/>
                <a:ext cx="6248400" cy="4001095"/>
              </a:xfrm>
              <a:prstGeom prst="rect">
                <a:avLst/>
              </a:prstGeom>
              <a:blipFill>
                <a:blip r:embed="rId2"/>
                <a:stretch>
                  <a:fillRect l="-2049" t="-1979" b="-1065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>
            <a:extLst>
              <a:ext uri="{FF2B5EF4-FFF2-40B4-BE49-F238E27FC236}">
                <a16:creationId xmlns:a16="http://schemas.microsoft.com/office/drawing/2014/main" id="{067700AD-3B5D-4084-93CF-A885E25B08ED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27341" y="2063272"/>
            <a:ext cx="3960000" cy="32400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A8E00FCA-5409-4B55-BA96-F80DF19155E2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27341" y="2062240"/>
            <a:ext cx="3960000" cy="3240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7488132-923C-4AF1-B9E4-0A387610FF6A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27341" y="2061208"/>
            <a:ext cx="3960000" cy="32400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67BD687-3F53-4BEB-8434-47A74AE53C72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27341" y="2061208"/>
            <a:ext cx="3960000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536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1187624" y="260648"/>
            <a:ext cx="7391400" cy="714375"/>
          </a:xfrm>
        </p:spPr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§</a:t>
            </a:r>
            <a:r>
              <a:rPr lang="zh-CN" altLang="en-US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变分自动编码器（</a:t>
            </a:r>
            <a:r>
              <a:rPr lang="en-US" altLang="zh-CN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VAE</a:t>
            </a:r>
            <a:r>
              <a:rPr lang="zh-CN" altLang="en-US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）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A966AF6-A7E2-4957-AF78-074576F3D730}"/>
              </a:ext>
            </a:extLst>
          </p:cNvPr>
          <p:cNvSpPr txBox="1"/>
          <p:nvPr/>
        </p:nvSpPr>
        <p:spPr>
          <a:xfrm>
            <a:off x="638918" y="1396629"/>
            <a:ext cx="77048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b="0" dirty="0"/>
              <a:t>前面介绍了我们的编码器和解码器网络，现在让我们来计算（对数）数据的似然：</a:t>
            </a:r>
            <a:endParaRPr lang="en-US" altLang="zh-CN" b="0" dirty="0">
              <a:solidFill>
                <a:schemeClr val="tx1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A5D51BD-73D8-40BD-AB76-4C34A5D125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5576" y="2097910"/>
            <a:ext cx="7823448" cy="338437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67AC98A1-EAF7-4F21-BEA9-A704A879EB28}"/>
                  </a:ext>
                </a:extLst>
              </p:cNvPr>
              <p:cNvSpPr/>
              <p:nvPr/>
            </p:nvSpPr>
            <p:spPr>
              <a:xfrm>
                <a:off x="2260341" y="5477408"/>
                <a:ext cx="2751110" cy="7386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zh-CN" altLang="en-US" sz="140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可解的下界：</a:t>
                </a:r>
                <a:r>
                  <a:rPr lang="zh-CN" altLang="en-US" sz="14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我们可以对其取梯度并进行优化！（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b="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1400" b="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𝑝</m:t>
                        </m:r>
                      </m:e>
                      <m:sub>
                        <m:r>
                          <a:rPr lang="zh-CN" altLang="en-US" sz="1400" b="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𝜃</m:t>
                        </m:r>
                      </m:sub>
                    </m:sSub>
                    <m:r>
                      <a:rPr lang="en-US" altLang="zh-CN" sz="1400" b="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+mn-ea"/>
                      </a:rPr>
                      <m:t>(</m:t>
                    </m:r>
                    <m:r>
                      <a:rPr lang="zh-CN" altLang="en-US" sz="14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+mn-ea"/>
                      </a:rPr>
                      <m:t>𝓍</m:t>
                    </m:r>
                    <m:r>
                      <a:rPr lang="en-US" altLang="zh-CN" sz="1400" b="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+mn-ea"/>
                      </a:rPr>
                      <m:t>|</m:t>
                    </m:r>
                    <m:r>
                      <a:rPr lang="zh-CN" altLang="el-GR" sz="14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+mn-ea"/>
                      </a:rPr>
                      <m:t>𝓏</m:t>
                    </m:r>
                    <m:r>
                      <a:rPr lang="en-US" altLang="zh-CN" sz="1400" b="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+mn-ea"/>
                      </a:rPr>
                      <m:t>) </m:t>
                    </m:r>
                  </m:oMath>
                </a14:m>
                <a:r>
                  <a:rPr lang="zh-CN" altLang="en-US" sz="14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是可微分的，</a:t>
                </a:r>
                <a:r>
                  <a:rPr lang="en-US" altLang="zh-CN" sz="14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KL</a:t>
                </a:r>
                <a:r>
                  <a:rPr lang="zh-CN" altLang="en-US" sz="14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项也是可微分的）</a:t>
                </a:r>
                <a:endParaRPr lang="en-US" altLang="zh-CN" sz="1400" b="0" dirty="0">
                  <a:solidFill>
                    <a:srgbClr val="0000FF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67AC98A1-EAF7-4F21-BEA9-A704A879EB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0341" y="5477408"/>
                <a:ext cx="2751110" cy="738664"/>
              </a:xfrm>
              <a:prstGeom prst="rect">
                <a:avLst/>
              </a:prstGeom>
              <a:blipFill>
                <a:blip r:embed="rId3"/>
                <a:stretch>
                  <a:fillRect l="-665" t="-1653" r="-665" b="-82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矩形 6">
            <a:extLst>
              <a:ext uri="{FF2B5EF4-FFF2-40B4-BE49-F238E27FC236}">
                <a16:creationId xmlns:a16="http://schemas.microsoft.com/office/drawing/2014/main" id="{A3EE96CD-412F-40DE-8AA1-3F7001AAA58E}"/>
              </a:ext>
            </a:extLst>
          </p:cNvPr>
          <p:cNvSpPr/>
          <p:nvPr/>
        </p:nvSpPr>
        <p:spPr>
          <a:xfrm>
            <a:off x="3790493" y="6541393"/>
            <a:ext cx="561662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b="0" dirty="0">
                <a:latin typeface="Times New Roman" panose="02020603050405020304" pitchFamily="18" charset="0"/>
                <a:cs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Kingma and Welling, </a:t>
            </a:r>
            <a:r>
              <a:rPr lang="en-US" altLang="zh-CN" sz="1400" b="0" dirty="0">
                <a:latin typeface="Times New Roman" panose="02020603050405020304" pitchFamily="18" charset="0"/>
                <a:cs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“</a:t>
            </a:r>
            <a:r>
              <a:rPr lang="zh-CN" altLang="en-US" sz="1400" b="0" dirty="0">
                <a:latin typeface="Times New Roman" panose="02020603050405020304" pitchFamily="18" charset="0"/>
                <a:cs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Auto-Encoding Variational Bayes</a:t>
            </a:r>
            <a:r>
              <a:rPr lang="en-US" altLang="zh-CN" sz="1400" b="0" dirty="0">
                <a:latin typeface="Times New Roman" panose="02020603050405020304" pitchFamily="18" charset="0"/>
                <a:cs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”</a:t>
            </a:r>
            <a:r>
              <a:rPr lang="zh-CN" altLang="en-US" sz="1400" b="0" dirty="0">
                <a:latin typeface="Times New Roman" panose="02020603050405020304" pitchFamily="18" charset="0"/>
                <a:cs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, ICLR 2014</a:t>
            </a:r>
            <a:endParaRPr lang="zh-CN" altLang="en-US" sz="14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804206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1187624" y="260648"/>
            <a:ext cx="7391400" cy="714375"/>
          </a:xfrm>
        </p:spPr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§</a:t>
            </a:r>
            <a:r>
              <a:rPr lang="zh-CN" altLang="en-US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变分自动编码器（</a:t>
            </a:r>
            <a:r>
              <a:rPr lang="en-US" altLang="zh-CN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VAE</a:t>
            </a:r>
            <a:r>
              <a:rPr lang="zh-CN" altLang="en-US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）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A966AF6-A7E2-4957-AF78-074576F3D730}"/>
              </a:ext>
            </a:extLst>
          </p:cNvPr>
          <p:cNvSpPr txBox="1"/>
          <p:nvPr/>
        </p:nvSpPr>
        <p:spPr>
          <a:xfrm>
            <a:off x="638918" y="1396629"/>
            <a:ext cx="77048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b="0" dirty="0"/>
              <a:t>前面介绍了我们的编码器和解码器网络，现在让我们来计算（对数）数据的似然：</a:t>
            </a:r>
            <a:endParaRPr lang="en-US" altLang="zh-CN" b="0" dirty="0">
              <a:solidFill>
                <a:schemeClr val="tx1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3B7771F-E2B4-451B-A54B-BFFB779EBD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3528" y="2132856"/>
            <a:ext cx="8136904" cy="4091102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55C817E1-5E40-427E-A14D-F4C1834BC372}"/>
              </a:ext>
            </a:extLst>
          </p:cNvPr>
          <p:cNvSpPr/>
          <p:nvPr/>
        </p:nvSpPr>
        <p:spPr>
          <a:xfrm>
            <a:off x="3790493" y="6541393"/>
            <a:ext cx="561662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b="0" dirty="0">
                <a:latin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Kingma and Welling, </a:t>
            </a:r>
            <a:r>
              <a:rPr lang="en-US" altLang="zh-CN" sz="1400" b="0" dirty="0">
                <a:latin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“</a:t>
            </a:r>
            <a:r>
              <a:rPr lang="zh-CN" altLang="en-US" sz="1400" b="0" dirty="0">
                <a:latin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Auto-Encoding Variational Bayes</a:t>
            </a:r>
            <a:r>
              <a:rPr lang="en-US" altLang="zh-CN" sz="1400" b="0" dirty="0">
                <a:latin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”</a:t>
            </a:r>
            <a:r>
              <a:rPr lang="zh-CN" altLang="en-US" sz="1400" b="0" dirty="0">
                <a:latin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, ICLR 2014</a:t>
            </a:r>
            <a:endParaRPr lang="zh-CN" altLang="en-US" sz="14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279895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1187624" y="260648"/>
            <a:ext cx="7391400" cy="714375"/>
          </a:xfrm>
        </p:spPr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§</a:t>
            </a:r>
            <a:r>
              <a:rPr lang="zh-CN" altLang="en-US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变分自动编码器（</a:t>
            </a:r>
            <a:r>
              <a:rPr lang="en-US" altLang="zh-CN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VAE</a:t>
            </a:r>
            <a:r>
              <a:rPr lang="zh-CN" altLang="en-US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）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A966AF6-A7E2-4957-AF78-074576F3D730}"/>
              </a:ext>
            </a:extLst>
          </p:cNvPr>
          <p:cNvSpPr txBox="1"/>
          <p:nvPr/>
        </p:nvSpPr>
        <p:spPr>
          <a:xfrm>
            <a:off x="638918" y="1396629"/>
            <a:ext cx="77048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b="0" dirty="0"/>
              <a:t>前面介绍了我们的编码器和解码器网络，现在让我们来计算（对数）数据的似然：</a:t>
            </a:r>
            <a:endParaRPr lang="en-US" altLang="zh-CN" b="0" dirty="0">
              <a:solidFill>
                <a:schemeClr val="tx1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3B7771F-E2B4-451B-A54B-BFFB779EBD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3528" y="2132856"/>
            <a:ext cx="8136904" cy="4091102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F7F344E9-2171-4EFE-999F-B4D3E8DB2301}"/>
              </a:ext>
            </a:extLst>
          </p:cNvPr>
          <p:cNvSpPr/>
          <p:nvPr/>
        </p:nvSpPr>
        <p:spPr>
          <a:xfrm>
            <a:off x="179512" y="3300957"/>
            <a:ext cx="129614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1400" b="0" dirty="0">
                <a:solidFill>
                  <a:srgbClr val="FF0000"/>
                </a:solidFill>
              </a:rPr>
              <a:t>重构输入数据</a:t>
            </a:r>
            <a:endParaRPr lang="en-US" altLang="zh-CN" sz="1400" b="0" dirty="0">
              <a:solidFill>
                <a:srgbClr val="FF0000"/>
              </a:solidFill>
            </a:endParaRPr>
          </a:p>
        </p:txBody>
      </p:sp>
      <p:cxnSp>
        <p:nvCxnSpPr>
          <p:cNvPr id="5" name="连接符: 曲线 4">
            <a:extLst>
              <a:ext uri="{FF2B5EF4-FFF2-40B4-BE49-F238E27FC236}">
                <a16:creationId xmlns:a16="http://schemas.microsoft.com/office/drawing/2014/main" id="{E8B93622-2A6F-4360-9E08-67544F0F74D4}"/>
              </a:ext>
            </a:extLst>
          </p:cNvPr>
          <p:cNvCxnSpPr>
            <a:cxnSpLocks/>
            <a:stCxn id="6" idx="3"/>
          </p:cNvCxnSpPr>
          <p:nvPr/>
        </p:nvCxnSpPr>
        <p:spPr bwMode="auto">
          <a:xfrm>
            <a:off x="1475656" y="3454846"/>
            <a:ext cx="1080120" cy="1126282"/>
          </a:xfrm>
          <a:prstGeom prst="curvedConnector2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</p:spPr>
      </p:cxnSp>
      <p:sp>
        <p:nvSpPr>
          <p:cNvPr id="19" name="矩形 18">
            <a:extLst>
              <a:ext uri="{FF2B5EF4-FFF2-40B4-BE49-F238E27FC236}">
                <a16:creationId xmlns:a16="http://schemas.microsoft.com/office/drawing/2014/main" id="{8D7D5E2F-EEDD-44BF-A7C4-12AEB9839BE2}"/>
              </a:ext>
            </a:extLst>
          </p:cNvPr>
          <p:cNvSpPr/>
          <p:nvPr/>
        </p:nvSpPr>
        <p:spPr>
          <a:xfrm>
            <a:off x="7124437" y="2895423"/>
            <a:ext cx="187220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1400" b="0" dirty="0">
                <a:solidFill>
                  <a:schemeClr val="accent6">
                    <a:lumMod val="75000"/>
                  </a:schemeClr>
                </a:solidFill>
              </a:rPr>
              <a:t>使近似后验分布和先验分布逐渐变得相似</a:t>
            </a:r>
            <a:endParaRPr lang="en-US" altLang="zh-CN" sz="1400" b="0" dirty="0">
              <a:solidFill>
                <a:schemeClr val="accent6">
                  <a:lumMod val="75000"/>
                </a:schemeClr>
              </a:solidFill>
            </a:endParaRPr>
          </a:p>
        </p:txBody>
      </p:sp>
      <p:cxnSp>
        <p:nvCxnSpPr>
          <p:cNvPr id="20" name="连接符: 曲线 19">
            <a:extLst>
              <a:ext uri="{FF2B5EF4-FFF2-40B4-BE49-F238E27FC236}">
                <a16:creationId xmlns:a16="http://schemas.microsoft.com/office/drawing/2014/main" id="{15747821-3EC8-4179-B163-62D0B335F8F1}"/>
              </a:ext>
            </a:extLst>
          </p:cNvPr>
          <p:cNvCxnSpPr>
            <a:cxnSpLocks/>
          </p:cNvCxnSpPr>
          <p:nvPr/>
        </p:nvCxnSpPr>
        <p:spPr bwMode="auto">
          <a:xfrm rot="10800000" flipV="1">
            <a:off x="4716017" y="3157032"/>
            <a:ext cx="2408431" cy="1419444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19050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</p:spPr>
      </p:cxnSp>
      <p:sp>
        <p:nvSpPr>
          <p:cNvPr id="11" name="矩形 10">
            <a:extLst>
              <a:ext uri="{FF2B5EF4-FFF2-40B4-BE49-F238E27FC236}">
                <a16:creationId xmlns:a16="http://schemas.microsoft.com/office/drawing/2014/main" id="{ED6BBEC0-B93C-4DA8-9CE4-402DF6DCB6C2}"/>
              </a:ext>
            </a:extLst>
          </p:cNvPr>
          <p:cNvSpPr/>
          <p:nvPr/>
        </p:nvSpPr>
        <p:spPr>
          <a:xfrm>
            <a:off x="3790493" y="6541393"/>
            <a:ext cx="561662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b="0" dirty="0">
                <a:latin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Kingma and Welling, </a:t>
            </a:r>
            <a:r>
              <a:rPr lang="en-US" altLang="zh-CN" sz="1400" b="0" dirty="0">
                <a:latin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“</a:t>
            </a:r>
            <a:r>
              <a:rPr lang="zh-CN" altLang="en-US" sz="1400" b="0" dirty="0">
                <a:latin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Auto-Encoding Variational Bayes</a:t>
            </a:r>
            <a:r>
              <a:rPr lang="en-US" altLang="zh-CN" sz="1400" b="0" dirty="0">
                <a:latin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”</a:t>
            </a:r>
            <a:r>
              <a:rPr lang="zh-CN" altLang="en-US" sz="1400" b="0" dirty="0">
                <a:latin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, ICLR 2014</a:t>
            </a:r>
            <a:endParaRPr lang="zh-CN" altLang="en-US" sz="14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634002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1187624" y="260648"/>
            <a:ext cx="7391400" cy="714375"/>
          </a:xfrm>
        </p:spPr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§</a:t>
            </a:r>
            <a:r>
              <a:rPr lang="zh-CN" altLang="en-US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变分自动编码器（</a:t>
            </a:r>
            <a:r>
              <a:rPr lang="en-US" altLang="zh-CN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VAE</a:t>
            </a:r>
            <a:r>
              <a:rPr lang="zh-CN" altLang="en-US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）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A966AF6-A7E2-4957-AF78-074576F3D730}"/>
              </a:ext>
            </a:extLst>
          </p:cNvPr>
          <p:cNvSpPr txBox="1"/>
          <p:nvPr/>
        </p:nvSpPr>
        <p:spPr>
          <a:xfrm>
            <a:off x="539552" y="1412776"/>
            <a:ext cx="4032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训练变分自动编码器（</a:t>
            </a:r>
            <a:r>
              <a:rPr lang="en-US" altLang="zh-CN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VAE</a:t>
            </a:r>
            <a:r>
              <a:rPr lang="zh-CN" alt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）的流程</a:t>
            </a:r>
            <a:endParaRPr lang="en-US" altLang="zh-CN" b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40D64E6-E3A6-4A39-8B98-30DB26C2CD30}"/>
              </a:ext>
            </a:extLst>
          </p:cNvPr>
          <p:cNvSpPr/>
          <p:nvPr/>
        </p:nvSpPr>
        <p:spPr>
          <a:xfrm>
            <a:off x="539552" y="3629342"/>
            <a:ext cx="367240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b="0" dirty="0">
                <a:solidFill>
                  <a:srgbClr val="0000FF"/>
                </a:solidFill>
              </a:rPr>
              <a:t>该式就是我们要优化以及最大化的下界</a:t>
            </a:r>
            <a:endParaRPr lang="en-US" altLang="zh-CN" sz="1600" b="0" dirty="0">
              <a:solidFill>
                <a:srgbClr val="0000FF"/>
              </a:solidFill>
            </a:endParaRPr>
          </a:p>
          <a:p>
            <a:endParaRPr lang="en-US" altLang="zh-CN" sz="1600" b="0" dirty="0">
              <a:solidFill>
                <a:srgbClr val="0000FF"/>
              </a:solidFill>
            </a:endParaRPr>
          </a:p>
          <a:p>
            <a:endParaRPr lang="en-US" altLang="zh-CN" sz="1600" b="0" dirty="0">
              <a:solidFill>
                <a:srgbClr val="0000FF"/>
              </a:solidFill>
            </a:endParaRPr>
          </a:p>
          <a:p>
            <a:endParaRPr lang="en-US" altLang="zh-CN" sz="1600" b="0" dirty="0">
              <a:solidFill>
                <a:srgbClr val="0000FF"/>
              </a:solidFill>
            </a:endParaRPr>
          </a:p>
          <a:p>
            <a:r>
              <a:rPr lang="zh-CN" altLang="en-US" sz="1600" b="0" dirty="0">
                <a:solidFill>
                  <a:srgbClr val="0000FF"/>
                </a:solidFill>
              </a:rPr>
              <a:t>让我们看看在给定的小批量输入数据下如何计算下界（前向传播）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32C105AF-C798-4DE5-B532-A75793B5EEB7}"/>
                  </a:ext>
                </a:extLst>
              </p:cNvPr>
              <p:cNvSpPr/>
              <p:nvPr/>
            </p:nvSpPr>
            <p:spPr bwMode="auto">
              <a:xfrm>
                <a:off x="5940152" y="5877272"/>
                <a:ext cx="2016224" cy="36004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0" lang="zh-CN" altLang="en-US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𝒳</m:t>
                      </m:r>
                    </m:oMath>
                  </m:oMathPara>
                </a14:m>
                <a:endParaRPr kumimoji="0" lang="zh-CN" altLang="en-US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32C105AF-C798-4DE5-B532-A75793B5EE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940152" y="5877272"/>
                <a:ext cx="2016224" cy="360040"/>
              </a:xfrm>
              <a:prstGeom prst="rect">
                <a:avLst/>
              </a:prstGeom>
              <a:blipFill>
                <a:blip r:embed="rId3"/>
                <a:stretch>
                  <a:fillRect b="-4918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文本框 16">
            <a:extLst>
              <a:ext uri="{FF2B5EF4-FFF2-40B4-BE49-F238E27FC236}">
                <a16:creationId xmlns:a16="http://schemas.microsoft.com/office/drawing/2014/main" id="{4FDF0B11-8D79-4D76-A5DB-7EA9210F18DF}"/>
              </a:ext>
            </a:extLst>
          </p:cNvPr>
          <p:cNvSpPr txBox="1"/>
          <p:nvPr/>
        </p:nvSpPr>
        <p:spPr>
          <a:xfrm>
            <a:off x="4716016" y="5912825"/>
            <a:ext cx="11521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600" b="0" dirty="0"/>
              <a:t>输入数据</a:t>
            </a:r>
            <a:endParaRPr lang="en-US" altLang="zh-CN" sz="1600" b="0" dirty="0">
              <a:solidFill>
                <a:schemeClr val="tx1"/>
              </a:solidFill>
            </a:endParaRP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B890D903-2488-4FBA-954B-18EFFF1960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568" y="2424447"/>
            <a:ext cx="3528392" cy="864096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55BDFA1D-A9BF-4A0C-A489-8D64D1E20C63}"/>
              </a:ext>
            </a:extLst>
          </p:cNvPr>
          <p:cNvSpPr/>
          <p:nvPr/>
        </p:nvSpPr>
        <p:spPr>
          <a:xfrm>
            <a:off x="3790493" y="6541393"/>
            <a:ext cx="561662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b="0" dirty="0">
                <a:latin typeface="Times New Roman" panose="02020603050405020304" pitchFamily="18" charset="0"/>
                <a:cs typeface="Times New Roman" panose="02020603050405020304" pitchFamily="18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Kingma and Welling, </a:t>
            </a:r>
            <a:r>
              <a:rPr lang="en-US" altLang="zh-CN" sz="1400" b="0" dirty="0">
                <a:latin typeface="Times New Roman" panose="02020603050405020304" pitchFamily="18" charset="0"/>
                <a:cs typeface="Times New Roman" panose="02020603050405020304" pitchFamily="18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“</a:t>
            </a:r>
            <a:r>
              <a:rPr lang="zh-CN" altLang="en-US" sz="1400" b="0" dirty="0">
                <a:latin typeface="Times New Roman" panose="02020603050405020304" pitchFamily="18" charset="0"/>
                <a:cs typeface="Times New Roman" panose="02020603050405020304" pitchFamily="18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Auto-Encoding Variational Bayes</a:t>
            </a:r>
            <a:r>
              <a:rPr lang="en-US" altLang="zh-CN" sz="1400" b="0" dirty="0">
                <a:latin typeface="Times New Roman" panose="02020603050405020304" pitchFamily="18" charset="0"/>
                <a:cs typeface="Times New Roman" panose="02020603050405020304" pitchFamily="18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”</a:t>
            </a:r>
            <a:r>
              <a:rPr lang="zh-CN" altLang="en-US" sz="1400" b="0" dirty="0">
                <a:latin typeface="Times New Roman" panose="02020603050405020304" pitchFamily="18" charset="0"/>
                <a:cs typeface="Times New Roman" panose="02020603050405020304" pitchFamily="18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, ICLR 2014</a:t>
            </a:r>
            <a:endParaRPr lang="zh-CN" altLang="en-US" sz="14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629027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1187624" y="260648"/>
            <a:ext cx="7391400" cy="714375"/>
          </a:xfrm>
        </p:spPr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§</a:t>
            </a:r>
            <a:r>
              <a:rPr lang="zh-CN" altLang="en-US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变分自动编码器（</a:t>
            </a:r>
            <a:r>
              <a:rPr lang="en-US" altLang="zh-CN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VAE</a:t>
            </a:r>
            <a:r>
              <a:rPr lang="zh-CN" altLang="en-US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）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A966AF6-A7E2-4957-AF78-074576F3D730}"/>
              </a:ext>
            </a:extLst>
          </p:cNvPr>
          <p:cNvSpPr txBox="1"/>
          <p:nvPr/>
        </p:nvSpPr>
        <p:spPr>
          <a:xfrm>
            <a:off x="539552" y="1412776"/>
            <a:ext cx="4032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训练变分自动编码器（</a:t>
            </a:r>
            <a:r>
              <a:rPr lang="en-US" altLang="zh-CN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VAE</a:t>
            </a:r>
            <a:r>
              <a:rPr lang="zh-CN" alt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）的流程</a:t>
            </a:r>
            <a:endParaRPr lang="en-US" altLang="zh-CN" b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32C105AF-C798-4DE5-B532-A75793B5EEB7}"/>
                  </a:ext>
                </a:extLst>
              </p:cNvPr>
              <p:cNvSpPr/>
              <p:nvPr/>
            </p:nvSpPr>
            <p:spPr bwMode="auto">
              <a:xfrm>
                <a:off x="5940152" y="5877272"/>
                <a:ext cx="2016224" cy="36004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0" lang="zh-CN" altLang="en-US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𝒳</m:t>
                      </m:r>
                    </m:oMath>
                  </m:oMathPara>
                </a14:m>
                <a:endParaRPr kumimoji="0" lang="zh-CN" altLang="en-US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32C105AF-C798-4DE5-B532-A75793B5EE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940152" y="5877272"/>
                <a:ext cx="2016224" cy="360040"/>
              </a:xfrm>
              <a:prstGeom prst="rect">
                <a:avLst/>
              </a:prstGeom>
              <a:blipFill>
                <a:blip r:embed="rId3"/>
                <a:stretch>
                  <a:fillRect b="-4918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18F073A7-BA06-4EEC-8F44-BFEDE00F679B}"/>
                  </a:ext>
                </a:extLst>
              </p:cNvPr>
              <p:cNvSpPr/>
              <p:nvPr/>
            </p:nvSpPr>
            <p:spPr bwMode="auto">
              <a:xfrm>
                <a:off x="5644436" y="4740759"/>
                <a:ext cx="799772" cy="36004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vert="horz" wrap="square" lIns="91440" tIns="45720" rIns="91440" bIns="45720" numCol="1" rtlCol="0" anchor="b" anchorCtr="0" compatLnSpc="1"/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20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zh-CN" altLang="en-US" sz="20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kumimoji="0" lang="zh-CN" altLang="en-US" sz="20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𝓏</m:t>
                          </m:r>
                          <m:r>
                            <a:rPr kumimoji="0" lang="en-US" altLang="zh-CN" sz="20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kumimoji="0" lang="zh-CN" altLang="en-US" sz="20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𝓍</m:t>
                          </m:r>
                        </m:sub>
                      </m:sSub>
                    </m:oMath>
                  </m:oMathPara>
                </a14:m>
                <a:endParaRPr kumimoji="0" lang="zh-CN" altLang="en-US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18F073A7-BA06-4EEC-8F44-BFEDE00F67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644436" y="4740759"/>
                <a:ext cx="799772" cy="360040"/>
              </a:xfrm>
              <a:prstGeom prst="rect">
                <a:avLst/>
              </a:prstGeom>
              <a:blipFill>
                <a:blip r:embed="rId4"/>
                <a:stretch>
                  <a:fillRect b="-13115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A5B6F37E-855C-4585-8BAA-C5B64124D39D}"/>
              </a:ext>
            </a:extLst>
          </p:cNvPr>
          <p:cNvCxnSpPr>
            <a:cxnSpLocks/>
            <a:stCxn id="12" idx="0"/>
            <a:endCxn id="13" idx="2"/>
          </p:cNvCxnSpPr>
          <p:nvPr/>
        </p:nvCxnSpPr>
        <p:spPr bwMode="auto">
          <a:xfrm flipH="1" flipV="1">
            <a:off x="6044322" y="5100799"/>
            <a:ext cx="903942" cy="776473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</p:spPr>
      </p:cxn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41552F09-169E-4597-A6D5-0005806E7AD6}"/>
              </a:ext>
            </a:extLst>
          </p:cNvPr>
          <p:cNvCxnSpPr>
            <a:cxnSpLocks/>
            <a:stCxn id="12" idx="0"/>
            <a:endCxn id="16" idx="2"/>
          </p:cNvCxnSpPr>
          <p:nvPr/>
        </p:nvCxnSpPr>
        <p:spPr bwMode="auto">
          <a:xfrm flipV="1">
            <a:off x="6948264" y="5100799"/>
            <a:ext cx="903942" cy="776473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C2435A88-5865-4FA9-81EA-045D97A6C4A7}"/>
                  </a:ext>
                </a:extLst>
              </p:cNvPr>
              <p:cNvSpPr/>
              <p:nvPr/>
            </p:nvSpPr>
            <p:spPr bwMode="auto">
              <a:xfrm>
                <a:off x="7452320" y="4740759"/>
                <a:ext cx="799772" cy="36004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vert="horz" wrap="square" lIns="91440" tIns="45720" rIns="91440" bIns="45720" numCol="1" rtlCol="0" anchor="b" anchorCtr="0" compatLnSpc="1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b="0" i="1" smtClean="0">
                              <a:latin typeface="Cambria Math" panose="02040503050406030204" pitchFamily="18" charset="0"/>
                            </a:rPr>
                            <m:t>∑</m:t>
                          </m:r>
                        </m:e>
                        <m:sub>
                          <m:r>
                            <a:rPr lang="zh-CN" altLang="en-US" sz="2000" b="0" i="1">
                              <a:latin typeface="Cambria Math" panose="02040503050406030204" pitchFamily="18" charset="0"/>
                            </a:rPr>
                            <m:t>𝓏</m:t>
                          </m:r>
                          <m:r>
                            <a:rPr lang="en-US" altLang="zh-CN" sz="2000" b="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zh-CN" altLang="en-US" sz="2000" b="0" i="1">
                              <a:latin typeface="Cambria Math" panose="02040503050406030204" pitchFamily="18" charset="0"/>
                            </a:rPr>
                            <m:t>𝓍</m:t>
                          </m:r>
                        </m:sub>
                      </m:sSub>
                    </m:oMath>
                  </m:oMathPara>
                </a14:m>
                <a:endParaRPr kumimoji="0" lang="zh-CN" altLang="en-US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C2435A88-5865-4FA9-81EA-045D97A6C4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452320" y="4740759"/>
                <a:ext cx="799772" cy="360040"/>
              </a:xfrm>
              <a:prstGeom prst="rect">
                <a:avLst/>
              </a:prstGeom>
              <a:blipFill>
                <a:blip r:embed="rId5"/>
                <a:stretch>
                  <a:fillRect t="-1639" b="-13115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文本框 16">
            <a:extLst>
              <a:ext uri="{FF2B5EF4-FFF2-40B4-BE49-F238E27FC236}">
                <a16:creationId xmlns:a16="http://schemas.microsoft.com/office/drawing/2014/main" id="{4FDF0B11-8D79-4D76-A5DB-7EA9210F18DF}"/>
              </a:ext>
            </a:extLst>
          </p:cNvPr>
          <p:cNvSpPr txBox="1"/>
          <p:nvPr/>
        </p:nvSpPr>
        <p:spPr>
          <a:xfrm>
            <a:off x="4716016" y="5912825"/>
            <a:ext cx="11521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600" b="0" dirty="0"/>
              <a:t>输入数据</a:t>
            </a:r>
            <a:endParaRPr lang="en-US" altLang="zh-CN" sz="1600" b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3385826B-9D37-4DB2-B42D-51F0E2DBE783}"/>
                  </a:ext>
                </a:extLst>
              </p:cNvPr>
              <p:cNvSpPr txBox="1"/>
              <p:nvPr/>
            </p:nvSpPr>
            <p:spPr>
              <a:xfrm>
                <a:off x="4420496" y="5149664"/>
                <a:ext cx="1512168" cy="6067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600" b="0" dirty="0">
                    <a:solidFill>
                      <a:schemeClr val="tx1"/>
                    </a:solidFill>
                  </a:rPr>
                  <a:t>编码器网络</a:t>
                </a:r>
                <a:endParaRPr lang="en-US" altLang="zh-CN" sz="1600" b="0" dirty="0">
                  <a:solidFill>
                    <a:schemeClr val="tx1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b="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zh-CN" altLang="en-US" sz="1600" b="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sub>
                      </m:sSub>
                      <m:r>
                        <a:rPr lang="en-US" altLang="zh-CN" sz="1600" b="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l-GR" sz="16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𝓏</m:t>
                      </m:r>
                      <m:r>
                        <a:rPr lang="en-US" altLang="zh-CN" sz="16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r>
                        <a:rPr lang="zh-CN" altLang="en-US" sz="16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𝓍</m:t>
                      </m:r>
                      <m:r>
                        <a:rPr lang="en-US" altLang="zh-CN" sz="1600" b="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16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3385826B-9D37-4DB2-B42D-51F0E2DBE7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0496" y="5149664"/>
                <a:ext cx="1512168" cy="606705"/>
              </a:xfrm>
              <a:prstGeom prst="rect">
                <a:avLst/>
              </a:prstGeom>
              <a:blipFill>
                <a:blip r:embed="rId6"/>
                <a:stretch>
                  <a:fillRect t="-4040" b="-404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3" name="图片 32">
            <a:extLst>
              <a:ext uri="{FF2B5EF4-FFF2-40B4-BE49-F238E27FC236}">
                <a16:creationId xmlns:a16="http://schemas.microsoft.com/office/drawing/2014/main" id="{E17D3898-A1E2-47A0-95D3-29AAB786451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3568" y="2424447"/>
            <a:ext cx="3528392" cy="864096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383C6A8D-EE03-458B-B764-9CAA31DA2F6E}"/>
              </a:ext>
            </a:extLst>
          </p:cNvPr>
          <p:cNvSpPr/>
          <p:nvPr/>
        </p:nvSpPr>
        <p:spPr>
          <a:xfrm>
            <a:off x="3790493" y="6541393"/>
            <a:ext cx="561662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b="0" dirty="0">
                <a:latin typeface="Times New Roman" panose="02020603050405020304" pitchFamily="18" charset="0"/>
                <a:cs typeface="Times New Roman" panose="02020603050405020304" pitchFamily="18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Kingma and Welling, </a:t>
            </a:r>
            <a:r>
              <a:rPr lang="en-US" altLang="zh-CN" sz="1400" b="0" dirty="0">
                <a:latin typeface="Times New Roman" panose="02020603050405020304" pitchFamily="18" charset="0"/>
                <a:cs typeface="Times New Roman" panose="02020603050405020304" pitchFamily="18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“</a:t>
            </a:r>
            <a:r>
              <a:rPr lang="zh-CN" altLang="en-US" sz="1400" b="0" dirty="0">
                <a:latin typeface="Times New Roman" panose="02020603050405020304" pitchFamily="18" charset="0"/>
                <a:cs typeface="Times New Roman" panose="02020603050405020304" pitchFamily="18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Auto-Encoding Variational Bayes</a:t>
            </a:r>
            <a:r>
              <a:rPr lang="en-US" altLang="zh-CN" sz="1400" b="0" dirty="0">
                <a:latin typeface="Times New Roman" panose="02020603050405020304" pitchFamily="18" charset="0"/>
                <a:cs typeface="Times New Roman" panose="02020603050405020304" pitchFamily="18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”</a:t>
            </a:r>
            <a:r>
              <a:rPr lang="zh-CN" altLang="en-US" sz="1400" b="0" dirty="0">
                <a:latin typeface="Times New Roman" panose="02020603050405020304" pitchFamily="18" charset="0"/>
                <a:cs typeface="Times New Roman" panose="02020603050405020304" pitchFamily="18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, ICLR 2014</a:t>
            </a:r>
            <a:endParaRPr lang="zh-CN" altLang="en-US" sz="14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727381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1187624" y="260648"/>
            <a:ext cx="7391400" cy="714375"/>
          </a:xfrm>
        </p:spPr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§</a:t>
            </a:r>
            <a:r>
              <a:rPr lang="zh-CN" altLang="en-US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变分自动编码器（</a:t>
            </a:r>
            <a:r>
              <a:rPr lang="en-US" altLang="zh-CN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VAE</a:t>
            </a:r>
            <a:r>
              <a:rPr lang="zh-CN" altLang="en-US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）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A966AF6-A7E2-4957-AF78-074576F3D730}"/>
              </a:ext>
            </a:extLst>
          </p:cNvPr>
          <p:cNvSpPr txBox="1"/>
          <p:nvPr/>
        </p:nvSpPr>
        <p:spPr>
          <a:xfrm>
            <a:off x="539552" y="1412776"/>
            <a:ext cx="4032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训练变分自动编码器（</a:t>
            </a:r>
            <a:r>
              <a:rPr lang="en-US" altLang="zh-CN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VAE</a:t>
            </a:r>
            <a:r>
              <a:rPr lang="zh-CN" alt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）的流程</a:t>
            </a:r>
            <a:endParaRPr lang="en-US" altLang="zh-CN" b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32C105AF-C798-4DE5-B532-A75793B5EEB7}"/>
                  </a:ext>
                </a:extLst>
              </p:cNvPr>
              <p:cNvSpPr/>
              <p:nvPr/>
            </p:nvSpPr>
            <p:spPr bwMode="auto">
              <a:xfrm>
                <a:off x="5940152" y="5877272"/>
                <a:ext cx="2016224" cy="36004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0" lang="zh-CN" altLang="en-US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𝒳</m:t>
                      </m:r>
                    </m:oMath>
                  </m:oMathPara>
                </a14:m>
                <a:endParaRPr kumimoji="0" lang="zh-CN" altLang="en-US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32C105AF-C798-4DE5-B532-A75793B5EE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940152" y="5877272"/>
                <a:ext cx="2016224" cy="360040"/>
              </a:xfrm>
              <a:prstGeom prst="rect">
                <a:avLst/>
              </a:prstGeom>
              <a:blipFill>
                <a:blip r:embed="rId3"/>
                <a:stretch>
                  <a:fillRect b="-4918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18F073A7-BA06-4EEC-8F44-BFEDE00F679B}"/>
                  </a:ext>
                </a:extLst>
              </p:cNvPr>
              <p:cNvSpPr/>
              <p:nvPr/>
            </p:nvSpPr>
            <p:spPr bwMode="auto">
              <a:xfrm>
                <a:off x="5644436" y="4740759"/>
                <a:ext cx="799772" cy="36004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vert="horz" wrap="square" lIns="91440" tIns="45720" rIns="91440" bIns="45720" numCol="1" rtlCol="0" anchor="b" anchorCtr="0" compatLnSpc="1"/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20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zh-CN" altLang="en-US" sz="20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kumimoji="0" lang="zh-CN" altLang="en-US" sz="20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𝓏</m:t>
                          </m:r>
                          <m:r>
                            <a:rPr kumimoji="0" lang="en-US" altLang="zh-CN" sz="20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kumimoji="0" lang="zh-CN" altLang="en-US" sz="20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𝓍</m:t>
                          </m:r>
                        </m:sub>
                      </m:sSub>
                    </m:oMath>
                  </m:oMathPara>
                </a14:m>
                <a:endParaRPr kumimoji="0" lang="zh-CN" altLang="en-US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18F073A7-BA06-4EEC-8F44-BFEDE00F67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644436" y="4740759"/>
                <a:ext cx="799772" cy="360040"/>
              </a:xfrm>
              <a:prstGeom prst="rect">
                <a:avLst/>
              </a:prstGeom>
              <a:blipFill>
                <a:blip r:embed="rId4"/>
                <a:stretch>
                  <a:fillRect b="-13115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A5B6F37E-855C-4585-8BAA-C5B64124D39D}"/>
              </a:ext>
            </a:extLst>
          </p:cNvPr>
          <p:cNvCxnSpPr>
            <a:cxnSpLocks/>
            <a:stCxn id="12" idx="0"/>
            <a:endCxn id="13" idx="2"/>
          </p:cNvCxnSpPr>
          <p:nvPr/>
        </p:nvCxnSpPr>
        <p:spPr bwMode="auto">
          <a:xfrm flipH="1" flipV="1">
            <a:off x="6044322" y="5100799"/>
            <a:ext cx="903942" cy="776473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</p:spPr>
      </p:cxn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41552F09-169E-4597-A6D5-0005806E7AD6}"/>
              </a:ext>
            </a:extLst>
          </p:cNvPr>
          <p:cNvCxnSpPr>
            <a:cxnSpLocks/>
            <a:stCxn id="12" idx="0"/>
            <a:endCxn id="16" idx="2"/>
          </p:cNvCxnSpPr>
          <p:nvPr/>
        </p:nvCxnSpPr>
        <p:spPr bwMode="auto">
          <a:xfrm flipV="1">
            <a:off x="6948264" y="5100799"/>
            <a:ext cx="903942" cy="776473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C2435A88-5865-4FA9-81EA-045D97A6C4A7}"/>
                  </a:ext>
                </a:extLst>
              </p:cNvPr>
              <p:cNvSpPr/>
              <p:nvPr/>
            </p:nvSpPr>
            <p:spPr bwMode="auto">
              <a:xfrm>
                <a:off x="7452320" y="4740759"/>
                <a:ext cx="799772" cy="36004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vert="horz" wrap="square" lIns="91440" tIns="45720" rIns="91440" bIns="45720" numCol="1" rtlCol="0" anchor="b" anchorCtr="0" compatLnSpc="1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b="0" i="1" smtClean="0">
                              <a:latin typeface="Cambria Math" panose="02040503050406030204" pitchFamily="18" charset="0"/>
                            </a:rPr>
                            <m:t>∑</m:t>
                          </m:r>
                        </m:e>
                        <m:sub>
                          <m:r>
                            <a:rPr lang="zh-CN" altLang="en-US" sz="2000" b="0" i="1">
                              <a:latin typeface="Cambria Math" panose="02040503050406030204" pitchFamily="18" charset="0"/>
                            </a:rPr>
                            <m:t>𝓏</m:t>
                          </m:r>
                          <m:r>
                            <a:rPr lang="en-US" altLang="zh-CN" sz="2000" b="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zh-CN" altLang="en-US" sz="2000" b="0" i="1">
                              <a:latin typeface="Cambria Math" panose="02040503050406030204" pitchFamily="18" charset="0"/>
                            </a:rPr>
                            <m:t>𝓍</m:t>
                          </m:r>
                        </m:sub>
                      </m:sSub>
                    </m:oMath>
                  </m:oMathPara>
                </a14:m>
                <a:endParaRPr kumimoji="0" lang="zh-CN" altLang="en-US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C2435A88-5865-4FA9-81EA-045D97A6C4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452320" y="4740759"/>
                <a:ext cx="799772" cy="360040"/>
              </a:xfrm>
              <a:prstGeom prst="rect">
                <a:avLst/>
              </a:prstGeom>
              <a:blipFill>
                <a:blip r:embed="rId5"/>
                <a:stretch>
                  <a:fillRect t="-1639" b="-13115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文本框 16">
            <a:extLst>
              <a:ext uri="{FF2B5EF4-FFF2-40B4-BE49-F238E27FC236}">
                <a16:creationId xmlns:a16="http://schemas.microsoft.com/office/drawing/2014/main" id="{4FDF0B11-8D79-4D76-A5DB-7EA9210F18DF}"/>
              </a:ext>
            </a:extLst>
          </p:cNvPr>
          <p:cNvSpPr txBox="1"/>
          <p:nvPr/>
        </p:nvSpPr>
        <p:spPr>
          <a:xfrm>
            <a:off x="4716016" y="5912825"/>
            <a:ext cx="11521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600" b="0" dirty="0"/>
              <a:t>输入数据</a:t>
            </a:r>
            <a:endParaRPr lang="en-US" altLang="zh-CN" sz="1600" b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3385826B-9D37-4DB2-B42D-51F0E2DBE783}"/>
                  </a:ext>
                </a:extLst>
              </p:cNvPr>
              <p:cNvSpPr txBox="1"/>
              <p:nvPr/>
            </p:nvSpPr>
            <p:spPr>
              <a:xfrm>
                <a:off x="4420496" y="5149664"/>
                <a:ext cx="1512168" cy="6067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600" b="0" dirty="0">
                    <a:solidFill>
                      <a:schemeClr val="tx1"/>
                    </a:solidFill>
                  </a:rPr>
                  <a:t>编码器网络</a:t>
                </a:r>
                <a:endParaRPr lang="en-US" altLang="zh-CN" sz="1600" b="0" dirty="0">
                  <a:solidFill>
                    <a:schemeClr val="tx1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b="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zh-CN" altLang="en-US" sz="1600" b="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sub>
                      </m:sSub>
                      <m:r>
                        <a:rPr lang="en-US" altLang="zh-CN" sz="1600" b="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l-GR" sz="16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𝓏</m:t>
                      </m:r>
                      <m:r>
                        <a:rPr lang="en-US" altLang="zh-CN" sz="16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r>
                        <a:rPr lang="zh-CN" altLang="en-US" sz="16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𝓍</m:t>
                      </m:r>
                      <m:r>
                        <a:rPr lang="en-US" altLang="zh-CN" sz="1600" b="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16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3385826B-9D37-4DB2-B42D-51F0E2DBE7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0496" y="5149664"/>
                <a:ext cx="1512168" cy="606705"/>
              </a:xfrm>
              <a:prstGeom prst="rect">
                <a:avLst/>
              </a:prstGeom>
              <a:blipFill>
                <a:blip r:embed="rId6"/>
                <a:stretch>
                  <a:fillRect t="-4040" b="-404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矩形 20">
            <a:extLst>
              <a:ext uri="{FF2B5EF4-FFF2-40B4-BE49-F238E27FC236}">
                <a16:creationId xmlns:a16="http://schemas.microsoft.com/office/drawing/2014/main" id="{99982E9C-CB2F-43F6-83EA-658BE7D57E1A}"/>
              </a:ext>
            </a:extLst>
          </p:cNvPr>
          <p:cNvSpPr/>
          <p:nvPr/>
        </p:nvSpPr>
        <p:spPr>
          <a:xfrm>
            <a:off x="1979712" y="4217539"/>
            <a:ext cx="18002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1400" b="0" dirty="0">
                <a:solidFill>
                  <a:schemeClr val="accent6">
                    <a:lumMod val="75000"/>
                  </a:schemeClr>
                </a:solidFill>
              </a:rPr>
              <a:t>使近似后验分布和先验分布逐渐变得相似</a:t>
            </a:r>
            <a:endParaRPr lang="en-US" altLang="zh-CN" sz="1400" b="0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38CE8216-C27C-447D-BEBA-10679CF4B6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3568" y="2424447"/>
            <a:ext cx="3528392" cy="864096"/>
          </a:xfrm>
          <a:prstGeom prst="rect">
            <a:avLst/>
          </a:prstGeom>
        </p:spPr>
      </p:pic>
      <p:cxnSp>
        <p:nvCxnSpPr>
          <p:cNvPr id="29" name="连接符: 曲线 28">
            <a:extLst>
              <a:ext uri="{FF2B5EF4-FFF2-40B4-BE49-F238E27FC236}">
                <a16:creationId xmlns:a16="http://schemas.microsoft.com/office/drawing/2014/main" id="{A786FCEB-DB22-4CDD-AA4D-850E8513A571}"/>
              </a:ext>
            </a:extLst>
          </p:cNvPr>
          <p:cNvCxnSpPr>
            <a:cxnSpLocks/>
          </p:cNvCxnSpPr>
          <p:nvPr/>
        </p:nvCxnSpPr>
        <p:spPr bwMode="auto">
          <a:xfrm rot="10800000">
            <a:off x="3715590" y="3140305"/>
            <a:ext cx="1648500" cy="1707803"/>
          </a:xfrm>
          <a:prstGeom prst="curvedConnector2">
            <a:avLst/>
          </a:prstGeom>
          <a:solidFill>
            <a:schemeClr val="accent1"/>
          </a:solidFill>
          <a:ln w="19050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</p:spPr>
      </p:cxnSp>
      <p:sp>
        <p:nvSpPr>
          <p:cNvPr id="19" name="矩形 18">
            <a:extLst>
              <a:ext uri="{FF2B5EF4-FFF2-40B4-BE49-F238E27FC236}">
                <a16:creationId xmlns:a16="http://schemas.microsoft.com/office/drawing/2014/main" id="{9C8802B0-DDF4-42B5-B8BD-9B195784FF6A}"/>
              </a:ext>
            </a:extLst>
          </p:cNvPr>
          <p:cNvSpPr/>
          <p:nvPr/>
        </p:nvSpPr>
        <p:spPr>
          <a:xfrm>
            <a:off x="3790493" y="6541393"/>
            <a:ext cx="561662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b="0" dirty="0">
                <a:latin typeface="Times New Roman" panose="02020603050405020304" pitchFamily="18" charset="0"/>
                <a:cs typeface="Times New Roman" panose="02020603050405020304" pitchFamily="18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Kingma and Welling, </a:t>
            </a:r>
            <a:r>
              <a:rPr lang="en-US" altLang="zh-CN" sz="1400" b="0" dirty="0">
                <a:latin typeface="Times New Roman" panose="02020603050405020304" pitchFamily="18" charset="0"/>
                <a:cs typeface="Times New Roman" panose="02020603050405020304" pitchFamily="18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“</a:t>
            </a:r>
            <a:r>
              <a:rPr lang="zh-CN" altLang="en-US" sz="1400" b="0" dirty="0">
                <a:latin typeface="Times New Roman" panose="02020603050405020304" pitchFamily="18" charset="0"/>
                <a:cs typeface="Times New Roman" panose="02020603050405020304" pitchFamily="18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Auto-Encoding Variational Bayes</a:t>
            </a:r>
            <a:r>
              <a:rPr lang="en-US" altLang="zh-CN" sz="1400" b="0" dirty="0">
                <a:latin typeface="Times New Roman" panose="02020603050405020304" pitchFamily="18" charset="0"/>
                <a:cs typeface="Times New Roman" panose="02020603050405020304" pitchFamily="18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”</a:t>
            </a:r>
            <a:r>
              <a:rPr lang="zh-CN" altLang="en-US" sz="1400" b="0" dirty="0">
                <a:latin typeface="Times New Roman" panose="02020603050405020304" pitchFamily="18" charset="0"/>
                <a:cs typeface="Times New Roman" panose="02020603050405020304" pitchFamily="18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, ICLR 2014</a:t>
            </a:r>
            <a:endParaRPr lang="zh-CN" altLang="en-US" sz="14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173248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1187624" y="260648"/>
            <a:ext cx="7391400" cy="714375"/>
          </a:xfrm>
        </p:spPr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§</a:t>
            </a:r>
            <a:r>
              <a:rPr lang="zh-CN" altLang="en-US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变分自动编码器（</a:t>
            </a:r>
            <a:r>
              <a:rPr lang="en-US" altLang="zh-CN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VAE</a:t>
            </a:r>
            <a:r>
              <a:rPr lang="zh-CN" altLang="en-US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）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A966AF6-A7E2-4957-AF78-074576F3D730}"/>
              </a:ext>
            </a:extLst>
          </p:cNvPr>
          <p:cNvSpPr txBox="1"/>
          <p:nvPr/>
        </p:nvSpPr>
        <p:spPr>
          <a:xfrm>
            <a:off x="539552" y="1412776"/>
            <a:ext cx="4032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训练变分自动编码器（</a:t>
            </a:r>
            <a:r>
              <a:rPr lang="en-US" altLang="zh-CN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VAE</a:t>
            </a:r>
            <a:r>
              <a:rPr lang="zh-CN" alt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）的流程</a:t>
            </a:r>
            <a:endParaRPr lang="en-US" altLang="zh-CN" b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32C105AF-C798-4DE5-B532-A75793B5EEB7}"/>
                  </a:ext>
                </a:extLst>
              </p:cNvPr>
              <p:cNvSpPr/>
              <p:nvPr/>
            </p:nvSpPr>
            <p:spPr bwMode="auto">
              <a:xfrm>
                <a:off x="5940152" y="5877272"/>
                <a:ext cx="2016224" cy="36004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0" lang="zh-CN" altLang="en-US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𝒳</m:t>
                      </m:r>
                    </m:oMath>
                  </m:oMathPara>
                </a14:m>
                <a:endParaRPr kumimoji="0" lang="zh-CN" altLang="en-US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32C105AF-C798-4DE5-B532-A75793B5EE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940152" y="5877272"/>
                <a:ext cx="2016224" cy="360040"/>
              </a:xfrm>
              <a:prstGeom prst="rect">
                <a:avLst/>
              </a:prstGeom>
              <a:blipFill>
                <a:blip r:embed="rId3"/>
                <a:stretch>
                  <a:fillRect b="-4918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18F073A7-BA06-4EEC-8F44-BFEDE00F679B}"/>
                  </a:ext>
                </a:extLst>
              </p:cNvPr>
              <p:cNvSpPr/>
              <p:nvPr/>
            </p:nvSpPr>
            <p:spPr bwMode="auto">
              <a:xfrm>
                <a:off x="5644436" y="4740759"/>
                <a:ext cx="799772" cy="36004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vert="horz" wrap="square" lIns="91440" tIns="45720" rIns="91440" bIns="45720" numCol="1" rtlCol="0" anchor="b" anchorCtr="0" compatLnSpc="1"/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20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zh-CN" altLang="en-US" sz="20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kumimoji="0" lang="zh-CN" altLang="en-US" sz="20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𝓏</m:t>
                          </m:r>
                          <m:r>
                            <a:rPr kumimoji="0" lang="en-US" altLang="zh-CN" sz="20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kumimoji="0" lang="zh-CN" altLang="en-US" sz="20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𝓍</m:t>
                          </m:r>
                        </m:sub>
                      </m:sSub>
                    </m:oMath>
                  </m:oMathPara>
                </a14:m>
                <a:endParaRPr kumimoji="0" lang="zh-CN" altLang="en-US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18F073A7-BA06-4EEC-8F44-BFEDE00F67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644436" y="4740759"/>
                <a:ext cx="799772" cy="360040"/>
              </a:xfrm>
              <a:prstGeom prst="rect">
                <a:avLst/>
              </a:prstGeom>
              <a:blipFill>
                <a:blip r:embed="rId4"/>
                <a:stretch>
                  <a:fillRect b="-13115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A5B6F37E-855C-4585-8BAA-C5B64124D39D}"/>
              </a:ext>
            </a:extLst>
          </p:cNvPr>
          <p:cNvCxnSpPr>
            <a:cxnSpLocks/>
            <a:stCxn id="12" idx="0"/>
            <a:endCxn id="13" idx="2"/>
          </p:cNvCxnSpPr>
          <p:nvPr/>
        </p:nvCxnSpPr>
        <p:spPr bwMode="auto">
          <a:xfrm flipH="1" flipV="1">
            <a:off x="6044322" y="5100799"/>
            <a:ext cx="903942" cy="776473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</p:spPr>
      </p:cxn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41552F09-169E-4597-A6D5-0005806E7AD6}"/>
              </a:ext>
            </a:extLst>
          </p:cNvPr>
          <p:cNvCxnSpPr>
            <a:cxnSpLocks/>
            <a:stCxn id="12" idx="0"/>
            <a:endCxn id="16" idx="2"/>
          </p:cNvCxnSpPr>
          <p:nvPr/>
        </p:nvCxnSpPr>
        <p:spPr bwMode="auto">
          <a:xfrm flipV="1">
            <a:off x="6948264" y="5100799"/>
            <a:ext cx="903942" cy="776473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C2435A88-5865-4FA9-81EA-045D97A6C4A7}"/>
                  </a:ext>
                </a:extLst>
              </p:cNvPr>
              <p:cNvSpPr/>
              <p:nvPr/>
            </p:nvSpPr>
            <p:spPr bwMode="auto">
              <a:xfrm>
                <a:off x="7452320" y="4740759"/>
                <a:ext cx="799772" cy="36004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vert="horz" wrap="square" lIns="91440" tIns="45720" rIns="91440" bIns="45720" numCol="1" rtlCol="0" anchor="b" anchorCtr="0" compatLnSpc="1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b="0" i="1" smtClean="0">
                              <a:latin typeface="Cambria Math" panose="02040503050406030204" pitchFamily="18" charset="0"/>
                            </a:rPr>
                            <m:t>∑</m:t>
                          </m:r>
                        </m:e>
                        <m:sub>
                          <m:r>
                            <a:rPr lang="zh-CN" altLang="en-US" sz="2000" b="0" i="1">
                              <a:latin typeface="Cambria Math" panose="02040503050406030204" pitchFamily="18" charset="0"/>
                            </a:rPr>
                            <m:t>𝓏</m:t>
                          </m:r>
                          <m:r>
                            <a:rPr lang="en-US" altLang="zh-CN" sz="2000" b="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zh-CN" altLang="en-US" sz="2000" b="0" i="1">
                              <a:latin typeface="Cambria Math" panose="02040503050406030204" pitchFamily="18" charset="0"/>
                            </a:rPr>
                            <m:t>𝓍</m:t>
                          </m:r>
                        </m:sub>
                      </m:sSub>
                    </m:oMath>
                  </m:oMathPara>
                </a14:m>
                <a:endParaRPr kumimoji="0" lang="zh-CN" altLang="en-US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C2435A88-5865-4FA9-81EA-045D97A6C4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452320" y="4740759"/>
                <a:ext cx="799772" cy="360040"/>
              </a:xfrm>
              <a:prstGeom prst="rect">
                <a:avLst/>
              </a:prstGeom>
              <a:blipFill>
                <a:blip r:embed="rId5"/>
                <a:stretch>
                  <a:fillRect t="-1639" b="-13115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文本框 16">
            <a:extLst>
              <a:ext uri="{FF2B5EF4-FFF2-40B4-BE49-F238E27FC236}">
                <a16:creationId xmlns:a16="http://schemas.microsoft.com/office/drawing/2014/main" id="{4FDF0B11-8D79-4D76-A5DB-7EA9210F18DF}"/>
              </a:ext>
            </a:extLst>
          </p:cNvPr>
          <p:cNvSpPr txBox="1"/>
          <p:nvPr/>
        </p:nvSpPr>
        <p:spPr>
          <a:xfrm>
            <a:off x="4716016" y="5912825"/>
            <a:ext cx="11521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600" b="0" dirty="0"/>
              <a:t>输入数据</a:t>
            </a:r>
            <a:endParaRPr lang="en-US" altLang="zh-CN" sz="1600" b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3385826B-9D37-4DB2-B42D-51F0E2DBE783}"/>
                  </a:ext>
                </a:extLst>
              </p:cNvPr>
              <p:cNvSpPr txBox="1"/>
              <p:nvPr/>
            </p:nvSpPr>
            <p:spPr>
              <a:xfrm>
                <a:off x="4420496" y="5149664"/>
                <a:ext cx="1512168" cy="6067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600" b="0" dirty="0">
                    <a:solidFill>
                      <a:schemeClr val="tx1"/>
                    </a:solidFill>
                  </a:rPr>
                  <a:t>编码器网络</a:t>
                </a:r>
                <a:endParaRPr lang="en-US" altLang="zh-CN" sz="1600" b="0" dirty="0">
                  <a:solidFill>
                    <a:schemeClr val="tx1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b="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zh-CN" altLang="en-US" sz="1600" b="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sub>
                      </m:sSub>
                      <m:r>
                        <a:rPr lang="en-US" altLang="zh-CN" sz="1600" b="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l-GR" sz="16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𝓏</m:t>
                      </m:r>
                      <m:r>
                        <a:rPr lang="en-US" altLang="zh-CN" sz="16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r>
                        <a:rPr lang="zh-CN" altLang="en-US" sz="16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𝓍</m:t>
                      </m:r>
                      <m:r>
                        <a:rPr lang="en-US" altLang="zh-CN" sz="1600" b="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16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3385826B-9D37-4DB2-B42D-51F0E2DBE7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0496" y="5149664"/>
                <a:ext cx="1512168" cy="606705"/>
              </a:xfrm>
              <a:prstGeom prst="rect">
                <a:avLst/>
              </a:prstGeom>
              <a:blipFill>
                <a:blip r:embed="rId6"/>
                <a:stretch>
                  <a:fillRect t="-4040" b="-404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767FA20C-23D4-491D-8EC5-8981C19AF206}"/>
                  </a:ext>
                </a:extLst>
              </p:cNvPr>
              <p:cNvSpPr/>
              <p:nvPr/>
            </p:nvSpPr>
            <p:spPr bwMode="auto">
              <a:xfrm>
                <a:off x="6424285" y="3657022"/>
                <a:ext cx="1047958" cy="36004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0" lang="zh-CN" altLang="en-US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𝒵</m:t>
                      </m:r>
                    </m:oMath>
                  </m:oMathPara>
                </a14:m>
                <a:endParaRPr kumimoji="0" lang="zh-CN" altLang="en-US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767FA20C-23D4-491D-8EC5-8981C19AF2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424285" y="3657022"/>
                <a:ext cx="1047958" cy="360040"/>
              </a:xfrm>
              <a:prstGeom prst="rect">
                <a:avLst/>
              </a:prstGeom>
              <a:blipFill>
                <a:blip r:embed="rId7"/>
                <a:stretch>
                  <a:fillRect b="-4918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25AABA8A-CCEC-43CE-A636-1B0F9E34835B}"/>
                  </a:ext>
                </a:extLst>
              </p:cNvPr>
              <p:cNvSpPr txBox="1"/>
              <p:nvPr/>
            </p:nvSpPr>
            <p:spPr>
              <a:xfrm>
                <a:off x="5322321" y="3985828"/>
                <a:ext cx="3251886" cy="3606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zh-CN" altLang="en-US" sz="1600" b="0" dirty="0">
                    <a:solidFill>
                      <a:schemeClr val="tx1"/>
                    </a:solidFill>
                  </a:rPr>
                  <a:t>从</a:t>
                </a:r>
                <a14:m>
                  <m:oMath xmlns:m="http://schemas.openxmlformats.org/officeDocument/2006/math">
                    <m:r>
                      <a:rPr lang="zh-CN" alt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𝓏</m:t>
                    </m:r>
                    <m:r>
                      <a:rPr lang="en-US" altLang="zh-CN" sz="16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zh-CN" alt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𝓍</m:t>
                    </m:r>
                    <m:r>
                      <a:rPr lang="en-US" altLang="zh-CN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zh-CN" alt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𝒩</m:t>
                    </m:r>
                    <m:r>
                      <a:rPr lang="en-US" altLang="zh-CN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16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16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zh-CN" altLang="en-US" sz="16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𝓏</m:t>
                        </m:r>
                        <m:r>
                          <a:rPr lang="en-US" altLang="zh-CN" sz="16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zh-CN" altLang="en-US" sz="16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𝓍</m:t>
                        </m:r>
                      </m:sub>
                    </m:sSub>
                    <m:r>
                      <a:rPr lang="en-US" altLang="zh-CN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16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16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∑</m:t>
                        </m:r>
                      </m:e>
                      <m:sub>
                        <m:r>
                          <a:rPr lang="zh-CN" altLang="en-US" sz="16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𝓏</m:t>
                        </m:r>
                        <m:r>
                          <a:rPr lang="en-US" altLang="zh-CN" sz="16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zh-CN" altLang="en-US" sz="16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𝓍</m:t>
                        </m:r>
                      </m:sub>
                    </m:sSub>
                    <m:r>
                      <a:rPr lang="en-US" altLang="zh-CN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zh-CN" altLang="en-US" sz="16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中</m:t>
                    </m:r>
                  </m:oMath>
                </a14:m>
                <a:r>
                  <a:rPr lang="zh-CN" altLang="en-US" sz="1600" b="0" dirty="0">
                    <a:solidFill>
                      <a:schemeClr val="tx1"/>
                    </a:solidFill>
                  </a:rPr>
                  <a:t>采样得到</a:t>
                </a:r>
                <a14:m>
                  <m:oMath xmlns:m="http://schemas.openxmlformats.org/officeDocument/2006/math">
                    <m:r>
                      <a:rPr lang="zh-CN" altLang="en-US" sz="16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𝓏</m:t>
                    </m:r>
                  </m:oMath>
                </a14:m>
                <a:endParaRPr lang="en-US" altLang="zh-CN" sz="16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25AABA8A-CCEC-43CE-A636-1B0F9E3483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2321" y="3985828"/>
                <a:ext cx="3251886" cy="360676"/>
              </a:xfrm>
              <a:prstGeom prst="rect">
                <a:avLst/>
              </a:prstGeom>
              <a:blipFill>
                <a:blip r:embed="rId8"/>
                <a:stretch>
                  <a:fillRect l="-936" t="-6780" b="-1355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CB452B0C-7620-4FF8-8737-D736AEF8824D}"/>
              </a:ext>
            </a:extLst>
          </p:cNvPr>
          <p:cNvCxnSpPr>
            <a:cxnSpLocks/>
            <a:endCxn id="23" idx="2"/>
          </p:cNvCxnSpPr>
          <p:nvPr/>
        </p:nvCxnSpPr>
        <p:spPr bwMode="auto">
          <a:xfrm flipV="1">
            <a:off x="6044322" y="4346504"/>
            <a:ext cx="903942" cy="394255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</p:spPr>
      </p:cxn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DC98013F-4DBA-493B-8F66-4E4BD31A715C}"/>
              </a:ext>
            </a:extLst>
          </p:cNvPr>
          <p:cNvCxnSpPr>
            <a:cxnSpLocks/>
            <a:endCxn id="23" idx="2"/>
          </p:cNvCxnSpPr>
          <p:nvPr/>
        </p:nvCxnSpPr>
        <p:spPr bwMode="auto">
          <a:xfrm flipH="1" flipV="1">
            <a:off x="6948264" y="4346504"/>
            <a:ext cx="903942" cy="394255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</p:spPr>
      </p:cxnSp>
      <p:sp>
        <p:nvSpPr>
          <p:cNvPr id="26" name="矩形 25">
            <a:extLst>
              <a:ext uri="{FF2B5EF4-FFF2-40B4-BE49-F238E27FC236}">
                <a16:creationId xmlns:a16="http://schemas.microsoft.com/office/drawing/2014/main" id="{82D286DE-0B85-43BE-B856-7B0B585BC7E5}"/>
              </a:ext>
            </a:extLst>
          </p:cNvPr>
          <p:cNvSpPr/>
          <p:nvPr/>
        </p:nvSpPr>
        <p:spPr>
          <a:xfrm>
            <a:off x="1979712" y="4217539"/>
            <a:ext cx="18002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1400" b="0" dirty="0">
                <a:solidFill>
                  <a:schemeClr val="accent6">
                    <a:lumMod val="75000"/>
                  </a:schemeClr>
                </a:solidFill>
              </a:rPr>
              <a:t>使近似后验分布和先验分布逐渐变得相似</a:t>
            </a:r>
            <a:endParaRPr lang="en-US" altLang="zh-CN" sz="1400" b="0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id="{0F7241C7-DCF3-4C2B-8013-A99A9AAF5F1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3568" y="2424447"/>
            <a:ext cx="3528392" cy="864096"/>
          </a:xfrm>
          <a:prstGeom prst="rect">
            <a:avLst/>
          </a:prstGeom>
        </p:spPr>
      </p:pic>
      <p:cxnSp>
        <p:nvCxnSpPr>
          <p:cNvPr id="30" name="连接符: 曲线 29">
            <a:extLst>
              <a:ext uri="{FF2B5EF4-FFF2-40B4-BE49-F238E27FC236}">
                <a16:creationId xmlns:a16="http://schemas.microsoft.com/office/drawing/2014/main" id="{1EFFE16C-1C14-47A4-BC6F-9872D55824A6}"/>
              </a:ext>
            </a:extLst>
          </p:cNvPr>
          <p:cNvCxnSpPr>
            <a:cxnSpLocks/>
          </p:cNvCxnSpPr>
          <p:nvPr/>
        </p:nvCxnSpPr>
        <p:spPr bwMode="auto">
          <a:xfrm rot="10800000">
            <a:off x="3715590" y="3140305"/>
            <a:ext cx="1648500" cy="1707803"/>
          </a:xfrm>
          <a:prstGeom prst="curvedConnector2">
            <a:avLst/>
          </a:prstGeom>
          <a:solidFill>
            <a:schemeClr val="accent1"/>
          </a:solidFill>
          <a:ln w="19050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</p:spPr>
      </p:cxnSp>
      <p:sp>
        <p:nvSpPr>
          <p:cNvPr id="20" name="矩形 19">
            <a:extLst>
              <a:ext uri="{FF2B5EF4-FFF2-40B4-BE49-F238E27FC236}">
                <a16:creationId xmlns:a16="http://schemas.microsoft.com/office/drawing/2014/main" id="{273593D6-1327-464F-85F8-30711C9DCD08}"/>
              </a:ext>
            </a:extLst>
          </p:cNvPr>
          <p:cNvSpPr/>
          <p:nvPr/>
        </p:nvSpPr>
        <p:spPr>
          <a:xfrm>
            <a:off x="3790493" y="6541393"/>
            <a:ext cx="561662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b="0" dirty="0">
                <a:latin typeface="Times New Roman" panose="02020603050405020304" pitchFamily="18" charset="0"/>
                <a:cs typeface="Times New Roman" panose="02020603050405020304" pitchFamily="18" charset="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Kingma and Welling, </a:t>
            </a:r>
            <a:r>
              <a:rPr lang="en-US" altLang="zh-CN" sz="1400" b="0" dirty="0">
                <a:latin typeface="Times New Roman" panose="02020603050405020304" pitchFamily="18" charset="0"/>
                <a:cs typeface="Times New Roman" panose="02020603050405020304" pitchFamily="18" charset="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“</a:t>
            </a:r>
            <a:r>
              <a:rPr lang="zh-CN" altLang="en-US" sz="1400" b="0" dirty="0">
                <a:latin typeface="Times New Roman" panose="02020603050405020304" pitchFamily="18" charset="0"/>
                <a:cs typeface="Times New Roman" panose="02020603050405020304" pitchFamily="18" charset="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Auto-Encoding Variational Bayes</a:t>
            </a:r>
            <a:r>
              <a:rPr lang="en-US" altLang="zh-CN" sz="1400" b="0" dirty="0">
                <a:latin typeface="Times New Roman" panose="02020603050405020304" pitchFamily="18" charset="0"/>
                <a:cs typeface="Times New Roman" panose="02020603050405020304" pitchFamily="18" charset="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”</a:t>
            </a:r>
            <a:r>
              <a:rPr lang="zh-CN" altLang="en-US" sz="1400" b="0" dirty="0">
                <a:latin typeface="Times New Roman" panose="02020603050405020304" pitchFamily="18" charset="0"/>
                <a:cs typeface="Times New Roman" panose="02020603050405020304" pitchFamily="18" charset="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, ICLR 2014</a:t>
            </a:r>
            <a:endParaRPr lang="zh-CN" altLang="en-US" sz="14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833749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1187624" y="260648"/>
            <a:ext cx="7391400" cy="714375"/>
          </a:xfrm>
        </p:spPr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§</a:t>
            </a:r>
            <a:r>
              <a:rPr lang="zh-CN" altLang="en-US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变分自动编码器（</a:t>
            </a:r>
            <a:r>
              <a:rPr lang="en-US" altLang="zh-CN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VAE</a:t>
            </a:r>
            <a:r>
              <a:rPr lang="zh-CN" altLang="en-US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）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A966AF6-A7E2-4957-AF78-074576F3D730}"/>
              </a:ext>
            </a:extLst>
          </p:cNvPr>
          <p:cNvSpPr txBox="1"/>
          <p:nvPr/>
        </p:nvSpPr>
        <p:spPr>
          <a:xfrm>
            <a:off x="539552" y="1412776"/>
            <a:ext cx="4032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训练变分自动编码器（</a:t>
            </a:r>
            <a:r>
              <a:rPr lang="en-US" altLang="zh-CN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VAE</a:t>
            </a:r>
            <a:r>
              <a:rPr lang="zh-CN" alt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）的流程</a:t>
            </a:r>
            <a:endParaRPr lang="en-US" altLang="zh-CN" b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32C105AF-C798-4DE5-B532-A75793B5EEB7}"/>
                  </a:ext>
                </a:extLst>
              </p:cNvPr>
              <p:cNvSpPr/>
              <p:nvPr/>
            </p:nvSpPr>
            <p:spPr bwMode="auto">
              <a:xfrm>
                <a:off x="5940152" y="5877272"/>
                <a:ext cx="2016224" cy="36004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0" lang="zh-CN" altLang="en-US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𝒳</m:t>
                      </m:r>
                    </m:oMath>
                  </m:oMathPara>
                </a14:m>
                <a:endParaRPr kumimoji="0" lang="zh-CN" altLang="en-US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32C105AF-C798-4DE5-B532-A75793B5EE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940152" y="5877272"/>
                <a:ext cx="2016224" cy="360040"/>
              </a:xfrm>
              <a:prstGeom prst="rect">
                <a:avLst/>
              </a:prstGeom>
              <a:blipFill>
                <a:blip r:embed="rId3"/>
                <a:stretch>
                  <a:fillRect b="-4918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18F073A7-BA06-4EEC-8F44-BFEDE00F679B}"/>
                  </a:ext>
                </a:extLst>
              </p:cNvPr>
              <p:cNvSpPr/>
              <p:nvPr/>
            </p:nvSpPr>
            <p:spPr bwMode="auto">
              <a:xfrm>
                <a:off x="5644436" y="4740759"/>
                <a:ext cx="799772" cy="36004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vert="horz" wrap="square" lIns="91440" tIns="45720" rIns="91440" bIns="45720" numCol="1" rtlCol="0" anchor="b" anchorCtr="0" compatLnSpc="1"/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20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zh-CN" altLang="en-US" sz="20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kumimoji="0" lang="zh-CN" altLang="en-US" sz="20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𝓏</m:t>
                          </m:r>
                          <m:r>
                            <a:rPr kumimoji="0" lang="en-US" altLang="zh-CN" sz="20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kumimoji="0" lang="zh-CN" altLang="en-US" sz="20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𝓍</m:t>
                          </m:r>
                        </m:sub>
                      </m:sSub>
                    </m:oMath>
                  </m:oMathPara>
                </a14:m>
                <a:endParaRPr kumimoji="0" lang="zh-CN" altLang="en-US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18F073A7-BA06-4EEC-8F44-BFEDE00F67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644436" y="4740759"/>
                <a:ext cx="799772" cy="360040"/>
              </a:xfrm>
              <a:prstGeom prst="rect">
                <a:avLst/>
              </a:prstGeom>
              <a:blipFill>
                <a:blip r:embed="rId4"/>
                <a:stretch>
                  <a:fillRect b="-13115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A5B6F37E-855C-4585-8BAA-C5B64124D39D}"/>
              </a:ext>
            </a:extLst>
          </p:cNvPr>
          <p:cNvCxnSpPr>
            <a:cxnSpLocks/>
            <a:stCxn id="12" idx="0"/>
            <a:endCxn id="13" idx="2"/>
          </p:cNvCxnSpPr>
          <p:nvPr/>
        </p:nvCxnSpPr>
        <p:spPr bwMode="auto">
          <a:xfrm flipH="1" flipV="1">
            <a:off x="6044322" y="5100799"/>
            <a:ext cx="903942" cy="776473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</p:spPr>
      </p:cxn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41552F09-169E-4597-A6D5-0005806E7AD6}"/>
              </a:ext>
            </a:extLst>
          </p:cNvPr>
          <p:cNvCxnSpPr>
            <a:cxnSpLocks/>
            <a:stCxn id="12" idx="0"/>
            <a:endCxn id="16" idx="2"/>
          </p:cNvCxnSpPr>
          <p:nvPr/>
        </p:nvCxnSpPr>
        <p:spPr bwMode="auto">
          <a:xfrm flipV="1">
            <a:off x="6948264" y="5100799"/>
            <a:ext cx="903942" cy="776473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C2435A88-5865-4FA9-81EA-045D97A6C4A7}"/>
                  </a:ext>
                </a:extLst>
              </p:cNvPr>
              <p:cNvSpPr/>
              <p:nvPr/>
            </p:nvSpPr>
            <p:spPr bwMode="auto">
              <a:xfrm>
                <a:off x="7452320" y="4740759"/>
                <a:ext cx="799772" cy="36004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vert="horz" wrap="square" lIns="91440" tIns="45720" rIns="91440" bIns="45720" numCol="1" rtlCol="0" anchor="b" anchorCtr="0" compatLnSpc="1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b="0" i="1" smtClean="0">
                              <a:latin typeface="Cambria Math" panose="02040503050406030204" pitchFamily="18" charset="0"/>
                            </a:rPr>
                            <m:t>∑</m:t>
                          </m:r>
                        </m:e>
                        <m:sub>
                          <m:r>
                            <a:rPr lang="zh-CN" altLang="en-US" sz="2000" b="0" i="1">
                              <a:latin typeface="Cambria Math" panose="02040503050406030204" pitchFamily="18" charset="0"/>
                            </a:rPr>
                            <m:t>𝓏</m:t>
                          </m:r>
                          <m:r>
                            <a:rPr lang="en-US" altLang="zh-CN" sz="2000" b="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zh-CN" altLang="en-US" sz="2000" b="0" i="1">
                              <a:latin typeface="Cambria Math" panose="02040503050406030204" pitchFamily="18" charset="0"/>
                            </a:rPr>
                            <m:t>𝓍</m:t>
                          </m:r>
                        </m:sub>
                      </m:sSub>
                    </m:oMath>
                  </m:oMathPara>
                </a14:m>
                <a:endParaRPr kumimoji="0" lang="zh-CN" altLang="en-US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C2435A88-5865-4FA9-81EA-045D97A6C4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452320" y="4740759"/>
                <a:ext cx="799772" cy="360040"/>
              </a:xfrm>
              <a:prstGeom prst="rect">
                <a:avLst/>
              </a:prstGeom>
              <a:blipFill>
                <a:blip r:embed="rId5"/>
                <a:stretch>
                  <a:fillRect t="-1639" b="-13115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文本框 16">
            <a:extLst>
              <a:ext uri="{FF2B5EF4-FFF2-40B4-BE49-F238E27FC236}">
                <a16:creationId xmlns:a16="http://schemas.microsoft.com/office/drawing/2014/main" id="{4FDF0B11-8D79-4D76-A5DB-7EA9210F18DF}"/>
              </a:ext>
            </a:extLst>
          </p:cNvPr>
          <p:cNvSpPr txBox="1"/>
          <p:nvPr/>
        </p:nvSpPr>
        <p:spPr>
          <a:xfrm>
            <a:off x="4716016" y="5912825"/>
            <a:ext cx="11521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600" b="0" dirty="0"/>
              <a:t>输入数据</a:t>
            </a:r>
            <a:endParaRPr lang="en-US" altLang="zh-CN" sz="1600" b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3385826B-9D37-4DB2-B42D-51F0E2DBE783}"/>
                  </a:ext>
                </a:extLst>
              </p:cNvPr>
              <p:cNvSpPr txBox="1"/>
              <p:nvPr/>
            </p:nvSpPr>
            <p:spPr>
              <a:xfrm>
                <a:off x="4420496" y="5149664"/>
                <a:ext cx="1512168" cy="6067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600" b="0" dirty="0">
                    <a:solidFill>
                      <a:schemeClr val="tx1"/>
                    </a:solidFill>
                  </a:rPr>
                  <a:t>编码器网络</a:t>
                </a:r>
                <a:endParaRPr lang="en-US" altLang="zh-CN" sz="1600" b="0" dirty="0">
                  <a:solidFill>
                    <a:schemeClr val="tx1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b="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zh-CN" altLang="en-US" sz="1600" b="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sub>
                      </m:sSub>
                      <m:r>
                        <a:rPr lang="en-US" altLang="zh-CN" sz="1600" b="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l-GR" sz="16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𝓏</m:t>
                      </m:r>
                      <m:r>
                        <a:rPr lang="en-US" altLang="zh-CN" sz="16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r>
                        <a:rPr lang="zh-CN" altLang="en-US" sz="16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𝓍</m:t>
                      </m:r>
                      <m:r>
                        <a:rPr lang="en-US" altLang="zh-CN" sz="1600" b="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16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3385826B-9D37-4DB2-B42D-51F0E2DBE7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0496" y="5149664"/>
                <a:ext cx="1512168" cy="606705"/>
              </a:xfrm>
              <a:prstGeom prst="rect">
                <a:avLst/>
              </a:prstGeom>
              <a:blipFill>
                <a:blip r:embed="rId6"/>
                <a:stretch>
                  <a:fillRect t="-4040" b="-404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767FA20C-23D4-491D-8EC5-8981C19AF206}"/>
                  </a:ext>
                </a:extLst>
              </p:cNvPr>
              <p:cNvSpPr/>
              <p:nvPr/>
            </p:nvSpPr>
            <p:spPr bwMode="auto">
              <a:xfrm>
                <a:off x="6424285" y="3657022"/>
                <a:ext cx="1047958" cy="36004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0" lang="zh-CN" altLang="en-US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𝒵</m:t>
                      </m:r>
                    </m:oMath>
                  </m:oMathPara>
                </a14:m>
                <a:endParaRPr kumimoji="0" lang="zh-CN" altLang="en-US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767FA20C-23D4-491D-8EC5-8981C19AF2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424285" y="3657022"/>
                <a:ext cx="1047958" cy="360040"/>
              </a:xfrm>
              <a:prstGeom prst="rect">
                <a:avLst/>
              </a:prstGeom>
              <a:blipFill>
                <a:blip r:embed="rId7"/>
                <a:stretch>
                  <a:fillRect b="-4918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25AABA8A-CCEC-43CE-A636-1B0F9E34835B}"/>
                  </a:ext>
                </a:extLst>
              </p:cNvPr>
              <p:cNvSpPr txBox="1"/>
              <p:nvPr/>
            </p:nvSpPr>
            <p:spPr>
              <a:xfrm>
                <a:off x="5322321" y="3985828"/>
                <a:ext cx="3251886" cy="3606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zh-CN" altLang="en-US" sz="1600" b="0" dirty="0">
                    <a:solidFill>
                      <a:schemeClr val="tx1"/>
                    </a:solidFill>
                  </a:rPr>
                  <a:t>从</a:t>
                </a:r>
                <a14:m>
                  <m:oMath xmlns:m="http://schemas.openxmlformats.org/officeDocument/2006/math">
                    <m:r>
                      <a:rPr lang="zh-CN" alt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𝓏</m:t>
                    </m:r>
                    <m:r>
                      <a:rPr lang="en-US" altLang="zh-CN" sz="16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zh-CN" alt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𝓍</m:t>
                    </m:r>
                    <m:r>
                      <a:rPr lang="en-US" altLang="zh-CN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zh-CN" alt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𝒩</m:t>
                    </m:r>
                    <m:r>
                      <a:rPr lang="en-US" altLang="zh-CN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16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16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zh-CN" altLang="en-US" sz="16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𝓏</m:t>
                        </m:r>
                        <m:r>
                          <a:rPr lang="en-US" altLang="zh-CN" sz="16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zh-CN" altLang="en-US" sz="16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𝓍</m:t>
                        </m:r>
                      </m:sub>
                    </m:sSub>
                    <m:r>
                      <a:rPr lang="en-US" altLang="zh-CN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16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16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∑</m:t>
                        </m:r>
                      </m:e>
                      <m:sub>
                        <m:r>
                          <a:rPr lang="zh-CN" altLang="en-US" sz="16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𝓏</m:t>
                        </m:r>
                        <m:r>
                          <a:rPr lang="en-US" altLang="zh-CN" sz="16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zh-CN" altLang="en-US" sz="16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𝓍</m:t>
                        </m:r>
                      </m:sub>
                    </m:sSub>
                    <m:r>
                      <a:rPr lang="en-US" altLang="zh-CN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zh-CN" altLang="en-US" sz="16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中</m:t>
                    </m:r>
                  </m:oMath>
                </a14:m>
                <a:r>
                  <a:rPr lang="zh-CN" altLang="en-US" sz="1600" b="0" dirty="0">
                    <a:solidFill>
                      <a:schemeClr val="tx1"/>
                    </a:solidFill>
                  </a:rPr>
                  <a:t>采样得到</a:t>
                </a:r>
                <a14:m>
                  <m:oMath xmlns:m="http://schemas.openxmlformats.org/officeDocument/2006/math">
                    <m:r>
                      <a:rPr lang="zh-CN" altLang="en-US" sz="16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𝓏</m:t>
                    </m:r>
                  </m:oMath>
                </a14:m>
                <a:endParaRPr lang="en-US" altLang="zh-CN" sz="16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25AABA8A-CCEC-43CE-A636-1B0F9E3483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2321" y="3985828"/>
                <a:ext cx="3251886" cy="360676"/>
              </a:xfrm>
              <a:prstGeom prst="rect">
                <a:avLst/>
              </a:prstGeom>
              <a:blipFill>
                <a:blip r:embed="rId8"/>
                <a:stretch>
                  <a:fillRect l="-936" t="-6780" b="-1355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CB452B0C-7620-4FF8-8737-D736AEF8824D}"/>
              </a:ext>
            </a:extLst>
          </p:cNvPr>
          <p:cNvCxnSpPr>
            <a:cxnSpLocks/>
            <a:endCxn id="23" idx="2"/>
          </p:cNvCxnSpPr>
          <p:nvPr/>
        </p:nvCxnSpPr>
        <p:spPr bwMode="auto">
          <a:xfrm flipV="1">
            <a:off x="6044322" y="4346504"/>
            <a:ext cx="903942" cy="394255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</p:spPr>
      </p:cxn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DC98013F-4DBA-493B-8F66-4E4BD31A715C}"/>
              </a:ext>
            </a:extLst>
          </p:cNvPr>
          <p:cNvCxnSpPr>
            <a:cxnSpLocks/>
            <a:endCxn id="23" idx="2"/>
          </p:cNvCxnSpPr>
          <p:nvPr/>
        </p:nvCxnSpPr>
        <p:spPr bwMode="auto">
          <a:xfrm flipH="1" flipV="1">
            <a:off x="6948264" y="4346504"/>
            <a:ext cx="903942" cy="394255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7F4903E8-5D40-497A-9542-3A9220A4FCCD}"/>
                  </a:ext>
                </a:extLst>
              </p:cNvPr>
              <p:cNvSpPr/>
              <p:nvPr/>
            </p:nvSpPr>
            <p:spPr bwMode="auto">
              <a:xfrm>
                <a:off x="5644436" y="2900946"/>
                <a:ext cx="799772" cy="36004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vert="horz" wrap="square" lIns="91440" tIns="45720" rIns="91440" bIns="45720" numCol="1" rtlCol="0" anchor="b" anchorCtr="0" compatLnSpc="1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20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zh-CN" altLang="en-US" sz="20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zh-CN" altLang="en-US" sz="2000" b="0" i="1">
                              <a:latin typeface="Cambria Math" panose="02040503050406030204" pitchFamily="18" charset="0"/>
                            </a:rPr>
                            <m:t>𝓍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zh-CN" altLang="en-US" sz="2000" b="0" i="1">
                              <a:latin typeface="Cambria Math" panose="02040503050406030204" pitchFamily="18" charset="0"/>
                            </a:rPr>
                            <m:t>𝓏</m:t>
                          </m:r>
                        </m:sub>
                      </m:sSub>
                    </m:oMath>
                  </m:oMathPara>
                </a14:m>
                <a:endParaRPr kumimoji="0" lang="zh-CN" altLang="en-US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7F4903E8-5D40-497A-9542-3A9220A4FC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644436" y="2900946"/>
                <a:ext cx="799772" cy="360040"/>
              </a:xfrm>
              <a:prstGeom prst="rect">
                <a:avLst/>
              </a:prstGeom>
              <a:blipFill>
                <a:blip r:embed="rId9"/>
                <a:stretch>
                  <a:fillRect b="-13115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54C0F8EB-A4C8-4FF9-B4E5-41766E57FCDE}"/>
              </a:ext>
            </a:extLst>
          </p:cNvPr>
          <p:cNvCxnSpPr>
            <a:cxnSpLocks/>
            <a:stCxn id="19" idx="0"/>
            <a:endCxn id="27" idx="2"/>
          </p:cNvCxnSpPr>
          <p:nvPr/>
        </p:nvCxnSpPr>
        <p:spPr bwMode="auto">
          <a:xfrm flipH="1" flipV="1">
            <a:off x="6044322" y="3260986"/>
            <a:ext cx="903942" cy="396036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85870605-BD23-42D2-AA2A-54D6D117C733}"/>
                  </a:ext>
                </a:extLst>
              </p:cNvPr>
              <p:cNvSpPr txBox="1"/>
              <p:nvPr/>
            </p:nvSpPr>
            <p:spPr>
              <a:xfrm>
                <a:off x="4355976" y="3356835"/>
                <a:ext cx="151216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600" b="0" dirty="0">
                    <a:solidFill>
                      <a:schemeClr val="tx1"/>
                    </a:solidFill>
                  </a:rPr>
                  <a:t>解码器网络</a:t>
                </a:r>
                <a:endParaRPr lang="en-US" altLang="zh-CN" sz="1600" b="0" dirty="0">
                  <a:solidFill>
                    <a:schemeClr val="tx1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b="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zh-CN" altLang="en-US" sz="1600" b="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altLang="zh-CN" sz="1600" b="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sz="16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𝓍</m:t>
                      </m:r>
                      <m:r>
                        <a:rPr lang="en-US" altLang="zh-CN" sz="1600" b="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zh-CN" altLang="el-GR" sz="16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𝓏</m:t>
                      </m:r>
                      <m:r>
                        <a:rPr lang="en-US" altLang="zh-CN" sz="1600" b="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16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85870605-BD23-42D2-AA2A-54D6D117C7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5976" y="3356835"/>
                <a:ext cx="1512168" cy="584775"/>
              </a:xfrm>
              <a:prstGeom prst="rect">
                <a:avLst/>
              </a:prstGeom>
              <a:blipFill>
                <a:blip r:embed="rId10"/>
                <a:stretch>
                  <a:fillRect t="-4167" b="-62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6D671BF0-E32D-437D-90B1-08C1309C98B1}"/>
              </a:ext>
            </a:extLst>
          </p:cNvPr>
          <p:cNvCxnSpPr>
            <a:cxnSpLocks/>
            <a:stCxn id="19" idx="0"/>
            <a:endCxn id="31" idx="2"/>
          </p:cNvCxnSpPr>
          <p:nvPr/>
        </p:nvCxnSpPr>
        <p:spPr bwMode="auto">
          <a:xfrm flipV="1">
            <a:off x="6948264" y="3260986"/>
            <a:ext cx="899021" cy="396036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3443C6B6-83DA-4DF2-8DA8-C4A273F2C82A}"/>
                  </a:ext>
                </a:extLst>
              </p:cNvPr>
              <p:cNvSpPr/>
              <p:nvPr/>
            </p:nvSpPr>
            <p:spPr bwMode="auto">
              <a:xfrm>
                <a:off x="7447399" y="2900946"/>
                <a:ext cx="799772" cy="36004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vert="horz" wrap="square" lIns="91440" tIns="45720" rIns="91440" bIns="45720" numCol="1" rtlCol="0" anchor="b" anchorCtr="0" compatLnSpc="1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b="0" i="1" smtClean="0">
                              <a:latin typeface="Cambria Math" panose="02040503050406030204" pitchFamily="18" charset="0"/>
                            </a:rPr>
                            <m:t>∑</m:t>
                          </m:r>
                        </m:e>
                        <m:sub>
                          <m:r>
                            <a:rPr lang="zh-CN" altLang="en-US" sz="2000" b="0" i="1">
                              <a:latin typeface="Cambria Math" panose="02040503050406030204" pitchFamily="18" charset="0"/>
                            </a:rPr>
                            <m:t>𝓍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zh-CN" altLang="en-US" sz="2000" b="0" i="1">
                              <a:latin typeface="Cambria Math" panose="02040503050406030204" pitchFamily="18" charset="0"/>
                            </a:rPr>
                            <m:t>𝓏</m:t>
                          </m:r>
                        </m:sub>
                      </m:sSub>
                    </m:oMath>
                  </m:oMathPara>
                </a14:m>
                <a:endParaRPr kumimoji="0" lang="zh-CN" altLang="en-US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3443C6B6-83DA-4DF2-8DA8-C4A273F2C8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447399" y="2900946"/>
                <a:ext cx="799772" cy="360040"/>
              </a:xfrm>
              <a:prstGeom prst="rect">
                <a:avLst/>
              </a:prstGeom>
              <a:blipFill>
                <a:blip r:embed="rId11"/>
                <a:stretch>
                  <a:fillRect t="-1639" b="-13115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矩形 31">
            <a:extLst>
              <a:ext uri="{FF2B5EF4-FFF2-40B4-BE49-F238E27FC236}">
                <a16:creationId xmlns:a16="http://schemas.microsoft.com/office/drawing/2014/main" id="{EFB2941E-EFD3-48E8-9563-F622F90E8C36}"/>
              </a:ext>
            </a:extLst>
          </p:cNvPr>
          <p:cNvSpPr/>
          <p:nvPr/>
        </p:nvSpPr>
        <p:spPr>
          <a:xfrm>
            <a:off x="1979712" y="4217539"/>
            <a:ext cx="18002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1400" b="0" dirty="0">
                <a:solidFill>
                  <a:schemeClr val="accent6">
                    <a:lumMod val="75000"/>
                  </a:schemeClr>
                </a:solidFill>
              </a:rPr>
              <a:t>使近似后验分布和先验分布逐渐变得相似</a:t>
            </a:r>
            <a:endParaRPr lang="en-US" altLang="zh-CN" sz="1400" b="0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35" name="图片 34">
            <a:extLst>
              <a:ext uri="{FF2B5EF4-FFF2-40B4-BE49-F238E27FC236}">
                <a16:creationId xmlns:a16="http://schemas.microsoft.com/office/drawing/2014/main" id="{67ED3B72-9456-4DA6-B820-DB4B42A0F11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3568" y="2424447"/>
            <a:ext cx="3528392" cy="864096"/>
          </a:xfrm>
          <a:prstGeom prst="rect">
            <a:avLst/>
          </a:prstGeom>
        </p:spPr>
      </p:pic>
      <p:cxnSp>
        <p:nvCxnSpPr>
          <p:cNvPr id="36" name="连接符: 曲线 35">
            <a:extLst>
              <a:ext uri="{FF2B5EF4-FFF2-40B4-BE49-F238E27FC236}">
                <a16:creationId xmlns:a16="http://schemas.microsoft.com/office/drawing/2014/main" id="{B3D4E6FF-4006-417A-91DE-0E5BC6D39F09}"/>
              </a:ext>
            </a:extLst>
          </p:cNvPr>
          <p:cNvCxnSpPr>
            <a:cxnSpLocks/>
          </p:cNvCxnSpPr>
          <p:nvPr/>
        </p:nvCxnSpPr>
        <p:spPr bwMode="auto">
          <a:xfrm rot="10800000">
            <a:off x="3715590" y="3140305"/>
            <a:ext cx="1648500" cy="1707803"/>
          </a:xfrm>
          <a:prstGeom prst="curvedConnector2">
            <a:avLst/>
          </a:prstGeom>
          <a:solidFill>
            <a:schemeClr val="accent1"/>
          </a:solidFill>
          <a:ln w="19050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</p:spPr>
      </p:cxnSp>
      <p:sp>
        <p:nvSpPr>
          <p:cNvPr id="26" name="矩形 25">
            <a:extLst>
              <a:ext uri="{FF2B5EF4-FFF2-40B4-BE49-F238E27FC236}">
                <a16:creationId xmlns:a16="http://schemas.microsoft.com/office/drawing/2014/main" id="{BFB7DFF4-52CC-4FA5-8227-4BA9ED15C538}"/>
              </a:ext>
            </a:extLst>
          </p:cNvPr>
          <p:cNvSpPr/>
          <p:nvPr/>
        </p:nvSpPr>
        <p:spPr>
          <a:xfrm>
            <a:off x="3790493" y="6541393"/>
            <a:ext cx="561662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b="0" dirty="0">
                <a:latin typeface="Times New Roman" panose="02020603050405020304" pitchFamily="18" charset="0"/>
                <a:cs typeface="Times New Roman" panose="02020603050405020304" pitchFamily="18" charset="0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Kingma and Welling, </a:t>
            </a:r>
            <a:r>
              <a:rPr lang="en-US" altLang="zh-CN" sz="1400" b="0" dirty="0">
                <a:latin typeface="Times New Roman" panose="02020603050405020304" pitchFamily="18" charset="0"/>
                <a:cs typeface="Times New Roman" panose="02020603050405020304" pitchFamily="18" charset="0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“</a:t>
            </a:r>
            <a:r>
              <a:rPr lang="zh-CN" altLang="en-US" sz="1400" b="0" dirty="0">
                <a:latin typeface="Times New Roman" panose="02020603050405020304" pitchFamily="18" charset="0"/>
                <a:cs typeface="Times New Roman" panose="02020603050405020304" pitchFamily="18" charset="0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Auto-Encoding Variational Bayes</a:t>
            </a:r>
            <a:r>
              <a:rPr lang="en-US" altLang="zh-CN" sz="1400" b="0" dirty="0">
                <a:latin typeface="Times New Roman" panose="02020603050405020304" pitchFamily="18" charset="0"/>
                <a:cs typeface="Times New Roman" panose="02020603050405020304" pitchFamily="18" charset="0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”</a:t>
            </a:r>
            <a:r>
              <a:rPr lang="zh-CN" altLang="en-US" sz="1400" b="0" dirty="0">
                <a:latin typeface="Times New Roman" panose="02020603050405020304" pitchFamily="18" charset="0"/>
                <a:cs typeface="Times New Roman" panose="02020603050405020304" pitchFamily="18" charset="0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, ICLR 2014</a:t>
            </a:r>
            <a:endParaRPr lang="zh-CN" altLang="en-US" sz="14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865749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1187624" y="260648"/>
            <a:ext cx="7391400" cy="714375"/>
          </a:xfrm>
        </p:spPr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§</a:t>
            </a:r>
            <a:r>
              <a:rPr lang="zh-CN" altLang="en-US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变分自动编码器（</a:t>
            </a:r>
            <a:r>
              <a:rPr lang="en-US" altLang="zh-CN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VAE</a:t>
            </a:r>
            <a:r>
              <a:rPr lang="zh-CN" altLang="en-US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）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A966AF6-A7E2-4957-AF78-074576F3D730}"/>
              </a:ext>
            </a:extLst>
          </p:cNvPr>
          <p:cNvSpPr txBox="1"/>
          <p:nvPr/>
        </p:nvSpPr>
        <p:spPr>
          <a:xfrm>
            <a:off x="539552" y="1412776"/>
            <a:ext cx="4032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训练变分自动编码器（</a:t>
            </a:r>
            <a:r>
              <a:rPr lang="en-US" altLang="zh-CN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VAE</a:t>
            </a:r>
            <a:r>
              <a:rPr lang="zh-CN" alt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）的流程</a:t>
            </a:r>
            <a:endParaRPr lang="en-US" altLang="zh-CN" b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32C105AF-C798-4DE5-B532-A75793B5EEB7}"/>
                  </a:ext>
                </a:extLst>
              </p:cNvPr>
              <p:cNvSpPr/>
              <p:nvPr/>
            </p:nvSpPr>
            <p:spPr bwMode="auto">
              <a:xfrm>
                <a:off x="5940152" y="5877272"/>
                <a:ext cx="2016224" cy="36004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0" lang="zh-CN" altLang="en-US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𝒳</m:t>
                      </m:r>
                    </m:oMath>
                  </m:oMathPara>
                </a14:m>
                <a:endParaRPr kumimoji="0" lang="zh-CN" altLang="en-US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32C105AF-C798-4DE5-B532-A75793B5EE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940152" y="5877272"/>
                <a:ext cx="2016224" cy="360040"/>
              </a:xfrm>
              <a:prstGeom prst="rect">
                <a:avLst/>
              </a:prstGeom>
              <a:blipFill>
                <a:blip r:embed="rId3"/>
                <a:stretch>
                  <a:fillRect b="-4918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18F073A7-BA06-4EEC-8F44-BFEDE00F679B}"/>
                  </a:ext>
                </a:extLst>
              </p:cNvPr>
              <p:cNvSpPr/>
              <p:nvPr/>
            </p:nvSpPr>
            <p:spPr bwMode="auto">
              <a:xfrm>
                <a:off x="5644436" y="4740759"/>
                <a:ext cx="799772" cy="36004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vert="horz" wrap="square" lIns="91440" tIns="45720" rIns="91440" bIns="45720" numCol="1" rtlCol="0" anchor="b" anchorCtr="0" compatLnSpc="1"/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20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zh-CN" altLang="en-US" sz="20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kumimoji="0" lang="zh-CN" altLang="en-US" sz="20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𝓏</m:t>
                          </m:r>
                          <m:r>
                            <a:rPr kumimoji="0" lang="en-US" altLang="zh-CN" sz="20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kumimoji="0" lang="zh-CN" altLang="en-US" sz="20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𝓍</m:t>
                          </m:r>
                        </m:sub>
                      </m:sSub>
                    </m:oMath>
                  </m:oMathPara>
                </a14:m>
                <a:endParaRPr kumimoji="0" lang="zh-CN" altLang="en-US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18F073A7-BA06-4EEC-8F44-BFEDE00F67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644436" y="4740759"/>
                <a:ext cx="799772" cy="360040"/>
              </a:xfrm>
              <a:prstGeom prst="rect">
                <a:avLst/>
              </a:prstGeom>
              <a:blipFill>
                <a:blip r:embed="rId4"/>
                <a:stretch>
                  <a:fillRect b="-13115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A5B6F37E-855C-4585-8BAA-C5B64124D39D}"/>
              </a:ext>
            </a:extLst>
          </p:cNvPr>
          <p:cNvCxnSpPr>
            <a:cxnSpLocks/>
            <a:stCxn id="12" idx="0"/>
            <a:endCxn id="13" idx="2"/>
          </p:cNvCxnSpPr>
          <p:nvPr/>
        </p:nvCxnSpPr>
        <p:spPr bwMode="auto">
          <a:xfrm flipH="1" flipV="1">
            <a:off x="6044322" y="5100799"/>
            <a:ext cx="903942" cy="776473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</p:spPr>
      </p:cxn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41552F09-169E-4597-A6D5-0005806E7AD6}"/>
              </a:ext>
            </a:extLst>
          </p:cNvPr>
          <p:cNvCxnSpPr>
            <a:cxnSpLocks/>
            <a:stCxn id="12" idx="0"/>
            <a:endCxn id="16" idx="2"/>
          </p:cNvCxnSpPr>
          <p:nvPr/>
        </p:nvCxnSpPr>
        <p:spPr bwMode="auto">
          <a:xfrm flipV="1">
            <a:off x="6948264" y="5100799"/>
            <a:ext cx="903942" cy="776473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C2435A88-5865-4FA9-81EA-045D97A6C4A7}"/>
                  </a:ext>
                </a:extLst>
              </p:cNvPr>
              <p:cNvSpPr/>
              <p:nvPr/>
            </p:nvSpPr>
            <p:spPr bwMode="auto">
              <a:xfrm>
                <a:off x="7452320" y="4740759"/>
                <a:ext cx="799772" cy="36004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vert="horz" wrap="square" lIns="91440" tIns="45720" rIns="91440" bIns="45720" numCol="1" rtlCol="0" anchor="b" anchorCtr="0" compatLnSpc="1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b="0" i="1" smtClean="0">
                              <a:latin typeface="Cambria Math" panose="02040503050406030204" pitchFamily="18" charset="0"/>
                            </a:rPr>
                            <m:t>∑</m:t>
                          </m:r>
                        </m:e>
                        <m:sub>
                          <m:r>
                            <a:rPr lang="zh-CN" altLang="en-US" sz="2000" b="0" i="1">
                              <a:latin typeface="Cambria Math" panose="02040503050406030204" pitchFamily="18" charset="0"/>
                            </a:rPr>
                            <m:t>𝓏</m:t>
                          </m:r>
                          <m:r>
                            <a:rPr lang="en-US" altLang="zh-CN" sz="2000" b="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zh-CN" altLang="en-US" sz="2000" b="0" i="1">
                              <a:latin typeface="Cambria Math" panose="02040503050406030204" pitchFamily="18" charset="0"/>
                            </a:rPr>
                            <m:t>𝓍</m:t>
                          </m:r>
                        </m:sub>
                      </m:sSub>
                    </m:oMath>
                  </m:oMathPara>
                </a14:m>
                <a:endParaRPr kumimoji="0" lang="zh-CN" altLang="en-US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C2435A88-5865-4FA9-81EA-045D97A6C4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452320" y="4740759"/>
                <a:ext cx="799772" cy="360040"/>
              </a:xfrm>
              <a:prstGeom prst="rect">
                <a:avLst/>
              </a:prstGeom>
              <a:blipFill>
                <a:blip r:embed="rId5"/>
                <a:stretch>
                  <a:fillRect t="-1639" b="-13115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文本框 16">
            <a:extLst>
              <a:ext uri="{FF2B5EF4-FFF2-40B4-BE49-F238E27FC236}">
                <a16:creationId xmlns:a16="http://schemas.microsoft.com/office/drawing/2014/main" id="{4FDF0B11-8D79-4D76-A5DB-7EA9210F18DF}"/>
              </a:ext>
            </a:extLst>
          </p:cNvPr>
          <p:cNvSpPr txBox="1"/>
          <p:nvPr/>
        </p:nvSpPr>
        <p:spPr>
          <a:xfrm>
            <a:off x="4716016" y="5912825"/>
            <a:ext cx="11521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600" b="0" dirty="0"/>
              <a:t>输入数据</a:t>
            </a:r>
            <a:endParaRPr lang="en-US" altLang="zh-CN" sz="1600" b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3385826B-9D37-4DB2-B42D-51F0E2DBE783}"/>
                  </a:ext>
                </a:extLst>
              </p:cNvPr>
              <p:cNvSpPr txBox="1"/>
              <p:nvPr/>
            </p:nvSpPr>
            <p:spPr>
              <a:xfrm>
                <a:off x="4420496" y="5149664"/>
                <a:ext cx="1512168" cy="6067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600" b="0" dirty="0">
                    <a:solidFill>
                      <a:schemeClr val="tx1"/>
                    </a:solidFill>
                  </a:rPr>
                  <a:t>编码器网络</a:t>
                </a:r>
                <a:endParaRPr lang="en-US" altLang="zh-CN" sz="1600" b="0" dirty="0">
                  <a:solidFill>
                    <a:schemeClr val="tx1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b="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zh-CN" altLang="en-US" sz="1600" b="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sub>
                      </m:sSub>
                      <m:r>
                        <a:rPr lang="en-US" altLang="zh-CN" sz="1600" b="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l-GR" sz="16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𝓏</m:t>
                      </m:r>
                      <m:r>
                        <a:rPr lang="en-US" altLang="zh-CN" sz="16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r>
                        <a:rPr lang="zh-CN" altLang="en-US" sz="16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𝓍</m:t>
                      </m:r>
                      <m:r>
                        <a:rPr lang="en-US" altLang="zh-CN" sz="1600" b="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16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3385826B-9D37-4DB2-B42D-51F0E2DBE7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0496" y="5149664"/>
                <a:ext cx="1512168" cy="606705"/>
              </a:xfrm>
              <a:prstGeom prst="rect">
                <a:avLst/>
              </a:prstGeom>
              <a:blipFill>
                <a:blip r:embed="rId6"/>
                <a:stretch>
                  <a:fillRect t="-4040" b="-404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767FA20C-23D4-491D-8EC5-8981C19AF206}"/>
                  </a:ext>
                </a:extLst>
              </p:cNvPr>
              <p:cNvSpPr/>
              <p:nvPr/>
            </p:nvSpPr>
            <p:spPr bwMode="auto">
              <a:xfrm>
                <a:off x="6424285" y="3657022"/>
                <a:ext cx="1047958" cy="36004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0" lang="zh-CN" altLang="en-US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𝒵</m:t>
                      </m:r>
                    </m:oMath>
                  </m:oMathPara>
                </a14:m>
                <a:endParaRPr kumimoji="0" lang="zh-CN" altLang="en-US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767FA20C-23D4-491D-8EC5-8981C19AF2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424285" y="3657022"/>
                <a:ext cx="1047958" cy="360040"/>
              </a:xfrm>
              <a:prstGeom prst="rect">
                <a:avLst/>
              </a:prstGeom>
              <a:blipFill>
                <a:blip r:embed="rId7"/>
                <a:stretch>
                  <a:fillRect b="-4918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25AABA8A-CCEC-43CE-A636-1B0F9E34835B}"/>
                  </a:ext>
                </a:extLst>
              </p:cNvPr>
              <p:cNvSpPr txBox="1"/>
              <p:nvPr/>
            </p:nvSpPr>
            <p:spPr>
              <a:xfrm>
                <a:off x="5322321" y="3985828"/>
                <a:ext cx="3251886" cy="3606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zh-CN" altLang="en-US" sz="1600" b="0" dirty="0">
                    <a:solidFill>
                      <a:schemeClr val="tx1"/>
                    </a:solidFill>
                  </a:rPr>
                  <a:t>从</a:t>
                </a:r>
                <a14:m>
                  <m:oMath xmlns:m="http://schemas.openxmlformats.org/officeDocument/2006/math">
                    <m:r>
                      <a:rPr lang="zh-CN" alt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𝓏</m:t>
                    </m:r>
                    <m:r>
                      <a:rPr lang="en-US" altLang="zh-CN" sz="16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zh-CN" alt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𝓍</m:t>
                    </m:r>
                    <m:r>
                      <a:rPr lang="en-US" altLang="zh-CN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zh-CN" alt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𝒩</m:t>
                    </m:r>
                    <m:r>
                      <a:rPr lang="en-US" altLang="zh-CN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16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16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zh-CN" altLang="en-US" sz="16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𝓏</m:t>
                        </m:r>
                        <m:r>
                          <a:rPr lang="en-US" altLang="zh-CN" sz="16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zh-CN" altLang="en-US" sz="16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𝓍</m:t>
                        </m:r>
                      </m:sub>
                    </m:sSub>
                    <m:r>
                      <a:rPr lang="en-US" altLang="zh-CN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16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16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∑</m:t>
                        </m:r>
                      </m:e>
                      <m:sub>
                        <m:r>
                          <a:rPr lang="zh-CN" altLang="en-US" sz="16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𝓏</m:t>
                        </m:r>
                        <m:r>
                          <a:rPr lang="en-US" altLang="zh-CN" sz="16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zh-CN" altLang="en-US" sz="16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𝓍</m:t>
                        </m:r>
                      </m:sub>
                    </m:sSub>
                    <m:r>
                      <a:rPr lang="en-US" altLang="zh-CN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zh-CN" altLang="en-US" sz="16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中</m:t>
                    </m:r>
                  </m:oMath>
                </a14:m>
                <a:r>
                  <a:rPr lang="zh-CN" altLang="en-US" sz="1600" b="0" dirty="0">
                    <a:solidFill>
                      <a:schemeClr val="tx1"/>
                    </a:solidFill>
                  </a:rPr>
                  <a:t>采样得到</a:t>
                </a:r>
                <a14:m>
                  <m:oMath xmlns:m="http://schemas.openxmlformats.org/officeDocument/2006/math">
                    <m:r>
                      <a:rPr lang="zh-CN" altLang="en-US" sz="16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𝓏</m:t>
                    </m:r>
                  </m:oMath>
                </a14:m>
                <a:endParaRPr lang="en-US" altLang="zh-CN" sz="16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25AABA8A-CCEC-43CE-A636-1B0F9E3483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2321" y="3985828"/>
                <a:ext cx="3251886" cy="360676"/>
              </a:xfrm>
              <a:prstGeom prst="rect">
                <a:avLst/>
              </a:prstGeom>
              <a:blipFill>
                <a:blip r:embed="rId8"/>
                <a:stretch>
                  <a:fillRect l="-936" t="-6780" b="-1355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CB452B0C-7620-4FF8-8737-D736AEF8824D}"/>
              </a:ext>
            </a:extLst>
          </p:cNvPr>
          <p:cNvCxnSpPr>
            <a:cxnSpLocks/>
            <a:endCxn id="23" idx="2"/>
          </p:cNvCxnSpPr>
          <p:nvPr/>
        </p:nvCxnSpPr>
        <p:spPr bwMode="auto">
          <a:xfrm flipV="1">
            <a:off x="6044322" y="4346504"/>
            <a:ext cx="903942" cy="394255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</p:spPr>
      </p:cxn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DC98013F-4DBA-493B-8F66-4E4BD31A715C}"/>
              </a:ext>
            </a:extLst>
          </p:cNvPr>
          <p:cNvCxnSpPr>
            <a:cxnSpLocks/>
            <a:endCxn id="23" idx="2"/>
          </p:cNvCxnSpPr>
          <p:nvPr/>
        </p:nvCxnSpPr>
        <p:spPr bwMode="auto">
          <a:xfrm flipH="1" flipV="1">
            <a:off x="6948264" y="4346504"/>
            <a:ext cx="903942" cy="394255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7F4903E8-5D40-497A-9542-3A9220A4FCCD}"/>
                  </a:ext>
                </a:extLst>
              </p:cNvPr>
              <p:cNvSpPr/>
              <p:nvPr/>
            </p:nvSpPr>
            <p:spPr bwMode="auto">
              <a:xfrm>
                <a:off x="5644436" y="2900946"/>
                <a:ext cx="799772" cy="36004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vert="horz" wrap="square" lIns="91440" tIns="45720" rIns="91440" bIns="45720" numCol="1" rtlCol="0" anchor="b" anchorCtr="0" compatLnSpc="1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20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zh-CN" altLang="en-US" sz="20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zh-CN" altLang="en-US" sz="2000" b="0" i="1">
                              <a:latin typeface="Cambria Math" panose="02040503050406030204" pitchFamily="18" charset="0"/>
                            </a:rPr>
                            <m:t>𝓍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zh-CN" altLang="en-US" sz="2000" b="0" i="1">
                              <a:latin typeface="Cambria Math" panose="02040503050406030204" pitchFamily="18" charset="0"/>
                            </a:rPr>
                            <m:t>𝓏</m:t>
                          </m:r>
                        </m:sub>
                      </m:sSub>
                    </m:oMath>
                  </m:oMathPara>
                </a14:m>
                <a:endParaRPr kumimoji="0" lang="zh-CN" altLang="en-US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7F4903E8-5D40-497A-9542-3A9220A4FC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644436" y="2900946"/>
                <a:ext cx="799772" cy="360040"/>
              </a:xfrm>
              <a:prstGeom prst="rect">
                <a:avLst/>
              </a:prstGeom>
              <a:blipFill>
                <a:blip r:embed="rId9"/>
                <a:stretch>
                  <a:fillRect b="-13115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54C0F8EB-A4C8-4FF9-B4E5-41766E57FCDE}"/>
              </a:ext>
            </a:extLst>
          </p:cNvPr>
          <p:cNvCxnSpPr>
            <a:cxnSpLocks/>
            <a:stCxn id="19" idx="0"/>
            <a:endCxn id="27" idx="2"/>
          </p:cNvCxnSpPr>
          <p:nvPr/>
        </p:nvCxnSpPr>
        <p:spPr bwMode="auto">
          <a:xfrm flipH="1" flipV="1">
            <a:off x="6044322" y="3260986"/>
            <a:ext cx="903942" cy="396036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85870605-BD23-42D2-AA2A-54D6D117C733}"/>
                  </a:ext>
                </a:extLst>
              </p:cNvPr>
              <p:cNvSpPr txBox="1"/>
              <p:nvPr/>
            </p:nvSpPr>
            <p:spPr>
              <a:xfrm>
                <a:off x="4355976" y="3356835"/>
                <a:ext cx="151216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600" b="0" dirty="0">
                    <a:solidFill>
                      <a:schemeClr val="tx1"/>
                    </a:solidFill>
                  </a:rPr>
                  <a:t>解码器网络</a:t>
                </a:r>
                <a:endParaRPr lang="en-US" altLang="zh-CN" sz="1600" b="0" dirty="0">
                  <a:solidFill>
                    <a:schemeClr val="tx1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b="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zh-CN" altLang="en-US" sz="1600" b="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altLang="zh-CN" sz="1600" b="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sz="16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𝓍</m:t>
                      </m:r>
                      <m:r>
                        <a:rPr lang="en-US" altLang="zh-CN" sz="1600" b="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zh-CN" altLang="el-GR" sz="16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𝓏</m:t>
                      </m:r>
                      <m:r>
                        <a:rPr lang="en-US" altLang="zh-CN" sz="1600" b="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16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85870605-BD23-42D2-AA2A-54D6D117C7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5976" y="3356835"/>
                <a:ext cx="1512168" cy="584775"/>
              </a:xfrm>
              <a:prstGeom prst="rect">
                <a:avLst/>
              </a:prstGeom>
              <a:blipFill>
                <a:blip r:embed="rId10"/>
                <a:stretch>
                  <a:fillRect t="-4167" b="-62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6D671BF0-E32D-437D-90B1-08C1309C98B1}"/>
              </a:ext>
            </a:extLst>
          </p:cNvPr>
          <p:cNvCxnSpPr>
            <a:cxnSpLocks/>
            <a:stCxn id="19" idx="0"/>
            <a:endCxn id="31" idx="2"/>
          </p:cNvCxnSpPr>
          <p:nvPr/>
        </p:nvCxnSpPr>
        <p:spPr bwMode="auto">
          <a:xfrm flipV="1">
            <a:off x="6948264" y="3260986"/>
            <a:ext cx="899021" cy="396036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3443C6B6-83DA-4DF2-8DA8-C4A273F2C82A}"/>
                  </a:ext>
                </a:extLst>
              </p:cNvPr>
              <p:cNvSpPr/>
              <p:nvPr/>
            </p:nvSpPr>
            <p:spPr bwMode="auto">
              <a:xfrm>
                <a:off x="7447399" y="2900946"/>
                <a:ext cx="799772" cy="36004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vert="horz" wrap="square" lIns="91440" tIns="45720" rIns="91440" bIns="45720" numCol="1" rtlCol="0" anchor="b" anchorCtr="0" compatLnSpc="1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b="0" i="1" smtClean="0">
                              <a:latin typeface="Cambria Math" panose="02040503050406030204" pitchFamily="18" charset="0"/>
                            </a:rPr>
                            <m:t>∑</m:t>
                          </m:r>
                        </m:e>
                        <m:sub>
                          <m:r>
                            <a:rPr lang="zh-CN" altLang="en-US" sz="2000" b="0" i="1">
                              <a:latin typeface="Cambria Math" panose="02040503050406030204" pitchFamily="18" charset="0"/>
                            </a:rPr>
                            <m:t>𝓍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zh-CN" altLang="en-US" sz="2000" b="0" i="1">
                              <a:latin typeface="Cambria Math" panose="02040503050406030204" pitchFamily="18" charset="0"/>
                            </a:rPr>
                            <m:t>𝓏</m:t>
                          </m:r>
                        </m:sub>
                      </m:sSub>
                    </m:oMath>
                  </m:oMathPara>
                </a14:m>
                <a:endParaRPr kumimoji="0" lang="zh-CN" altLang="en-US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3443C6B6-83DA-4DF2-8DA8-C4A273F2C8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447399" y="2900946"/>
                <a:ext cx="799772" cy="360040"/>
              </a:xfrm>
              <a:prstGeom prst="rect">
                <a:avLst/>
              </a:prstGeom>
              <a:blipFill>
                <a:blip r:embed="rId11"/>
                <a:stretch>
                  <a:fillRect t="-1639" b="-13115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58F34291-55AB-4159-BE6B-D11C5460F7FA}"/>
                  </a:ext>
                </a:extLst>
              </p:cNvPr>
              <p:cNvSpPr txBox="1"/>
              <p:nvPr/>
            </p:nvSpPr>
            <p:spPr>
              <a:xfrm>
                <a:off x="5305561" y="2145546"/>
                <a:ext cx="3251886" cy="3640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zh-CN" altLang="en-US" sz="1600" b="0" dirty="0">
                    <a:solidFill>
                      <a:schemeClr val="tx1"/>
                    </a:solidFill>
                  </a:rPr>
                  <a:t>从</a:t>
                </a:r>
                <a14:m>
                  <m:oMath xmlns:m="http://schemas.openxmlformats.org/officeDocument/2006/math">
                    <m:r>
                      <a:rPr lang="zh-CN" alt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𝓍</m:t>
                    </m:r>
                    <m:r>
                      <a:rPr lang="en-US" altLang="zh-CN" sz="1600" b="0" i="1">
                        <a:latin typeface="Cambria Math" panose="02040503050406030204" pitchFamily="18" charset="0"/>
                      </a:rPr>
                      <m:t>|</m:t>
                    </m:r>
                    <m:r>
                      <a:rPr lang="zh-CN" altLang="en-US" sz="1600" b="0" i="1">
                        <a:latin typeface="Cambria Math" panose="02040503050406030204" pitchFamily="18" charset="0"/>
                      </a:rPr>
                      <m:t>𝓏</m:t>
                    </m:r>
                    <m:r>
                      <a:rPr lang="en-US" altLang="zh-CN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zh-CN" alt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𝒩</m:t>
                    </m:r>
                    <m:r>
                      <a:rPr lang="en-US" altLang="zh-CN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16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16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zh-CN" altLang="en-US" sz="1600" b="0" i="1">
                            <a:latin typeface="Cambria Math" panose="02040503050406030204" pitchFamily="18" charset="0"/>
                          </a:rPr>
                          <m:t>𝓍</m:t>
                        </m:r>
                        <m:r>
                          <a:rPr lang="en-US" altLang="zh-CN" sz="1600" b="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zh-CN" altLang="en-US" sz="1600" b="0" i="1">
                            <a:latin typeface="Cambria Math" panose="02040503050406030204" pitchFamily="18" charset="0"/>
                          </a:rPr>
                          <m:t>𝓏</m:t>
                        </m:r>
                      </m:sub>
                    </m:sSub>
                    <m:r>
                      <a:rPr lang="en-US" altLang="zh-CN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16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16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∑</m:t>
                        </m:r>
                      </m:e>
                      <m:sub>
                        <m:r>
                          <a:rPr lang="zh-CN" altLang="en-US" sz="1600" b="0" i="1">
                            <a:latin typeface="Cambria Math" panose="02040503050406030204" pitchFamily="18" charset="0"/>
                          </a:rPr>
                          <m:t>𝓍</m:t>
                        </m:r>
                        <m:r>
                          <a:rPr lang="en-US" altLang="zh-CN" sz="1600" b="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zh-CN" altLang="en-US" sz="1600" b="0" i="1">
                            <a:latin typeface="Cambria Math" panose="02040503050406030204" pitchFamily="18" charset="0"/>
                          </a:rPr>
                          <m:t>𝓏</m:t>
                        </m:r>
                      </m:sub>
                    </m:sSub>
                    <m:r>
                      <a:rPr lang="en-US" altLang="zh-CN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zh-CN" altLang="en-US" sz="16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中</m:t>
                    </m:r>
                  </m:oMath>
                </a14:m>
                <a:r>
                  <a:rPr lang="zh-CN" altLang="en-US" sz="1600" b="0" dirty="0">
                    <a:solidFill>
                      <a:schemeClr val="tx1"/>
                    </a:solidFill>
                  </a:rPr>
                  <a:t>采样得到</a:t>
                </a:r>
                <a14:m>
                  <m:oMath xmlns:m="http://schemas.openxmlformats.org/officeDocument/2006/math">
                    <m:r>
                      <a:rPr lang="zh-CN" altLang="en-US" sz="1600" b="0" i="1">
                        <a:latin typeface="Cambria Math" panose="02040503050406030204" pitchFamily="18" charset="0"/>
                      </a:rPr>
                      <m:t>𝓍</m:t>
                    </m:r>
                  </m:oMath>
                </a14:m>
                <a:endParaRPr lang="en-US" altLang="zh-CN" sz="16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58F34291-55AB-4159-BE6B-D11C5460F7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5561" y="2145546"/>
                <a:ext cx="3251886" cy="364074"/>
              </a:xfrm>
              <a:prstGeom prst="rect">
                <a:avLst/>
              </a:prstGeom>
              <a:blipFill>
                <a:blip r:embed="rId12"/>
                <a:stretch>
                  <a:fillRect l="-936" t="-6667" b="-11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15492282-B83D-4327-8430-C4ED00AC295E}"/>
              </a:ext>
            </a:extLst>
          </p:cNvPr>
          <p:cNvCxnSpPr>
            <a:cxnSpLocks/>
            <a:stCxn id="27" idx="0"/>
            <a:endCxn id="26" idx="2"/>
          </p:cNvCxnSpPr>
          <p:nvPr/>
        </p:nvCxnSpPr>
        <p:spPr bwMode="auto">
          <a:xfrm flipV="1">
            <a:off x="6044322" y="2509620"/>
            <a:ext cx="887182" cy="391326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</p:spPr>
      </p:cxn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5E89EB38-8170-4836-8C1D-9F938D0682C2}"/>
              </a:ext>
            </a:extLst>
          </p:cNvPr>
          <p:cNvCxnSpPr>
            <a:cxnSpLocks/>
            <a:stCxn id="31" idx="0"/>
            <a:endCxn id="26" idx="2"/>
          </p:cNvCxnSpPr>
          <p:nvPr/>
        </p:nvCxnSpPr>
        <p:spPr bwMode="auto">
          <a:xfrm flipH="1" flipV="1">
            <a:off x="6931504" y="2509620"/>
            <a:ext cx="915781" cy="391326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987B1837-DE4E-4819-8FE9-70DBB9A4EDCA}"/>
                  </a:ext>
                </a:extLst>
              </p:cNvPr>
              <p:cNvSpPr/>
              <p:nvPr/>
            </p:nvSpPr>
            <p:spPr bwMode="auto">
              <a:xfrm>
                <a:off x="5940152" y="1785688"/>
                <a:ext cx="2016224" cy="36004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kumimoji="0" lang="zh-CN" altLang="en-US" sz="20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zh-CN" altLang="en-US" sz="2000" b="0" i="1">
                              <a:latin typeface="Cambria Math" panose="02040503050406030204" pitchFamily="18" charset="0"/>
                            </a:rPr>
                            <m:t>𝒳</m:t>
                          </m:r>
                          <m:r>
                            <m:rPr>
                              <m:nor/>
                            </m:rPr>
                            <a:rPr lang="zh-CN" altLang="en-US" sz="2000" b="0" dirty="0"/>
                            <m:t> </m:t>
                          </m:r>
                        </m:e>
                      </m:acc>
                    </m:oMath>
                  </m:oMathPara>
                </a14:m>
                <a:endParaRPr kumimoji="0" lang="zh-CN" altLang="en-US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987B1837-DE4E-4819-8FE9-70DBB9A4ED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940152" y="1785688"/>
                <a:ext cx="2016224" cy="360040"/>
              </a:xfrm>
              <a:prstGeom prst="rect">
                <a:avLst/>
              </a:prstGeom>
              <a:blipFill>
                <a:blip r:embed="rId13"/>
                <a:stretch>
                  <a:fillRect t="-6557" b="-6557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矩形 35">
            <a:extLst>
              <a:ext uri="{FF2B5EF4-FFF2-40B4-BE49-F238E27FC236}">
                <a16:creationId xmlns:a16="http://schemas.microsoft.com/office/drawing/2014/main" id="{72C38B39-571D-4AC9-9ADC-950AE3421E5C}"/>
              </a:ext>
            </a:extLst>
          </p:cNvPr>
          <p:cNvSpPr/>
          <p:nvPr/>
        </p:nvSpPr>
        <p:spPr>
          <a:xfrm>
            <a:off x="1979712" y="4217539"/>
            <a:ext cx="18002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1400" b="0" dirty="0">
                <a:solidFill>
                  <a:schemeClr val="accent6">
                    <a:lumMod val="75000"/>
                  </a:schemeClr>
                </a:solidFill>
              </a:rPr>
              <a:t>使近似后验分布和先验分布逐渐变得相似</a:t>
            </a:r>
            <a:endParaRPr lang="en-US" altLang="zh-CN" sz="1400" b="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0978EEA1-85D2-4AD0-A779-004875F3A425}"/>
              </a:ext>
            </a:extLst>
          </p:cNvPr>
          <p:cNvSpPr/>
          <p:nvPr/>
        </p:nvSpPr>
        <p:spPr>
          <a:xfrm>
            <a:off x="4237964" y="2200084"/>
            <a:ext cx="106022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1400" b="0" dirty="0">
                <a:solidFill>
                  <a:srgbClr val="FF0000"/>
                </a:solidFill>
              </a:rPr>
              <a:t>最大化被重构的原始输入数据的似然</a:t>
            </a:r>
            <a:endParaRPr lang="en-US" altLang="zh-CN" sz="1400" b="0" dirty="0">
              <a:solidFill>
                <a:srgbClr val="FF0000"/>
              </a:solidFill>
            </a:endParaRPr>
          </a:p>
        </p:txBody>
      </p:sp>
      <p:pic>
        <p:nvPicPr>
          <p:cNvPr id="69" name="图片 68">
            <a:extLst>
              <a:ext uri="{FF2B5EF4-FFF2-40B4-BE49-F238E27FC236}">
                <a16:creationId xmlns:a16="http://schemas.microsoft.com/office/drawing/2014/main" id="{332F8BAE-DEEE-4A8C-975D-653FBB6D045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83568" y="2424447"/>
            <a:ext cx="3528392" cy="864096"/>
          </a:xfrm>
          <a:prstGeom prst="rect">
            <a:avLst/>
          </a:prstGeom>
        </p:spPr>
      </p:pic>
      <p:cxnSp>
        <p:nvCxnSpPr>
          <p:cNvPr id="70" name="连接符: 曲线 69">
            <a:extLst>
              <a:ext uri="{FF2B5EF4-FFF2-40B4-BE49-F238E27FC236}">
                <a16:creationId xmlns:a16="http://schemas.microsoft.com/office/drawing/2014/main" id="{F745385D-E8CB-4EF0-AF65-6807A136BD92}"/>
              </a:ext>
            </a:extLst>
          </p:cNvPr>
          <p:cNvCxnSpPr>
            <a:cxnSpLocks/>
          </p:cNvCxnSpPr>
          <p:nvPr/>
        </p:nvCxnSpPr>
        <p:spPr bwMode="auto">
          <a:xfrm rot="10800000">
            <a:off x="3715590" y="3140305"/>
            <a:ext cx="1648500" cy="1707803"/>
          </a:xfrm>
          <a:prstGeom prst="curvedConnector2">
            <a:avLst/>
          </a:prstGeom>
          <a:solidFill>
            <a:schemeClr val="accent1"/>
          </a:solidFill>
          <a:ln w="19050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</p:spPr>
      </p:cxnSp>
      <p:cxnSp>
        <p:nvCxnSpPr>
          <p:cNvPr id="68" name="直接箭头连接符 67">
            <a:extLst>
              <a:ext uri="{FF2B5EF4-FFF2-40B4-BE49-F238E27FC236}">
                <a16:creationId xmlns:a16="http://schemas.microsoft.com/office/drawing/2014/main" id="{068ACF1E-E66C-4569-AF03-28C02C3406EB}"/>
              </a:ext>
            </a:extLst>
          </p:cNvPr>
          <p:cNvCxnSpPr>
            <a:cxnSpLocks/>
            <a:stCxn id="35" idx="1"/>
          </p:cNvCxnSpPr>
          <p:nvPr/>
        </p:nvCxnSpPr>
        <p:spPr bwMode="auto">
          <a:xfrm flipH="1">
            <a:off x="1907704" y="1965708"/>
            <a:ext cx="4032448" cy="543912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FF3300"/>
            </a:solidFill>
            <a:prstDash val="solid"/>
            <a:round/>
            <a:headEnd type="none" w="med" len="med"/>
            <a:tailEnd type="triangle"/>
          </a:ln>
        </p:spPr>
      </p:cxnSp>
      <p:sp>
        <p:nvSpPr>
          <p:cNvPr id="34" name="矩形 33">
            <a:extLst>
              <a:ext uri="{FF2B5EF4-FFF2-40B4-BE49-F238E27FC236}">
                <a16:creationId xmlns:a16="http://schemas.microsoft.com/office/drawing/2014/main" id="{0D6D0A95-BFAB-4FAA-AB40-A8CE35EE5A1F}"/>
              </a:ext>
            </a:extLst>
          </p:cNvPr>
          <p:cNvSpPr/>
          <p:nvPr/>
        </p:nvSpPr>
        <p:spPr>
          <a:xfrm>
            <a:off x="3790493" y="6541393"/>
            <a:ext cx="561662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b="0" dirty="0">
                <a:latin typeface="Times New Roman" panose="02020603050405020304" pitchFamily="18" charset="0"/>
                <a:cs typeface="Times New Roman" panose="02020603050405020304" pitchFamily="18" charset="0"/>
                <a:hlinkClick r:id="rId1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Kingma and Welling, </a:t>
            </a:r>
            <a:r>
              <a:rPr lang="en-US" altLang="zh-CN" sz="1400" b="0" dirty="0">
                <a:latin typeface="Times New Roman" panose="02020603050405020304" pitchFamily="18" charset="0"/>
                <a:cs typeface="Times New Roman" panose="02020603050405020304" pitchFamily="18" charset="0"/>
                <a:hlinkClick r:id="rId1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“</a:t>
            </a:r>
            <a:r>
              <a:rPr lang="zh-CN" altLang="en-US" sz="1400" b="0" dirty="0">
                <a:latin typeface="Times New Roman" panose="02020603050405020304" pitchFamily="18" charset="0"/>
                <a:cs typeface="Times New Roman" panose="02020603050405020304" pitchFamily="18" charset="0"/>
                <a:hlinkClick r:id="rId1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Auto-Encoding Variational Bayes</a:t>
            </a:r>
            <a:r>
              <a:rPr lang="en-US" altLang="zh-CN" sz="1400" b="0" dirty="0">
                <a:latin typeface="Times New Roman" panose="02020603050405020304" pitchFamily="18" charset="0"/>
                <a:cs typeface="Times New Roman" panose="02020603050405020304" pitchFamily="18" charset="0"/>
                <a:hlinkClick r:id="rId1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”</a:t>
            </a:r>
            <a:r>
              <a:rPr lang="zh-CN" altLang="en-US" sz="1400" b="0" dirty="0">
                <a:latin typeface="Times New Roman" panose="02020603050405020304" pitchFamily="18" charset="0"/>
                <a:cs typeface="Times New Roman" panose="02020603050405020304" pitchFamily="18" charset="0"/>
                <a:hlinkClick r:id="rId1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, ICLR 2014</a:t>
            </a:r>
            <a:endParaRPr lang="zh-CN" altLang="en-US" sz="14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689474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1187624" y="260648"/>
            <a:ext cx="7391400" cy="714375"/>
          </a:xfrm>
        </p:spPr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§</a:t>
            </a:r>
            <a:r>
              <a:rPr lang="zh-CN" altLang="en-US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变分自动编码器（</a:t>
            </a:r>
            <a:r>
              <a:rPr lang="en-US" altLang="zh-CN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VAE</a:t>
            </a:r>
            <a:r>
              <a:rPr lang="zh-CN" altLang="en-US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）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A966AF6-A7E2-4957-AF78-074576F3D730}"/>
              </a:ext>
            </a:extLst>
          </p:cNvPr>
          <p:cNvSpPr txBox="1"/>
          <p:nvPr/>
        </p:nvSpPr>
        <p:spPr>
          <a:xfrm>
            <a:off x="539552" y="1412776"/>
            <a:ext cx="4032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训练变分自动编码器（</a:t>
            </a:r>
            <a:r>
              <a:rPr lang="en-US" altLang="zh-CN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VAE</a:t>
            </a:r>
            <a:r>
              <a:rPr lang="zh-CN" alt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）的流程</a:t>
            </a:r>
            <a:endParaRPr lang="en-US" altLang="zh-CN" b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32C105AF-C798-4DE5-B532-A75793B5EEB7}"/>
                  </a:ext>
                </a:extLst>
              </p:cNvPr>
              <p:cNvSpPr/>
              <p:nvPr/>
            </p:nvSpPr>
            <p:spPr bwMode="auto">
              <a:xfrm>
                <a:off x="5940152" y="5877272"/>
                <a:ext cx="2016224" cy="36004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0" lang="zh-CN" altLang="en-US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𝒳</m:t>
                      </m:r>
                    </m:oMath>
                  </m:oMathPara>
                </a14:m>
                <a:endParaRPr kumimoji="0" lang="zh-CN" altLang="en-US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32C105AF-C798-4DE5-B532-A75793B5EE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940152" y="5877272"/>
                <a:ext cx="2016224" cy="360040"/>
              </a:xfrm>
              <a:prstGeom prst="rect">
                <a:avLst/>
              </a:prstGeom>
              <a:blipFill>
                <a:blip r:embed="rId3"/>
                <a:stretch>
                  <a:fillRect b="-4918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18F073A7-BA06-4EEC-8F44-BFEDE00F679B}"/>
                  </a:ext>
                </a:extLst>
              </p:cNvPr>
              <p:cNvSpPr/>
              <p:nvPr/>
            </p:nvSpPr>
            <p:spPr bwMode="auto">
              <a:xfrm>
                <a:off x="5644436" y="4740759"/>
                <a:ext cx="799772" cy="36004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vert="horz" wrap="square" lIns="91440" tIns="45720" rIns="91440" bIns="45720" numCol="1" rtlCol="0" anchor="b" anchorCtr="0" compatLnSpc="1"/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20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zh-CN" altLang="en-US" sz="20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kumimoji="0" lang="zh-CN" altLang="en-US" sz="20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𝓏</m:t>
                          </m:r>
                          <m:r>
                            <a:rPr kumimoji="0" lang="en-US" altLang="zh-CN" sz="20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kumimoji="0" lang="zh-CN" altLang="en-US" sz="20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𝓍</m:t>
                          </m:r>
                        </m:sub>
                      </m:sSub>
                    </m:oMath>
                  </m:oMathPara>
                </a14:m>
                <a:endParaRPr kumimoji="0" lang="zh-CN" altLang="en-US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18F073A7-BA06-4EEC-8F44-BFEDE00F67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644436" y="4740759"/>
                <a:ext cx="799772" cy="360040"/>
              </a:xfrm>
              <a:prstGeom prst="rect">
                <a:avLst/>
              </a:prstGeom>
              <a:blipFill>
                <a:blip r:embed="rId4"/>
                <a:stretch>
                  <a:fillRect b="-13115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A5B6F37E-855C-4585-8BAA-C5B64124D39D}"/>
              </a:ext>
            </a:extLst>
          </p:cNvPr>
          <p:cNvCxnSpPr>
            <a:cxnSpLocks/>
            <a:stCxn id="12" idx="0"/>
            <a:endCxn id="13" idx="2"/>
          </p:cNvCxnSpPr>
          <p:nvPr/>
        </p:nvCxnSpPr>
        <p:spPr bwMode="auto">
          <a:xfrm flipH="1" flipV="1">
            <a:off x="6044322" y="5100799"/>
            <a:ext cx="903942" cy="776473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</p:spPr>
      </p:cxn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41552F09-169E-4597-A6D5-0005806E7AD6}"/>
              </a:ext>
            </a:extLst>
          </p:cNvPr>
          <p:cNvCxnSpPr>
            <a:cxnSpLocks/>
            <a:stCxn id="12" idx="0"/>
            <a:endCxn id="16" idx="2"/>
          </p:cNvCxnSpPr>
          <p:nvPr/>
        </p:nvCxnSpPr>
        <p:spPr bwMode="auto">
          <a:xfrm flipV="1">
            <a:off x="6948264" y="5100799"/>
            <a:ext cx="903942" cy="776473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C2435A88-5865-4FA9-81EA-045D97A6C4A7}"/>
                  </a:ext>
                </a:extLst>
              </p:cNvPr>
              <p:cNvSpPr/>
              <p:nvPr/>
            </p:nvSpPr>
            <p:spPr bwMode="auto">
              <a:xfrm>
                <a:off x="7452320" y="4740759"/>
                <a:ext cx="799772" cy="36004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vert="horz" wrap="square" lIns="91440" tIns="45720" rIns="91440" bIns="45720" numCol="1" rtlCol="0" anchor="b" anchorCtr="0" compatLnSpc="1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b="0" i="1" smtClean="0">
                              <a:latin typeface="Cambria Math" panose="02040503050406030204" pitchFamily="18" charset="0"/>
                            </a:rPr>
                            <m:t>∑</m:t>
                          </m:r>
                        </m:e>
                        <m:sub>
                          <m:r>
                            <a:rPr lang="zh-CN" altLang="en-US" sz="2000" b="0" i="1">
                              <a:latin typeface="Cambria Math" panose="02040503050406030204" pitchFamily="18" charset="0"/>
                            </a:rPr>
                            <m:t>𝓏</m:t>
                          </m:r>
                          <m:r>
                            <a:rPr lang="en-US" altLang="zh-CN" sz="2000" b="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zh-CN" altLang="en-US" sz="2000" b="0" i="1">
                              <a:latin typeface="Cambria Math" panose="02040503050406030204" pitchFamily="18" charset="0"/>
                            </a:rPr>
                            <m:t>𝓍</m:t>
                          </m:r>
                        </m:sub>
                      </m:sSub>
                    </m:oMath>
                  </m:oMathPara>
                </a14:m>
                <a:endParaRPr kumimoji="0" lang="zh-CN" altLang="en-US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C2435A88-5865-4FA9-81EA-045D97A6C4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452320" y="4740759"/>
                <a:ext cx="799772" cy="360040"/>
              </a:xfrm>
              <a:prstGeom prst="rect">
                <a:avLst/>
              </a:prstGeom>
              <a:blipFill>
                <a:blip r:embed="rId5"/>
                <a:stretch>
                  <a:fillRect t="-1639" b="-13115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文本框 16">
            <a:extLst>
              <a:ext uri="{FF2B5EF4-FFF2-40B4-BE49-F238E27FC236}">
                <a16:creationId xmlns:a16="http://schemas.microsoft.com/office/drawing/2014/main" id="{4FDF0B11-8D79-4D76-A5DB-7EA9210F18DF}"/>
              </a:ext>
            </a:extLst>
          </p:cNvPr>
          <p:cNvSpPr txBox="1"/>
          <p:nvPr/>
        </p:nvSpPr>
        <p:spPr>
          <a:xfrm>
            <a:off x="4716016" y="5912825"/>
            <a:ext cx="11521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600" b="0" dirty="0"/>
              <a:t>输入数据</a:t>
            </a:r>
            <a:endParaRPr lang="en-US" altLang="zh-CN" sz="1600" b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3385826B-9D37-4DB2-B42D-51F0E2DBE783}"/>
                  </a:ext>
                </a:extLst>
              </p:cNvPr>
              <p:cNvSpPr txBox="1"/>
              <p:nvPr/>
            </p:nvSpPr>
            <p:spPr>
              <a:xfrm>
                <a:off x="4420496" y="5149664"/>
                <a:ext cx="1512168" cy="6067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600" b="0" dirty="0">
                    <a:solidFill>
                      <a:schemeClr val="tx1"/>
                    </a:solidFill>
                  </a:rPr>
                  <a:t>编码器网络</a:t>
                </a:r>
                <a:endParaRPr lang="en-US" altLang="zh-CN" sz="1600" b="0" dirty="0">
                  <a:solidFill>
                    <a:schemeClr val="tx1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b="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zh-CN" altLang="en-US" sz="1600" b="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sub>
                      </m:sSub>
                      <m:r>
                        <a:rPr lang="en-US" altLang="zh-CN" sz="1600" b="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l-GR" sz="16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𝓏</m:t>
                      </m:r>
                      <m:r>
                        <a:rPr lang="en-US" altLang="zh-CN" sz="16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r>
                        <a:rPr lang="zh-CN" altLang="en-US" sz="16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𝓍</m:t>
                      </m:r>
                      <m:r>
                        <a:rPr lang="en-US" altLang="zh-CN" sz="1600" b="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16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3385826B-9D37-4DB2-B42D-51F0E2DBE7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0496" y="5149664"/>
                <a:ext cx="1512168" cy="606705"/>
              </a:xfrm>
              <a:prstGeom prst="rect">
                <a:avLst/>
              </a:prstGeom>
              <a:blipFill>
                <a:blip r:embed="rId6"/>
                <a:stretch>
                  <a:fillRect t="-4040" b="-404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767FA20C-23D4-491D-8EC5-8981C19AF206}"/>
                  </a:ext>
                </a:extLst>
              </p:cNvPr>
              <p:cNvSpPr/>
              <p:nvPr/>
            </p:nvSpPr>
            <p:spPr bwMode="auto">
              <a:xfrm>
                <a:off x="6424285" y="3657022"/>
                <a:ext cx="1047958" cy="36004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0" lang="zh-CN" altLang="en-US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𝒵</m:t>
                      </m:r>
                    </m:oMath>
                  </m:oMathPara>
                </a14:m>
                <a:endParaRPr kumimoji="0" lang="zh-CN" altLang="en-US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767FA20C-23D4-491D-8EC5-8981C19AF2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424285" y="3657022"/>
                <a:ext cx="1047958" cy="360040"/>
              </a:xfrm>
              <a:prstGeom prst="rect">
                <a:avLst/>
              </a:prstGeom>
              <a:blipFill>
                <a:blip r:embed="rId7"/>
                <a:stretch>
                  <a:fillRect b="-4918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25AABA8A-CCEC-43CE-A636-1B0F9E34835B}"/>
                  </a:ext>
                </a:extLst>
              </p:cNvPr>
              <p:cNvSpPr txBox="1"/>
              <p:nvPr/>
            </p:nvSpPr>
            <p:spPr>
              <a:xfrm>
                <a:off x="5322321" y="3985828"/>
                <a:ext cx="3251886" cy="3606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zh-CN" altLang="en-US" sz="1600" b="0" dirty="0">
                    <a:solidFill>
                      <a:schemeClr val="tx1"/>
                    </a:solidFill>
                  </a:rPr>
                  <a:t>从</a:t>
                </a:r>
                <a14:m>
                  <m:oMath xmlns:m="http://schemas.openxmlformats.org/officeDocument/2006/math">
                    <m:r>
                      <a:rPr lang="zh-CN" alt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𝓏</m:t>
                    </m:r>
                    <m:r>
                      <a:rPr lang="en-US" altLang="zh-CN" sz="16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zh-CN" alt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𝓍</m:t>
                    </m:r>
                    <m:r>
                      <a:rPr lang="en-US" altLang="zh-CN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zh-CN" alt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𝒩</m:t>
                    </m:r>
                    <m:r>
                      <a:rPr lang="en-US" altLang="zh-CN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16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16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zh-CN" altLang="en-US" sz="16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𝓏</m:t>
                        </m:r>
                        <m:r>
                          <a:rPr lang="en-US" altLang="zh-CN" sz="16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zh-CN" altLang="en-US" sz="16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𝓍</m:t>
                        </m:r>
                      </m:sub>
                    </m:sSub>
                    <m:r>
                      <a:rPr lang="en-US" altLang="zh-CN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16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16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∑</m:t>
                        </m:r>
                      </m:e>
                      <m:sub>
                        <m:r>
                          <a:rPr lang="zh-CN" altLang="en-US" sz="16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𝓏</m:t>
                        </m:r>
                        <m:r>
                          <a:rPr lang="en-US" altLang="zh-CN" sz="16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zh-CN" altLang="en-US" sz="16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𝓍</m:t>
                        </m:r>
                      </m:sub>
                    </m:sSub>
                    <m:r>
                      <a:rPr lang="en-US" altLang="zh-CN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zh-CN" altLang="en-US" sz="16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中</m:t>
                    </m:r>
                  </m:oMath>
                </a14:m>
                <a:r>
                  <a:rPr lang="zh-CN" altLang="en-US" sz="1600" b="0" dirty="0">
                    <a:solidFill>
                      <a:schemeClr val="tx1"/>
                    </a:solidFill>
                  </a:rPr>
                  <a:t>采样得到</a:t>
                </a:r>
                <a14:m>
                  <m:oMath xmlns:m="http://schemas.openxmlformats.org/officeDocument/2006/math">
                    <m:r>
                      <a:rPr lang="zh-CN" altLang="en-US" sz="16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𝓏</m:t>
                    </m:r>
                  </m:oMath>
                </a14:m>
                <a:endParaRPr lang="en-US" altLang="zh-CN" sz="16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25AABA8A-CCEC-43CE-A636-1B0F9E3483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2321" y="3985828"/>
                <a:ext cx="3251886" cy="360676"/>
              </a:xfrm>
              <a:prstGeom prst="rect">
                <a:avLst/>
              </a:prstGeom>
              <a:blipFill>
                <a:blip r:embed="rId8"/>
                <a:stretch>
                  <a:fillRect l="-936" t="-6780" b="-1355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CB452B0C-7620-4FF8-8737-D736AEF8824D}"/>
              </a:ext>
            </a:extLst>
          </p:cNvPr>
          <p:cNvCxnSpPr>
            <a:cxnSpLocks/>
            <a:endCxn id="23" idx="2"/>
          </p:cNvCxnSpPr>
          <p:nvPr/>
        </p:nvCxnSpPr>
        <p:spPr bwMode="auto">
          <a:xfrm flipV="1">
            <a:off x="6044322" y="4346504"/>
            <a:ext cx="903942" cy="394255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</p:spPr>
      </p:cxn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DC98013F-4DBA-493B-8F66-4E4BD31A715C}"/>
              </a:ext>
            </a:extLst>
          </p:cNvPr>
          <p:cNvCxnSpPr>
            <a:cxnSpLocks/>
            <a:endCxn id="23" idx="2"/>
          </p:cNvCxnSpPr>
          <p:nvPr/>
        </p:nvCxnSpPr>
        <p:spPr bwMode="auto">
          <a:xfrm flipH="1" flipV="1">
            <a:off x="6948264" y="4346504"/>
            <a:ext cx="903942" cy="394255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7F4903E8-5D40-497A-9542-3A9220A4FCCD}"/>
                  </a:ext>
                </a:extLst>
              </p:cNvPr>
              <p:cNvSpPr/>
              <p:nvPr/>
            </p:nvSpPr>
            <p:spPr bwMode="auto">
              <a:xfrm>
                <a:off x="5644436" y="2900946"/>
                <a:ext cx="799772" cy="36004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vert="horz" wrap="square" lIns="91440" tIns="45720" rIns="91440" bIns="45720" numCol="1" rtlCol="0" anchor="b" anchorCtr="0" compatLnSpc="1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20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zh-CN" altLang="en-US" sz="20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zh-CN" altLang="en-US" sz="2000" b="0" i="1">
                              <a:latin typeface="Cambria Math" panose="02040503050406030204" pitchFamily="18" charset="0"/>
                            </a:rPr>
                            <m:t>𝓍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zh-CN" altLang="en-US" sz="2000" b="0" i="1">
                              <a:latin typeface="Cambria Math" panose="02040503050406030204" pitchFamily="18" charset="0"/>
                            </a:rPr>
                            <m:t>𝓏</m:t>
                          </m:r>
                        </m:sub>
                      </m:sSub>
                    </m:oMath>
                  </m:oMathPara>
                </a14:m>
                <a:endParaRPr kumimoji="0" lang="zh-CN" altLang="en-US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7F4903E8-5D40-497A-9542-3A9220A4FC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644436" y="2900946"/>
                <a:ext cx="799772" cy="360040"/>
              </a:xfrm>
              <a:prstGeom prst="rect">
                <a:avLst/>
              </a:prstGeom>
              <a:blipFill>
                <a:blip r:embed="rId9"/>
                <a:stretch>
                  <a:fillRect b="-13115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54C0F8EB-A4C8-4FF9-B4E5-41766E57FCDE}"/>
              </a:ext>
            </a:extLst>
          </p:cNvPr>
          <p:cNvCxnSpPr>
            <a:cxnSpLocks/>
            <a:stCxn id="19" idx="0"/>
            <a:endCxn id="27" idx="2"/>
          </p:cNvCxnSpPr>
          <p:nvPr/>
        </p:nvCxnSpPr>
        <p:spPr bwMode="auto">
          <a:xfrm flipH="1" flipV="1">
            <a:off x="6044322" y="3260986"/>
            <a:ext cx="903942" cy="396036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85870605-BD23-42D2-AA2A-54D6D117C733}"/>
                  </a:ext>
                </a:extLst>
              </p:cNvPr>
              <p:cNvSpPr txBox="1"/>
              <p:nvPr/>
            </p:nvSpPr>
            <p:spPr>
              <a:xfrm>
                <a:off x="4355976" y="3356835"/>
                <a:ext cx="151216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600" b="0" dirty="0">
                    <a:solidFill>
                      <a:schemeClr val="tx1"/>
                    </a:solidFill>
                  </a:rPr>
                  <a:t>解码器网络</a:t>
                </a:r>
                <a:endParaRPr lang="en-US" altLang="zh-CN" sz="1600" b="0" dirty="0">
                  <a:solidFill>
                    <a:schemeClr val="tx1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b="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zh-CN" altLang="en-US" sz="1600" b="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altLang="zh-CN" sz="1600" b="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sz="16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𝓍</m:t>
                      </m:r>
                      <m:r>
                        <a:rPr lang="en-US" altLang="zh-CN" sz="1600" b="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zh-CN" altLang="el-GR" sz="16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𝓏</m:t>
                      </m:r>
                      <m:r>
                        <a:rPr lang="en-US" altLang="zh-CN" sz="1600" b="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16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85870605-BD23-42D2-AA2A-54D6D117C7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5976" y="3356835"/>
                <a:ext cx="1512168" cy="584775"/>
              </a:xfrm>
              <a:prstGeom prst="rect">
                <a:avLst/>
              </a:prstGeom>
              <a:blipFill>
                <a:blip r:embed="rId10"/>
                <a:stretch>
                  <a:fillRect t="-4167" b="-62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6D671BF0-E32D-437D-90B1-08C1309C98B1}"/>
              </a:ext>
            </a:extLst>
          </p:cNvPr>
          <p:cNvCxnSpPr>
            <a:cxnSpLocks/>
            <a:stCxn id="19" idx="0"/>
            <a:endCxn id="31" idx="2"/>
          </p:cNvCxnSpPr>
          <p:nvPr/>
        </p:nvCxnSpPr>
        <p:spPr bwMode="auto">
          <a:xfrm flipV="1">
            <a:off x="6948264" y="3260986"/>
            <a:ext cx="899021" cy="396036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3443C6B6-83DA-4DF2-8DA8-C4A273F2C82A}"/>
                  </a:ext>
                </a:extLst>
              </p:cNvPr>
              <p:cNvSpPr/>
              <p:nvPr/>
            </p:nvSpPr>
            <p:spPr bwMode="auto">
              <a:xfrm>
                <a:off x="7447399" y="2900946"/>
                <a:ext cx="799772" cy="36004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vert="horz" wrap="square" lIns="91440" tIns="45720" rIns="91440" bIns="45720" numCol="1" rtlCol="0" anchor="b" anchorCtr="0" compatLnSpc="1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b="0" i="1" smtClean="0">
                              <a:latin typeface="Cambria Math" panose="02040503050406030204" pitchFamily="18" charset="0"/>
                            </a:rPr>
                            <m:t>∑</m:t>
                          </m:r>
                        </m:e>
                        <m:sub>
                          <m:r>
                            <a:rPr lang="zh-CN" altLang="en-US" sz="2000" b="0" i="1">
                              <a:latin typeface="Cambria Math" panose="02040503050406030204" pitchFamily="18" charset="0"/>
                            </a:rPr>
                            <m:t>𝓍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zh-CN" altLang="en-US" sz="2000" b="0" i="1">
                              <a:latin typeface="Cambria Math" panose="02040503050406030204" pitchFamily="18" charset="0"/>
                            </a:rPr>
                            <m:t>𝓏</m:t>
                          </m:r>
                        </m:sub>
                      </m:sSub>
                    </m:oMath>
                  </m:oMathPara>
                </a14:m>
                <a:endParaRPr kumimoji="0" lang="zh-CN" altLang="en-US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3443C6B6-83DA-4DF2-8DA8-C4A273F2C8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447399" y="2900946"/>
                <a:ext cx="799772" cy="360040"/>
              </a:xfrm>
              <a:prstGeom prst="rect">
                <a:avLst/>
              </a:prstGeom>
              <a:blipFill>
                <a:blip r:embed="rId11"/>
                <a:stretch>
                  <a:fillRect t="-1639" b="-13115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58F34291-55AB-4159-BE6B-D11C5460F7FA}"/>
                  </a:ext>
                </a:extLst>
              </p:cNvPr>
              <p:cNvSpPr txBox="1"/>
              <p:nvPr/>
            </p:nvSpPr>
            <p:spPr>
              <a:xfrm>
                <a:off x="5305561" y="2145546"/>
                <a:ext cx="3251886" cy="3640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zh-CN" altLang="en-US" sz="1600" b="0" dirty="0">
                    <a:solidFill>
                      <a:schemeClr val="tx1"/>
                    </a:solidFill>
                  </a:rPr>
                  <a:t>从</a:t>
                </a:r>
                <a14:m>
                  <m:oMath xmlns:m="http://schemas.openxmlformats.org/officeDocument/2006/math">
                    <m:r>
                      <a:rPr lang="zh-CN" alt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𝓍</m:t>
                    </m:r>
                    <m:r>
                      <a:rPr lang="en-US" altLang="zh-CN" sz="1600" b="0" i="1">
                        <a:latin typeface="Cambria Math" panose="02040503050406030204" pitchFamily="18" charset="0"/>
                      </a:rPr>
                      <m:t>|</m:t>
                    </m:r>
                    <m:r>
                      <a:rPr lang="zh-CN" altLang="en-US" sz="1600" b="0" i="1">
                        <a:latin typeface="Cambria Math" panose="02040503050406030204" pitchFamily="18" charset="0"/>
                      </a:rPr>
                      <m:t>𝓏</m:t>
                    </m:r>
                    <m:r>
                      <a:rPr lang="en-US" altLang="zh-CN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zh-CN" alt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𝒩</m:t>
                    </m:r>
                    <m:r>
                      <a:rPr lang="en-US" altLang="zh-CN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16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16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zh-CN" altLang="en-US" sz="1600" b="0" i="1">
                            <a:latin typeface="Cambria Math" panose="02040503050406030204" pitchFamily="18" charset="0"/>
                          </a:rPr>
                          <m:t>𝓍</m:t>
                        </m:r>
                        <m:r>
                          <a:rPr lang="en-US" altLang="zh-CN" sz="1600" b="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zh-CN" altLang="en-US" sz="1600" b="0" i="1">
                            <a:latin typeface="Cambria Math" panose="02040503050406030204" pitchFamily="18" charset="0"/>
                          </a:rPr>
                          <m:t>𝓏</m:t>
                        </m:r>
                      </m:sub>
                    </m:sSub>
                    <m:r>
                      <a:rPr lang="en-US" altLang="zh-CN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16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16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∑</m:t>
                        </m:r>
                      </m:e>
                      <m:sub>
                        <m:r>
                          <a:rPr lang="zh-CN" altLang="en-US" sz="1600" b="0" i="1">
                            <a:latin typeface="Cambria Math" panose="02040503050406030204" pitchFamily="18" charset="0"/>
                          </a:rPr>
                          <m:t>𝓍</m:t>
                        </m:r>
                        <m:r>
                          <a:rPr lang="en-US" altLang="zh-CN" sz="1600" b="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zh-CN" altLang="en-US" sz="1600" b="0" i="1">
                            <a:latin typeface="Cambria Math" panose="02040503050406030204" pitchFamily="18" charset="0"/>
                          </a:rPr>
                          <m:t>𝓏</m:t>
                        </m:r>
                      </m:sub>
                    </m:sSub>
                    <m:r>
                      <a:rPr lang="en-US" altLang="zh-CN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zh-CN" altLang="en-US" sz="16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中</m:t>
                    </m:r>
                  </m:oMath>
                </a14:m>
                <a:r>
                  <a:rPr lang="zh-CN" altLang="en-US" sz="1600" b="0" dirty="0">
                    <a:solidFill>
                      <a:schemeClr val="tx1"/>
                    </a:solidFill>
                  </a:rPr>
                  <a:t>采样得到</a:t>
                </a:r>
                <a14:m>
                  <m:oMath xmlns:m="http://schemas.openxmlformats.org/officeDocument/2006/math">
                    <m:r>
                      <a:rPr lang="zh-CN" altLang="en-US" sz="1600" b="0" i="1">
                        <a:latin typeface="Cambria Math" panose="02040503050406030204" pitchFamily="18" charset="0"/>
                      </a:rPr>
                      <m:t>𝓍</m:t>
                    </m:r>
                  </m:oMath>
                </a14:m>
                <a:endParaRPr lang="en-US" altLang="zh-CN" sz="16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58F34291-55AB-4159-BE6B-D11C5460F7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5561" y="2145546"/>
                <a:ext cx="3251886" cy="364074"/>
              </a:xfrm>
              <a:prstGeom prst="rect">
                <a:avLst/>
              </a:prstGeom>
              <a:blipFill>
                <a:blip r:embed="rId12"/>
                <a:stretch>
                  <a:fillRect l="-936" t="-6667" b="-11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15492282-B83D-4327-8430-C4ED00AC295E}"/>
              </a:ext>
            </a:extLst>
          </p:cNvPr>
          <p:cNvCxnSpPr>
            <a:cxnSpLocks/>
            <a:stCxn id="27" idx="0"/>
            <a:endCxn id="26" idx="2"/>
          </p:cNvCxnSpPr>
          <p:nvPr/>
        </p:nvCxnSpPr>
        <p:spPr bwMode="auto">
          <a:xfrm flipV="1">
            <a:off x="6044322" y="2509620"/>
            <a:ext cx="887182" cy="391326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</p:spPr>
      </p:cxn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5E89EB38-8170-4836-8C1D-9F938D0682C2}"/>
              </a:ext>
            </a:extLst>
          </p:cNvPr>
          <p:cNvCxnSpPr>
            <a:cxnSpLocks/>
            <a:stCxn id="31" idx="0"/>
            <a:endCxn id="26" idx="2"/>
          </p:cNvCxnSpPr>
          <p:nvPr/>
        </p:nvCxnSpPr>
        <p:spPr bwMode="auto">
          <a:xfrm flipH="1" flipV="1">
            <a:off x="6931504" y="2509620"/>
            <a:ext cx="915781" cy="391326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987B1837-DE4E-4819-8FE9-70DBB9A4EDCA}"/>
                  </a:ext>
                </a:extLst>
              </p:cNvPr>
              <p:cNvSpPr/>
              <p:nvPr/>
            </p:nvSpPr>
            <p:spPr bwMode="auto">
              <a:xfrm>
                <a:off x="5940152" y="1785688"/>
                <a:ext cx="2016224" cy="36004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kumimoji="0" lang="zh-CN" altLang="en-US" sz="20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zh-CN" altLang="en-US" sz="2000" b="0" i="1">
                              <a:latin typeface="Cambria Math" panose="02040503050406030204" pitchFamily="18" charset="0"/>
                            </a:rPr>
                            <m:t>𝒳</m:t>
                          </m:r>
                          <m:r>
                            <m:rPr>
                              <m:nor/>
                            </m:rPr>
                            <a:rPr lang="zh-CN" altLang="en-US" sz="2000" b="0" dirty="0"/>
                            <m:t> </m:t>
                          </m:r>
                        </m:e>
                      </m:acc>
                    </m:oMath>
                  </m:oMathPara>
                </a14:m>
                <a:endParaRPr kumimoji="0" lang="zh-CN" altLang="en-US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987B1837-DE4E-4819-8FE9-70DBB9A4ED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940152" y="1785688"/>
                <a:ext cx="2016224" cy="360040"/>
              </a:xfrm>
              <a:prstGeom prst="rect">
                <a:avLst/>
              </a:prstGeom>
              <a:blipFill>
                <a:blip r:embed="rId13"/>
                <a:stretch>
                  <a:fillRect t="-6557" b="-6557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矩形 35">
            <a:extLst>
              <a:ext uri="{FF2B5EF4-FFF2-40B4-BE49-F238E27FC236}">
                <a16:creationId xmlns:a16="http://schemas.microsoft.com/office/drawing/2014/main" id="{72C38B39-571D-4AC9-9ADC-950AE3421E5C}"/>
              </a:ext>
            </a:extLst>
          </p:cNvPr>
          <p:cNvSpPr/>
          <p:nvPr/>
        </p:nvSpPr>
        <p:spPr>
          <a:xfrm>
            <a:off x="1979712" y="4217539"/>
            <a:ext cx="18002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1400" b="0" dirty="0">
                <a:solidFill>
                  <a:schemeClr val="accent6">
                    <a:lumMod val="75000"/>
                  </a:schemeClr>
                </a:solidFill>
              </a:rPr>
              <a:t>使近似后验分布和先验分布逐渐变得相似</a:t>
            </a:r>
            <a:endParaRPr lang="en-US" altLang="zh-CN" sz="1400" b="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0978EEA1-85D2-4AD0-A779-004875F3A425}"/>
              </a:ext>
            </a:extLst>
          </p:cNvPr>
          <p:cNvSpPr/>
          <p:nvPr/>
        </p:nvSpPr>
        <p:spPr>
          <a:xfrm>
            <a:off x="4237964" y="2200084"/>
            <a:ext cx="106022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1400" b="0" dirty="0">
                <a:solidFill>
                  <a:srgbClr val="FF0000"/>
                </a:solidFill>
              </a:rPr>
              <a:t>最大化被重构的原始输入数据的似然</a:t>
            </a:r>
            <a:endParaRPr lang="en-US" altLang="zh-CN" sz="1400" b="0" dirty="0">
              <a:solidFill>
                <a:srgbClr val="FF0000"/>
              </a:solidFill>
            </a:endParaRPr>
          </a:p>
        </p:txBody>
      </p:sp>
      <p:pic>
        <p:nvPicPr>
          <p:cNvPr id="69" name="图片 68">
            <a:extLst>
              <a:ext uri="{FF2B5EF4-FFF2-40B4-BE49-F238E27FC236}">
                <a16:creationId xmlns:a16="http://schemas.microsoft.com/office/drawing/2014/main" id="{332F8BAE-DEEE-4A8C-975D-653FBB6D045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83568" y="2424447"/>
            <a:ext cx="3528392" cy="864096"/>
          </a:xfrm>
          <a:prstGeom prst="rect">
            <a:avLst/>
          </a:prstGeom>
        </p:spPr>
      </p:pic>
      <p:cxnSp>
        <p:nvCxnSpPr>
          <p:cNvPr id="70" name="连接符: 曲线 69">
            <a:extLst>
              <a:ext uri="{FF2B5EF4-FFF2-40B4-BE49-F238E27FC236}">
                <a16:creationId xmlns:a16="http://schemas.microsoft.com/office/drawing/2014/main" id="{F745385D-E8CB-4EF0-AF65-6807A136BD92}"/>
              </a:ext>
            </a:extLst>
          </p:cNvPr>
          <p:cNvCxnSpPr>
            <a:cxnSpLocks/>
          </p:cNvCxnSpPr>
          <p:nvPr/>
        </p:nvCxnSpPr>
        <p:spPr bwMode="auto">
          <a:xfrm rot="10800000">
            <a:off x="3715590" y="3140305"/>
            <a:ext cx="1648500" cy="1707803"/>
          </a:xfrm>
          <a:prstGeom prst="curvedConnector2">
            <a:avLst/>
          </a:prstGeom>
          <a:solidFill>
            <a:schemeClr val="accent1"/>
          </a:solidFill>
          <a:ln w="19050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</p:spPr>
      </p:cxnSp>
      <p:cxnSp>
        <p:nvCxnSpPr>
          <p:cNvPr id="68" name="直接箭头连接符 67">
            <a:extLst>
              <a:ext uri="{FF2B5EF4-FFF2-40B4-BE49-F238E27FC236}">
                <a16:creationId xmlns:a16="http://schemas.microsoft.com/office/drawing/2014/main" id="{068ACF1E-E66C-4569-AF03-28C02C3406EB}"/>
              </a:ext>
            </a:extLst>
          </p:cNvPr>
          <p:cNvCxnSpPr>
            <a:cxnSpLocks/>
            <a:stCxn id="35" idx="1"/>
          </p:cNvCxnSpPr>
          <p:nvPr/>
        </p:nvCxnSpPr>
        <p:spPr bwMode="auto">
          <a:xfrm flipH="1">
            <a:off x="1907704" y="1965708"/>
            <a:ext cx="4032448" cy="543912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FF3300"/>
            </a:solidFill>
            <a:prstDash val="solid"/>
            <a:round/>
            <a:headEnd type="none" w="med" len="med"/>
            <a:tailEnd type="triangle"/>
          </a:ln>
        </p:spPr>
      </p:cxnSp>
      <p:sp>
        <p:nvSpPr>
          <p:cNvPr id="34" name="矩形 33">
            <a:extLst>
              <a:ext uri="{FF2B5EF4-FFF2-40B4-BE49-F238E27FC236}">
                <a16:creationId xmlns:a16="http://schemas.microsoft.com/office/drawing/2014/main" id="{ED251311-D462-414B-BB96-366ABB80543B}"/>
              </a:ext>
            </a:extLst>
          </p:cNvPr>
          <p:cNvSpPr/>
          <p:nvPr/>
        </p:nvSpPr>
        <p:spPr>
          <a:xfrm>
            <a:off x="590630" y="5161019"/>
            <a:ext cx="326503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b="0" dirty="0">
                <a:solidFill>
                  <a:srgbClr val="0000FF"/>
                </a:solidFill>
              </a:rPr>
              <a:t>对于每个小批量输入，均计算这一前向传播过程，然后反向传播并获得梯度，利用梯度不断更新包括生成器解码器在内的网络参数，从而最大化训练数据的似然。</a:t>
            </a: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B0B27F8C-E0E0-4BBA-B506-571E8AA1B976}"/>
              </a:ext>
            </a:extLst>
          </p:cNvPr>
          <p:cNvSpPr/>
          <p:nvPr/>
        </p:nvSpPr>
        <p:spPr>
          <a:xfrm>
            <a:off x="3790493" y="6541393"/>
            <a:ext cx="561662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b="0" dirty="0">
                <a:latin typeface="Times New Roman" panose="02020603050405020304" pitchFamily="18" charset="0"/>
                <a:cs typeface="Times New Roman" panose="02020603050405020304" pitchFamily="18" charset="0"/>
                <a:hlinkClick r:id="rId1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Kingma and Welling, </a:t>
            </a:r>
            <a:r>
              <a:rPr lang="en-US" altLang="zh-CN" sz="1400" b="0" dirty="0">
                <a:latin typeface="Times New Roman" panose="02020603050405020304" pitchFamily="18" charset="0"/>
                <a:cs typeface="Times New Roman" panose="02020603050405020304" pitchFamily="18" charset="0"/>
                <a:hlinkClick r:id="rId1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“</a:t>
            </a:r>
            <a:r>
              <a:rPr lang="zh-CN" altLang="en-US" sz="1400" b="0" dirty="0">
                <a:latin typeface="Times New Roman" panose="02020603050405020304" pitchFamily="18" charset="0"/>
                <a:cs typeface="Times New Roman" panose="02020603050405020304" pitchFamily="18" charset="0"/>
                <a:hlinkClick r:id="rId1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Auto-Encoding Variational Bayes</a:t>
            </a:r>
            <a:r>
              <a:rPr lang="en-US" altLang="zh-CN" sz="1400" b="0" dirty="0">
                <a:latin typeface="Times New Roman" panose="02020603050405020304" pitchFamily="18" charset="0"/>
                <a:cs typeface="Times New Roman" panose="02020603050405020304" pitchFamily="18" charset="0"/>
                <a:hlinkClick r:id="rId1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”</a:t>
            </a:r>
            <a:r>
              <a:rPr lang="zh-CN" altLang="en-US" sz="1400" b="0" dirty="0">
                <a:latin typeface="Times New Roman" panose="02020603050405020304" pitchFamily="18" charset="0"/>
                <a:cs typeface="Times New Roman" panose="02020603050405020304" pitchFamily="18" charset="0"/>
                <a:hlinkClick r:id="rId1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, ICLR 2014</a:t>
            </a:r>
            <a:endParaRPr lang="zh-CN" altLang="en-US" sz="14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46547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1187624" y="260648"/>
            <a:ext cx="7391400" cy="714375"/>
          </a:xfrm>
        </p:spPr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§</a:t>
            </a: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无监督学习</a:t>
            </a:r>
            <a:endParaRPr lang="zh-CN" altLang="en-US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3"/>
              <p:cNvSpPr txBox="1">
                <a:spLocks noChangeArrowheads="1"/>
              </p:cNvSpPr>
              <p:nvPr/>
            </p:nvSpPr>
            <p:spPr bwMode="auto">
              <a:xfrm>
                <a:off x="467544" y="1772816"/>
                <a:ext cx="6248400" cy="392415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2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FontTx/>
                  <a:buNone/>
                </a:pPr>
                <a:endParaRPr lang="en-US" altLang="zh-CN" sz="2400" b="1" dirty="0">
                  <a:latin typeface="+mn-ea"/>
                  <a:ea typeface="+mn-ea"/>
                  <a:cs typeface="+mn-ea"/>
                </a:endParaRPr>
              </a:p>
              <a:p>
                <a:pPr>
                  <a:spcBef>
                    <a:spcPct val="0"/>
                  </a:spcBef>
                  <a:spcAft>
                    <a:spcPts val="600"/>
                  </a:spcAft>
                  <a:buClrTx/>
                  <a:buFontTx/>
                  <a:buNone/>
                </a:pPr>
                <a:r>
                  <a:rPr lang="zh-CN" altLang="en-US" sz="18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监督学习</a:t>
                </a:r>
                <a:endParaRPr lang="en-US" altLang="zh-CN" sz="18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>
                  <a:spcBef>
                    <a:spcPct val="0"/>
                  </a:spcBef>
                  <a:spcAft>
                    <a:spcPts val="600"/>
                  </a:spcAft>
                  <a:buClrTx/>
                  <a:buFontTx/>
                  <a:buNone/>
                </a:pPr>
                <a:endParaRPr lang="en-US" altLang="zh-CN" sz="18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>
                  <a:spcBef>
                    <a:spcPct val="0"/>
                  </a:spcBef>
                  <a:spcAft>
                    <a:spcPts val="600"/>
                  </a:spcAft>
                  <a:buClrTx/>
                  <a:buFontTx/>
                  <a:buNone/>
                </a:pPr>
                <a:r>
                  <a:rPr lang="zh-CN" altLang="en-US" sz="1800" b="1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给定数据</a:t>
                </a:r>
                <a:r>
                  <a:rPr lang="zh-CN" altLang="en-US" sz="18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  <a:sym typeface="Wingdings" panose="05000000000000000000" pitchFamily="2" charset="2"/>
                  </a:rPr>
                  <a:t>：</a:t>
                </a:r>
                <a:r>
                  <a:rPr lang="en-US" altLang="zh-CN" sz="18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800" b="0" i="1" dirty="0">
                        <a:latin typeface="Cambria Math" panose="02040503050406030204" pitchFamily="18" charset="0"/>
                        <a:ea typeface="+mn-ea"/>
                        <a:cs typeface="+mn-ea"/>
                        <a:sym typeface="Wingdings" panose="05000000000000000000" pitchFamily="2" charset="2"/>
                      </a:rPr>
                      <m:t>(</m:t>
                    </m:r>
                    <m:r>
                      <m:rPr>
                        <m:nor/>
                      </m:rPr>
                      <a:rPr lang="en-US" altLang="zh-CN" sz="1800" b="0" i="0" dirty="0" err="1" smtClean="0"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x</m:t>
                    </m:r>
                    <m:r>
                      <a:rPr lang="en-US" altLang="zh-CN" sz="1800" b="0" i="1" dirty="0" err="1" smtClean="0">
                        <a:latin typeface="Cambria Math" panose="02040503050406030204" pitchFamily="18" charset="0"/>
                        <a:ea typeface="+mn-ea"/>
                        <a:cs typeface="+mn-ea"/>
                        <a:sym typeface="Wingdings" panose="05000000000000000000" pitchFamily="2" charset="2"/>
                      </a:rPr>
                      <m:t>,</m:t>
                    </m:r>
                    <m:r>
                      <m:rPr>
                        <m:nor/>
                      </m:rPr>
                      <a:rPr lang="en-US" altLang="zh-CN" sz="1800" b="0" i="0" dirty="0" err="1" smtClean="0"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y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  <a:ea typeface="+mn-ea"/>
                        <a:cs typeface="+mn-ea"/>
                        <a:sym typeface="Wingdings" panose="05000000000000000000" pitchFamily="2" charset="2"/>
                      </a:rPr>
                      <m:t>)</m:t>
                    </m:r>
                  </m:oMath>
                </a14:m>
                <a:endParaRPr lang="en-US" altLang="zh-CN" sz="1800" b="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  <a:sym typeface="Wingdings" panose="05000000000000000000" pitchFamily="2" charset="2"/>
                </a:endParaRPr>
              </a:p>
              <a:p>
                <a:pPr>
                  <a:spcBef>
                    <a:spcPct val="0"/>
                  </a:spcBef>
                  <a:spcAft>
                    <a:spcPts val="600"/>
                  </a:spcAft>
                  <a:buClrTx/>
                  <a:buFontTx/>
                  <a:buNone/>
                </a:pPr>
                <a:endParaRPr lang="en-US" altLang="zh-CN" sz="1800" b="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  <a:sym typeface="Wingdings" panose="05000000000000000000" pitchFamily="2" charset="2"/>
                </a:endParaRPr>
              </a:p>
              <a:p>
                <a:pPr>
                  <a:spcBef>
                    <a:spcPct val="0"/>
                  </a:spcBef>
                  <a:spcAft>
                    <a:spcPts val="600"/>
                  </a:spcAft>
                  <a:buClrTx/>
                  <a:buFontTx/>
                  <a:buNone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sz="1800" b="0" i="0" smtClean="0"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x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  <a:sym typeface="Wingdings" panose="05000000000000000000" pitchFamily="2" charset="2"/>
                  </a:rPr>
                  <a:t>代表数据，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sz="1800" b="0" i="0" dirty="0" smtClean="0"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y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  <a:sym typeface="Wingdings" panose="05000000000000000000" pitchFamily="2" charset="2"/>
                  </a:rPr>
                  <a:t>代表标签</a:t>
                </a:r>
                <a:endParaRPr lang="en-US" altLang="zh-CN" sz="1800" b="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  <a:sym typeface="Wingdings" panose="05000000000000000000" pitchFamily="2" charset="2"/>
                </a:endParaRPr>
              </a:p>
              <a:p>
                <a:pPr>
                  <a:spcBef>
                    <a:spcPct val="0"/>
                  </a:spcBef>
                  <a:spcAft>
                    <a:spcPts val="600"/>
                  </a:spcAft>
                  <a:buClrTx/>
                  <a:buFontTx/>
                  <a:buNone/>
                </a:pPr>
                <a:endParaRPr lang="en-US" altLang="zh-CN" sz="18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  <a:sym typeface="Wingdings" panose="05000000000000000000" pitchFamily="2" charset="2"/>
                </a:endParaRPr>
              </a:p>
              <a:p>
                <a:pPr>
                  <a:spcBef>
                    <a:spcPct val="0"/>
                  </a:spcBef>
                  <a:spcAft>
                    <a:spcPts val="600"/>
                  </a:spcAft>
                  <a:buClrTx/>
                  <a:buFontTx/>
                  <a:buNone/>
                </a:pPr>
                <a:r>
                  <a:rPr lang="zh-CN" altLang="en-US" sz="18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  <a:sym typeface="Wingdings" panose="05000000000000000000" pitchFamily="2" charset="2"/>
                  </a:rPr>
                  <a:t>目标：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  <a:sym typeface="Wingdings" panose="05000000000000000000" pitchFamily="2" charset="2"/>
                  </a:rPr>
                  <a:t>学习一个映射函数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sz="1800" b="0" i="0" smtClean="0"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x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+mn-ea"/>
                        <a:sym typeface="Wingdings" panose="05000000000000000000" pitchFamily="2" charset="2"/>
                      </a:rPr>
                      <m:t>→</m:t>
                    </m:r>
                    <m:r>
                      <m:rPr>
                        <m:nor/>
                      </m:rPr>
                      <a:rPr lang="en-US" altLang="zh-CN" sz="1800" b="0" i="0" smtClean="0">
                        <a:latin typeface="Times New Roman" panose="020206030504050203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y</m:t>
                    </m:r>
                  </m:oMath>
                </a14:m>
                <a:endParaRPr lang="en-US" altLang="zh-CN" sz="1800" b="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  <a:sym typeface="Wingdings" panose="05000000000000000000" pitchFamily="2" charset="2"/>
                </a:endParaRPr>
              </a:p>
              <a:p>
                <a:pPr>
                  <a:spcBef>
                    <a:spcPct val="0"/>
                  </a:spcBef>
                  <a:spcAft>
                    <a:spcPts val="600"/>
                  </a:spcAft>
                  <a:buClrTx/>
                  <a:buFontTx/>
                  <a:buNone/>
                </a:pPr>
                <a:endParaRPr lang="en-US" altLang="zh-CN" sz="1800" b="1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  <a:sym typeface="Wingdings" panose="05000000000000000000" pitchFamily="2" charset="2"/>
                </a:endParaRPr>
              </a:p>
              <a:p>
                <a:pPr>
                  <a:spcBef>
                    <a:spcPct val="0"/>
                  </a:spcBef>
                  <a:spcAft>
                    <a:spcPts val="600"/>
                  </a:spcAft>
                  <a:buClrTx/>
                  <a:buFontTx/>
                  <a:buNone/>
                </a:pPr>
                <a:r>
                  <a:rPr lang="zh-CN" altLang="en-US" sz="18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示例：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分类，回归，目标检测，</a:t>
                </a:r>
                <a:endParaRPr lang="en-US" altLang="zh-CN" sz="1800" b="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>
                  <a:spcBef>
                    <a:spcPct val="0"/>
                  </a:spcBef>
                  <a:spcAft>
                    <a:spcPts val="600"/>
                  </a:spcAft>
                  <a:buClrTx/>
                  <a:buFontTx/>
                  <a:buNone/>
                </a:pPr>
                <a:r>
                  <a:rPr lang="zh-CN" altLang="en-US" sz="1800" b="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语义分割，图像字幕等。</a:t>
                </a:r>
              </a:p>
            </p:txBody>
          </p:sp>
        </mc:Choice>
        <mc:Fallback xmlns="">
          <p:sp>
            <p:nvSpPr>
              <p:cNvPr id="9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67544" y="1772816"/>
                <a:ext cx="6248400" cy="3924151"/>
              </a:xfrm>
              <a:prstGeom prst="rect">
                <a:avLst/>
              </a:prstGeom>
              <a:blipFill>
                <a:blip r:embed="rId2"/>
                <a:stretch>
                  <a:fillRect l="-878" b="-1087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730F7D13-D459-4529-8140-F5EE5196FB5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591708" y="1772816"/>
                <a:ext cx="4248472" cy="392415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2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FontTx/>
                  <a:buNone/>
                </a:pPr>
                <a:endParaRPr lang="en-US" altLang="zh-CN" sz="2400" b="1" dirty="0">
                  <a:latin typeface="+mn-ea"/>
                  <a:ea typeface="+mn-ea"/>
                  <a:cs typeface="+mn-ea"/>
                </a:endParaRPr>
              </a:p>
              <a:p>
                <a:pPr>
                  <a:spcBef>
                    <a:spcPct val="0"/>
                  </a:spcBef>
                  <a:spcAft>
                    <a:spcPts val="600"/>
                  </a:spcAft>
                  <a:buClrTx/>
                  <a:buFontTx/>
                  <a:buNone/>
                </a:pPr>
                <a:r>
                  <a:rPr lang="zh-CN" altLang="en-US" sz="18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无监督学习</a:t>
                </a:r>
                <a:endParaRPr lang="en-US" altLang="zh-CN" sz="18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>
                  <a:spcBef>
                    <a:spcPct val="0"/>
                  </a:spcBef>
                  <a:spcAft>
                    <a:spcPts val="600"/>
                  </a:spcAft>
                  <a:buClrTx/>
                  <a:buFontTx/>
                  <a:buNone/>
                </a:pPr>
                <a:endParaRPr lang="en-US" altLang="zh-CN" sz="18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>
                  <a:spcBef>
                    <a:spcPct val="0"/>
                  </a:spcBef>
                  <a:spcAft>
                    <a:spcPts val="600"/>
                  </a:spcAft>
                  <a:buClrTx/>
                  <a:buFontTx/>
                  <a:buNone/>
                </a:pPr>
                <a:r>
                  <a:rPr lang="zh-CN" altLang="en-US" sz="1800" b="1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给定数据</a:t>
                </a:r>
                <a:r>
                  <a:rPr lang="zh-CN" altLang="en-US" sz="18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  <a:sym typeface="Wingdings" panose="05000000000000000000" pitchFamily="2" charset="2"/>
                  </a:rPr>
                  <a:t>：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sz="1800" b="0" i="0" dirty="0" err="1" smtClean="0"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x</m:t>
                    </m:r>
                  </m:oMath>
                </a14:m>
                <a:endParaRPr lang="en-US" altLang="zh-CN" sz="1800" b="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  <a:sym typeface="Wingdings" panose="05000000000000000000" pitchFamily="2" charset="2"/>
                </a:endParaRPr>
              </a:p>
              <a:p>
                <a:pPr>
                  <a:spcBef>
                    <a:spcPct val="0"/>
                  </a:spcBef>
                  <a:spcAft>
                    <a:spcPts val="600"/>
                  </a:spcAft>
                  <a:buClrTx/>
                  <a:buFontTx/>
                  <a:buNone/>
                </a:pPr>
                <a:endParaRPr lang="en-US" altLang="zh-CN" sz="1800" b="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  <a:sym typeface="Wingdings" panose="05000000000000000000" pitchFamily="2" charset="2"/>
                </a:endParaRPr>
              </a:p>
              <a:p>
                <a:pPr>
                  <a:spcBef>
                    <a:spcPct val="0"/>
                  </a:spcBef>
                  <a:spcAft>
                    <a:spcPts val="600"/>
                  </a:spcAft>
                  <a:buClrTx/>
                  <a:buFontTx/>
                  <a:buNone/>
                </a:pPr>
                <a14:m>
                  <m:oMath xmlns:m="http://schemas.openxmlformats.org/officeDocument/2006/math">
                    <m:r>
                      <a:rPr lang="zh-CN" altLang="en-US" sz="1800" b="0" i="1" smtClean="0">
                        <a:latin typeface="Cambria Math" panose="02040503050406030204" pitchFamily="18" charset="0"/>
                        <a:ea typeface="+mn-ea"/>
                        <a:cs typeface="+mn-ea"/>
                        <a:sym typeface="Wingdings" panose="05000000000000000000" pitchFamily="2" charset="2"/>
                      </a:rPr>
                      <m:t>只有数据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  <a:sym typeface="Wingdings" panose="05000000000000000000" pitchFamily="2" charset="2"/>
                  </a:rPr>
                  <a:t>，没有标签！</a:t>
                </a:r>
                <a:endParaRPr lang="en-US" altLang="zh-CN" sz="1800" b="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  <a:sym typeface="Wingdings" panose="05000000000000000000" pitchFamily="2" charset="2"/>
                </a:endParaRPr>
              </a:p>
              <a:p>
                <a:pPr>
                  <a:spcBef>
                    <a:spcPct val="0"/>
                  </a:spcBef>
                  <a:spcAft>
                    <a:spcPts val="600"/>
                  </a:spcAft>
                  <a:buClrTx/>
                  <a:buFontTx/>
                  <a:buNone/>
                </a:pPr>
                <a:endParaRPr lang="en-US" altLang="zh-CN" sz="1800" b="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  <a:sym typeface="Wingdings" panose="05000000000000000000" pitchFamily="2" charset="2"/>
                </a:endParaRPr>
              </a:p>
              <a:p>
                <a:pPr>
                  <a:spcBef>
                    <a:spcPct val="0"/>
                  </a:spcBef>
                  <a:spcAft>
                    <a:spcPts val="600"/>
                  </a:spcAft>
                  <a:buClrTx/>
                  <a:buFontTx/>
                  <a:buNone/>
                </a:pPr>
                <a:r>
                  <a:rPr lang="zh-CN" altLang="en-US" sz="18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  <a:sym typeface="Wingdings" panose="05000000000000000000" pitchFamily="2" charset="2"/>
                  </a:rPr>
                  <a:t>目标：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  <a:sym typeface="Wingdings" panose="05000000000000000000" pitchFamily="2" charset="2"/>
                  </a:rPr>
                  <a:t>学习数据的一些潜在隐藏结构</a:t>
                </a:r>
                <a:endParaRPr lang="en-US" altLang="zh-CN" sz="1800" b="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  <a:sym typeface="Wingdings" panose="05000000000000000000" pitchFamily="2" charset="2"/>
                </a:endParaRPr>
              </a:p>
              <a:p>
                <a:pPr>
                  <a:spcBef>
                    <a:spcPct val="0"/>
                  </a:spcBef>
                  <a:spcAft>
                    <a:spcPts val="600"/>
                  </a:spcAft>
                  <a:buClrTx/>
                  <a:buFontTx/>
                  <a:buNone/>
                </a:pPr>
                <a:endParaRPr lang="en-US" altLang="zh-CN" sz="1800" b="1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  <a:sym typeface="Wingdings" panose="05000000000000000000" pitchFamily="2" charset="2"/>
                </a:endParaRPr>
              </a:p>
              <a:p>
                <a:pPr>
                  <a:spcBef>
                    <a:spcPct val="0"/>
                  </a:spcBef>
                  <a:spcAft>
                    <a:spcPts val="600"/>
                  </a:spcAft>
                  <a:buClrTx/>
                  <a:buFontTx/>
                  <a:buNone/>
                </a:pPr>
                <a:r>
                  <a:rPr lang="zh-CN" altLang="en-US" sz="18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示例：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聚类，降维，特征学习，</a:t>
                </a:r>
                <a:endParaRPr lang="en-US" altLang="zh-CN" sz="1800" b="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>
                  <a:spcBef>
                    <a:spcPct val="0"/>
                  </a:spcBef>
                  <a:spcAft>
                    <a:spcPts val="600"/>
                  </a:spcAft>
                  <a:buClrTx/>
                  <a:buFontTx/>
                  <a:buNone/>
                </a:pPr>
                <a:r>
                  <a:rPr lang="zh-CN" altLang="en-US" sz="1800" b="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密度估计等。</a:t>
                </a: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730F7D13-D459-4529-8140-F5EE5196FB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591708" y="1772816"/>
                <a:ext cx="4248472" cy="3924151"/>
              </a:xfrm>
              <a:prstGeom prst="rect">
                <a:avLst/>
              </a:prstGeom>
              <a:blipFill>
                <a:blip r:embed="rId3"/>
                <a:stretch>
                  <a:fillRect l="-1148" b="-1087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连接符: 曲线 4">
            <a:extLst>
              <a:ext uri="{FF2B5EF4-FFF2-40B4-BE49-F238E27FC236}">
                <a16:creationId xmlns:a16="http://schemas.microsoft.com/office/drawing/2014/main" id="{F15AFE66-D4BA-4880-B2B4-9EB9322D3515}"/>
              </a:ext>
            </a:extLst>
          </p:cNvPr>
          <p:cNvCxnSpPr>
            <a:cxnSpLocks/>
          </p:cNvCxnSpPr>
          <p:nvPr/>
        </p:nvCxnSpPr>
        <p:spPr bwMode="auto">
          <a:xfrm rot="5400000" flipH="1" flipV="1">
            <a:off x="6940989" y="4954794"/>
            <a:ext cx="1454710" cy="720079"/>
          </a:xfrm>
          <a:prstGeom prst="curvedConnector3">
            <a:avLst>
              <a:gd name="adj1" fmla="val 49390"/>
            </a:avLst>
          </a:prstGeom>
          <a:solidFill>
            <a:schemeClr val="accent1"/>
          </a:solidFill>
          <a:ln w="28575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</p:spPr>
      </p:cxnSp>
      <p:sp>
        <p:nvSpPr>
          <p:cNvPr id="8" name="矩形 7">
            <a:extLst>
              <a:ext uri="{FF2B5EF4-FFF2-40B4-BE49-F238E27FC236}">
                <a16:creationId xmlns:a16="http://schemas.microsoft.com/office/drawing/2014/main" id="{5349A605-96D9-43E1-A100-D030FE0810C5}"/>
              </a:ext>
            </a:extLst>
          </p:cNvPr>
          <p:cNvSpPr/>
          <p:nvPr/>
        </p:nvSpPr>
        <p:spPr bwMode="auto">
          <a:xfrm>
            <a:off x="4916205" y="6014640"/>
            <a:ext cx="3923975" cy="360040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r>
              <a:rPr lang="zh-CN" altLang="en-US" sz="1600" b="0" dirty="0">
                <a:latin typeface="+mn-ea"/>
                <a:ea typeface="+mn-ea"/>
                <a:cs typeface="+mn-ea"/>
              </a:rPr>
              <a:t>解决无监督学习 </a:t>
            </a:r>
            <a:r>
              <a:rPr lang="en-US" altLang="zh-CN" sz="1600" b="0" dirty="0">
                <a:latin typeface="+mn-ea"/>
                <a:ea typeface="+mn-ea"/>
                <a:cs typeface="+mn-ea"/>
              </a:rPr>
              <a:t>=&gt; </a:t>
            </a:r>
            <a:r>
              <a:rPr lang="zh-CN" altLang="en-US" sz="1600" b="0" dirty="0">
                <a:latin typeface="+mn-ea"/>
                <a:ea typeface="+mn-ea"/>
                <a:cs typeface="+mn-ea"/>
              </a:rPr>
              <a:t>了解视觉世界的结构</a:t>
            </a:r>
          </a:p>
        </p:txBody>
      </p:sp>
      <p:cxnSp>
        <p:nvCxnSpPr>
          <p:cNvPr id="27" name="连接符: 曲线 26">
            <a:extLst>
              <a:ext uri="{FF2B5EF4-FFF2-40B4-BE49-F238E27FC236}">
                <a16:creationId xmlns:a16="http://schemas.microsoft.com/office/drawing/2014/main" id="{840AC07F-A453-42BC-BD2D-B307E9BF2F22}"/>
              </a:ext>
            </a:extLst>
          </p:cNvPr>
          <p:cNvCxnSpPr>
            <a:cxnSpLocks/>
          </p:cNvCxnSpPr>
          <p:nvPr/>
        </p:nvCxnSpPr>
        <p:spPr bwMode="auto">
          <a:xfrm rot="10800000" flipV="1">
            <a:off x="6012164" y="2931306"/>
            <a:ext cx="1296141" cy="648056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28575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</p:spPr>
      </p:cxnSp>
      <p:sp>
        <p:nvSpPr>
          <p:cNvPr id="31" name="矩形 30">
            <a:extLst>
              <a:ext uri="{FF2B5EF4-FFF2-40B4-BE49-F238E27FC236}">
                <a16:creationId xmlns:a16="http://schemas.microsoft.com/office/drawing/2014/main" id="{0D652858-9325-4A73-BEDC-0924B55282CD}"/>
              </a:ext>
            </a:extLst>
          </p:cNvPr>
          <p:cNvSpPr/>
          <p:nvPr/>
        </p:nvSpPr>
        <p:spPr bwMode="auto">
          <a:xfrm>
            <a:off x="6490079" y="2571266"/>
            <a:ext cx="2063307" cy="360040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r>
              <a:rPr lang="zh-CN" altLang="en-US" sz="1600" b="0" dirty="0">
                <a:latin typeface="+mn-ea"/>
                <a:ea typeface="+mn-ea"/>
                <a:cs typeface="+mn-ea"/>
              </a:rPr>
              <a:t>训练数据获取成本低</a:t>
            </a:r>
          </a:p>
        </p:txBody>
      </p:sp>
    </p:spTree>
    <p:extLst>
      <p:ext uri="{BB962C8B-B14F-4D97-AF65-F5344CB8AC3E}">
        <p14:creationId xmlns:p14="http://schemas.microsoft.com/office/powerpoint/2010/main" val="378496121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1187624" y="260648"/>
            <a:ext cx="7391400" cy="714375"/>
          </a:xfrm>
        </p:spPr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§</a:t>
            </a:r>
            <a:r>
              <a:rPr lang="zh-CN" altLang="en-US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变分自动编码器（</a:t>
            </a:r>
            <a:r>
              <a:rPr lang="en-US" altLang="zh-CN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VAE</a:t>
            </a:r>
            <a:r>
              <a:rPr lang="zh-CN" altLang="en-US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）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A966AF6-A7E2-4957-AF78-074576F3D730}"/>
              </a:ext>
            </a:extLst>
          </p:cNvPr>
          <p:cNvSpPr txBox="1"/>
          <p:nvPr/>
        </p:nvSpPr>
        <p:spPr>
          <a:xfrm>
            <a:off x="539552" y="1484638"/>
            <a:ext cx="40324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000" dirty="0"/>
              <a:t>变分自动编码器：生成数据</a:t>
            </a:r>
            <a:endParaRPr lang="en-US" altLang="zh-CN" sz="2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767FA20C-23D4-491D-8EC5-8981C19AF206}"/>
                  </a:ext>
                </a:extLst>
              </p:cNvPr>
              <p:cNvSpPr/>
              <p:nvPr/>
            </p:nvSpPr>
            <p:spPr bwMode="auto">
              <a:xfrm>
                <a:off x="2535853" y="5318991"/>
                <a:ext cx="1047958" cy="36004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0" lang="zh-CN" altLang="en-US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𝒵</m:t>
                      </m:r>
                    </m:oMath>
                  </m:oMathPara>
                </a14:m>
                <a:endParaRPr kumimoji="0" lang="zh-CN" altLang="en-US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767FA20C-23D4-491D-8EC5-8981C19AF2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35853" y="5318991"/>
                <a:ext cx="1047958" cy="360040"/>
              </a:xfrm>
              <a:prstGeom prst="rect">
                <a:avLst/>
              </a:prstGeom>
              <a:blipFill>
                <a:blip r:embed="rId3"/>
                <a:stretch>
                  <a:fillRect b="-4918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25AABA8A-CCEC-43CE-A636-1B0F9E34835B}"/>
                  </a:ext>
                </a:extLst>
              </p:cNvPr>
              <p:cNvSpPr txBox="1"/>
              <p:nvPr/>
            </p:nvSpPr>
            <p:spPr>
              <a:xfrm>
                <a:off x="1774022" y="5732729"/>
                <a:ext cx="3251886" cy="3423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zh-CN" altLang="en-US" sz="1600" b="0" dirty="0">
                    <a:solidFill>
                      <a:schemeClr val="tx1"/>
                    </a:solidFill>
                  </a:rPr>
                  <a:t>从</a:t>
                </a:r>
                <a14:m>
                  <m:oMath xmlns:m="http://schemas.openxmlformats.org/officeDocument/2006/math">
                    <m:r>
                      <a:rPr lang="zh-CN" alt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𝓏</m:t>
                    </m:r>
                    <m:r>
                      <a:rPr lang="en-US" altLang="zh-CN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zh-CN" alt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𝒩</m:t>
                    </m:r>
                    <m:r>
                      <a:rPr lang="en-US" altLang="zh-CN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CN" sz="16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  <m:r>
                      <a:rPr lang="en-US" altLang="zh-CN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zh-CN" altLang="en-US" sz="16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中</m:t>
                    </m:r>
                  </m:oMath>
                </a14:m>
                <a:r>
                  <a:rPr lang="zh-CN" altLang="en-US" sz="1600" b="0" dirty="0">
                    <a:solidFill>
                      <a:schemeClr val="tx1"/>
                    </a:solidFill>
                  </a:rPr>
                  <a:t>采样得到</a:t>
                </a:r>
                <a14:m>
                  <m:oMath xmlns:m="http://schemas.openxmlformats.org/officeDocument/2006/math">
                    <m:r>
                      <a:rPr lang="zh-CN" altLang="en-US" sz="16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𝓏</m:t>
                    </m:r>
                  </m:oMath>
                </a14:m>
                <a:endParaRPr lang="en-US" altLang="zh-CN" sz="16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25AABA8A-CCEC-43CE-A636-1B0F9E3483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4022" y="5732729"/>
                <a:ext cx="3251886" cy="342338"/>
              </a:xfrm>
              <a:prstGeom prst="rect">
                <a:avLst/>
              </a:prstGeom>
              <a:blipFill>
                <a:blip r:embed="rId4"/>
                <a:stretch>
                  <a:fillRect l="-938" t="-7018" b="-1754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7F4903E8-5D40-497A-9542-3A9220A4FCCD}"/>
                  </a:ext>
                </a:extLst>
              </p:cNvPr>
              <p:cNvSpPr/>
              <p:nvPr/>
            </p:nvSpPr>
            <p:spPr bwMode="auto">
              <a:xfrm>
                <a:off x="1756004" y="4562915"/>
                <a:ext cx="799772" cy="36004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vert="horz" wrap="square" lIns="91440" tIns="45720" rIns="91440" bIns="45720" numCol="1" rtlCol="0" anchor="b" anchorCtr="0" compatLnSpc="1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20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zh-CN" altLang="en-US" sz="20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zh-CN" altLang="en-US" sz="2000" b="0" i="1">
                              <a:latin typeface="Cambria Math" panose="02040503050406030204" pitchFamily="18" charset="0"/>
                            </a:rPr>
                            <m:t>𝓍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zh-CN" altLang="en-US" sz="2000" b="0" i="1">
                              <a:latin typeface="Cambria Math" panose="02040503050406030204" pitchFamily="18" charset="0"/>
                            </a:rPr>
                            <m:t>𝓏</m:t>
                          </m:r>
                        </m:sub>
                      </m:sSub>
                    </m:oMath>
                  </m:oMathPara>
                </a14:m>
                <a:endParaRPr kumimoji="0" lang="zh-CN" altLang="en-US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7F4903E8-5D40-497A-9542-3A9220A4FC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56004" y="4562915"/>
                <a:ext cx="799772" cy="360040"/>
              </a:xfrm>
              <a:prstGeom prst="rect">
                <a:avLst/>
              </a:prstGeom>
              <a:blipFill>
                <a:blip r:embed="rId5"/>
                <a:stretch>
                  <a:fillRect b="-13115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54C0F8EB-A4C8-4FF9-B4E5-41766E57FCDE}"/>
              </a:ext>
            </a:extLst>
          </p:cNvPr>
          <p:cNvCxnSpPr>
            <a:cxnSpLocks/>
            <a:stCxn id="19" idx="0"/>
            <a:endCxn id="27" idx="2"/>
          </p:cNvCxnSpPr>
          <p:nvPr/>
        </p:nvCxnSpPr>
        <p:spPr bwMode="auto">
          <a:xfrm flipH="1" flipV="1">
            <a:off x="2155890" y="4922955"/>
            <a:ext cx="903942" cy="396036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85870605-BD23-42D2-AA2A-54D6D117C733}"/>
                  </a:ext>
                </a:extLst>
              </p:cNvPr>
              <p:cNvSpPr txBox="1"/>
              <p:nvPr/>
            </p:nvSpPr>
            <p:spPr>
              <a:xfrm>
                <a:off x="467544" y="5018804"/>
                <a:ext cx="151216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600" b="0" dirty="0">
                    <a:solidFill>
                      <a:schemeClr val="tx1"/>
                    </a:solidFill>
                  </a:rPr>
                  <a:t>解码器网络</a:t>
                </a:r>
                <a:endParaRPr lang="en-US" altLang="zh-CN" sz="1600" b="0" dirty="0">
                  <a:solidFill>
                    <a:schemeClr val="tx1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b="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zh-CN" altLang="en-US" sz="1600" b="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altLang="zh-CN" sz="1600" b="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sz="16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𝓍</m:t>
                      </m:r>
                      <m:r>
                        <a:rPr lang="en-US" altLang="zh-CN" sz="1600" b="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zh-CN" altLang="el-GR" sz="16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𝓏</m:t>
                      </m:r>
                      <m:r>
                        <a:rPr lang="en-US" altLang="zh-CN" sz="1600" b="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16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85870605-BD23-42D2-AA2A-54D6D117C7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44" y="5018804"/>
                <a:ext cx="1512168" cy="584775"/>
              </a:xfrm>
              <a:prstGeom prst="rect">
                <a:avLst/>
              </a:prstGeom>
              <a:blipFill>
                <a:blip r:embed="rId6"/>
                <a:stretch>
                  <a:fillRect t="-4167" b="-62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6D671BF0-E32D-437D-90B1-08C1309C98B1}"/>
              </a:ext>
            </a:extLst>
          </p:cNvPr>
          <p:cNvCxnSpPr>
            <a:cxnSpLocks/>
            <a:stCxn id="19" idx="0"/>
            <a:endCxn id="31" idx="2"/>
          </p:cNvCxnSpPr>
          <p:nvPr/>
        </p:nvCxnSpPr>
        <p:spPr bwMode="auto">
          <a:xfrm flipV="1">
            <a:off x="3059832" y="4922955"/>
            <a:ext cx="899021" cy="396036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3443C6B6-83DA-4DF2-8DA8-C4A273F2C82A}"/>
                  </a:ext>
                </a:extLst>
              </p:cNvPr>
              <p:cNvSpPr/>
              <p:nvPr/>
            </p:nvSpPr>
            <p:spPr bwMode="auto">
              <a:xfrm>
                <a:off x="3558967" y="4562915"/>
                <a:ext cx="799772" cy="36004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vert="horz" wrap="square" lIns="91440" tIns="45720" rIns="91440" bIns="45720" numCol="1" rtlCol="0" anchor="b" anchorCtr="0" compatLnSpc="1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b="0" i="1" smtClean="0">
                              <a:latin typeface="Cambria Math" panose="02040503050406030204" pitchFamily="18" charset="0"/>
                            </a:rPr>
                            <m:t>∑</m:t>
                          </m:r>
                        </m:e>
                        <m:sub>
                          <m:r>
                            <a:rPr lang="zh-CN" altLang="en-US" sz="2000" b="0" i="1">
                              <a:latin typeface="Cambria Math" panose="02040503050406030204" pitchFamily="18" charset="0"/>
                            </a:rPr>
                            <m:t>𝓍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zh-CN" altLang="en-US" sz="2000" b="0" i="1">
                              <a:latin typeface="Cambria Math" panose="02040503050406030204" pitchFamily="18" charset="0"/>
                            </a:rPr>
                            <m:t>𝓏</m:t>
                          </m:r>
                        </m:sub>
                      </m:sSub>
                    </m:oMath>
                  </m:oMathPara>
                </a14:m>
                <a:endParaRPr kumimoji="0" lang="zh-CN" altLang="en-US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3443C6B6-83DA-4DF2-8DA8-C4A273F2C8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558967" y="4562915"/>
                <a:ext cx="799772" cy="360040"/>
              </a:xfrm>
              <a:prstGeom prst="rect">
                <a:avLst/>
              </a:prstGeom>
              <a:blipFill>
                <a:blip r:embed="rId7"/>
                <a:stretch>
                  <a:fillRect t="-1639" b="-13115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58F34291-55AB-4159-BE6B-D11C5460F7FA}"/>
                  </a:ext>
                </a:extLst>
              </p:cNvPr>
              <p:cNvSpPr txBox="1"/>
              <p:nvPr/>
            </p:nvSpPr>
            <p:spPr>
              <a:xfrm>
                <a:off x="1417129" y="3807515"/>
                <a:ext cx="3251886" cy="3640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zh-CN" altLang="en-US" sz="1600" b="0" dirty="0">
                    <a:solidFill>
                      <a:schemeClr val="tx1"/>
                    </a:solidFill>
                  </a:rPr>
                  <a:t>从</a:t>
                </a:r>
                <a14:m>
                  <m:oMath xmlns:m="http://schemas.openxmlformats.org/officeDocument/2006/math">
                    <m:r>
                      <a:rPr lang="zh-CN" alt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𝓍</m:t>
                    </m:r>
                    <m:r>
                      <a:rPr lang="en-US" altLang="zh-CN" sz="1600" b="0" i="1">
                        <a:latin typeface="Cambria Math" panose="02040503050406030204" pitchFamily="18" charset="0"/>
                      </a:rPr>
                      <m:t>|</m:t>
                    </m:r>
                    <m:r>
                      <a:rPr lang="zh-CN" altLang="en-US" sz="1600" b="0" i="1">
                        <a:latin typeface="Cambria Math" panose="02040503050406030204" pitchFamily="18" charset="0"/>
                      </a:rPr>
                      <m:t>𝓏</m:t>
                    </m:r>
                    <m:r>
                      <a:rPr lang="en-US" altLang="zh-CN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zh-CN" alt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𝒩</m:t>
                    </m:r>
                    <m:r>
                      <a:rPr lang="en-US" altLang="zh-CN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16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16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zh-CN" altLang="en-US" sz="1600" b="0" i="1">
                            <a:latin typeface="Cambria Math" panose="02040503050406030204" pitchFamily="18" charset="0"/>
                          </a:rPr>
                          <m:t>𝓍</m:t>
                        </m:r>
                        <m:r>
                          <a:rPr lang="en-US" altLang="zh-CN" sz="1600" b="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zh-CN" altLang="en-US" sz="1600" b="0" i="1">
                            <a:latin typeface="Cambria Math" panose="02040503050406030204" pitchFamily="18" charset="0"/>
                          </a:rPr>
                          <m:t>𝓏</m:t>
                        </m:r>
                      </m:sub>
                    </m:sSub>
                    <m:r>
                      <a:rPr lang="en-US" altLang="zh-CN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16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16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∑</m:t>
                        </m:r>
                      </m:e>
                      <m:sub>
                        <m:r>
                          <a:rPr lang="zh-CN" altLang="en-US" sz="1600" b="0" i="1">
                            <a:latin typeface="Cambria Math" panose="02040503050406030204" pitchFamily="18" charset="0"/>
                          </a:rPr>
                          <m:t>𝓍</m:t>
                        </m:r>
                        <m:r>
                          <a:rPr lang="en-US" altLang="zh-CN" sz="1600" b="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zh-CN" altLang="en-US" sz="1600" b="0" i="1">
                            <a:latin typeface="Cambria Math" panose="02040503050406030204" pitchFamily="18" charset="0"/>
                          </a:rPr>
                          <m:t>𝓏</m:t>
                        </m:r>
                      </m:sub>
                    </m:sSub>
                    <m:r>
                      <a:rPr lang="en-US" altLang="zh-CN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zh-CN" altLang="en-US" sz="16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中</m:t>
                    </m:r>
                  </m:oMath>
                </a14:m>
                <a:r>
                  <a:rPr lang="zh-CN" altLang="en-US" sz="1600" b="0" dirty="0">
                    <a:solidFill>
                      <a:schemeClr val="tx1"/>
                    </a:solidFill>
                  </a:rPr>
                  <a:t>采样得到</a:t>
                </a:r>
                <a14:m>
                  <m:oMath xmlns:m="http://schemas.openxmlformats.org/officeDocument/2006/math">
                    <m:r>
                      <a:rPr lang="zh-CN" altLang="en-US" sz="1600" b="0" i="1">
                        <a:latin typeface="Cambria Math" panose="02040503050406030204" pitchFamily="18" charset="0"/>
                      </a:rPr>
                      <m:t>𝓍</m:t>
                    </m:r>
                  </m:oMath>
                </a14:m>
                <a:endParaRPr lang="en-US" altLang="zh-CN" sz="16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58F34291-55AB-4159-BE6B-D11C5460F7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7129" y="3807515"/>
                <a:ext cx="3251886" cy="364074"/>
              </a:xfrm>
              <a:prstGeom prst="rect">
                <a:avLst/>
              </a:prstGeom>
              <a:blipFill>
                <a:blip r:embed="rId8"/>
                <a:stretch>
                  <a:fillRect l="-936" t="-6780" b="-1355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15492282-B83D-4327-8430-C4ED00AC295E}"/>
              </a:ext>
            </a:extLst>
          </p:cNvPr>
          <p:cNvCxnSpPr>
            <a:cxnSpLocks/>
            <a:stCxn id="27" idx="0"/>
            <a:endCxn id="26" idx="2"/>
          </p:cNvCxnSpPr>
          <p:nvPr/>
        </p:nvCxnSpPr>
        <p:spPr bwMode="auto">
          <a:xfrm flipV="1">
            <a:off x="2155890" y="4171589"/>
            <a:ext cx="887182" cy="391326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</p:spPr>
      </p:cxn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5E89EB38-8170-4836-8C1D-9F938D0682C2}"/>
              </a:ext>
            </a:extLst>
          </p:cNvPr>
          <p:cNvCxnSpPr>
            <a:cxnSpLocks/>
            <a:stCxn id="31" idx="0"/>
            <a:endCxn id="26" idx="2"/>
          </p:cNvCxnSpPr>
          <p:nvPr/>
        </p:nvCxnSpPr>
        <p:spPr bwMode="auto">
          <a:xfrm flipH="1" flipV="1">
            <a:off x="3043072" y="4171589"/>
            <a:ext cx="915781" cy="391326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987B1837-DE4E-4819-8FE9-70DBB9A4EDCA}"/>
                  </a:ext>
                </a:extLst>
              </p:cNvPr>
              <p:cNvSpPr/>
              <p:nvPr/>
            </p:nvSpPr>
            <p:spPr bwMode="auto">
              <a:xfrm>
                <a:off x="2051720" y="3447657"/>
                <a:ext cx="2016224" cy="36004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kumimoji="0" lang="zh-CN" altLang="en-US" sz="20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zh-CN" altLang="en-US" sz="2000" b="0" i="1">
                              <a:latin typeface="Cambria Math" panose="02040503050406030204" pitchFamily="18" charset="0"/>
                            </a:rPr>
                            <m:t>𝒳</m:t>
                          </m:r>
                          <m:r>
                            <m:rPr>
                              <m:nor/>
                            </m:rPr>
                            <a:rPr lang="zh-CN" altLang="en-US" sz="2000" b="0" dirty="0"/>
                            <m:t> </m:t>
                          </m:r>
                        </m:e>
                      </m:acc>
                    </m:oMath>
                  </m:oMathPara>
                </a14:m>
                <a:endParaRPr kumimoji="0" lang="zh-CN" altLang="en-US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987B1837-DE4E-4819-8FE9-70DBB9A4ED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051720" y="3447657"/>
                <a:ext cx="2016224" cy="360040"/>
              </a:xfrm>
              <a:prstGeom prst="rect">
                <a:avLst/>
              </a:prstGeom>
              <a:blipFill>
                <a:blip r:embed="rId9"/>
                <a:stretch>
                  <a:fillRect t="-6557" b="-6557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矩形 37">
                <a:extLst>
                  <a:ext uri="{FF2B5EF4-FFF2-40B4-BE49-F238E27FC236}">
                    <a16:creationId xmlns:a16="http://schemas.microsoft.com/office/drawing/2014/main" id="{E73DD977-08BF-4552-866C-B4EAB0AD2C15}"/>
                  </a:ext>
                </a:extLst>
              </p:cNvPr>
              <p:cNvSpPr/>
              <p:nvPr/>
            </p:nvSpPr>
            <p:spPr>
              <a:xfrm>
                <a:off x="570337" y="1895284"/>
                <a:ext cx="3713828" cy="107721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1600" b="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在训练完</a:t>
                </a:r>
                <a:r>
                  <a:rPr lang="en-US" altLang="zh-CN" sz="1600" b="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VAE</a:t>
                </a:r>
                <a:r>
                  <a:rPr lang="zh-CN" altLang="en-US" sz="1600" b="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之后，想要生成数据</a:t>
                </a:r>
                <a:endParaRPr lang="en-US" altLang="zh-CN" sz="1600" b="0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zh-CN" sz="1600" b="0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zh-CN" sz="1600" b="0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zh-CN" altLang="en-US" sz="1600" b="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使用解码器网络，从先验分布中采样</a:t>
                </a:r>
                <a14:m>
                  <m:oMath xmlns:m="http://schemas.openxmlformats.org/officeDocument/2006/math">
                    <m:r>
                      <a:rPr lang="zh-CN" altLang="en-US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𝓏</m:t>
                    </m:r>
                  </m:oMath>
                </a14:m>
                <a:endParaRPr lang="zh-CN" altLang="en-US" sz="1600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8" name="矩形 37">
                <a:extLst>
                  <a:ext uri="{FF2B5EF4-FFF2-40B4-BE49-F238E27FC236}">
                    <a16:creationId xmlns:a16="http://schemas.microsoft.com/office/drawing/2014/main" id="{E73DD977-08BF-4552-866C-B4EAB0AD2C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337" y="1895284"/>
                <a:ext cx="3713828" cy="1077218"/>
              </a:xfrm>
              <a:prstGeom prst="rect">
                <a:avLst/>
              </a:prstGeom>
              <a:blipFill>
                <a:blip r:embed="rId10"/>
                <a:stretch>
                  <a:fillRect l="-985" t="-2260" b="-56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A88F9511-4286-4E48-98AE-4259BBAF9B3F}"/>
              </a:ext>
            </a:extLst>
          </p:cNvPr>
          <p:cNvCxnSpPr>
            <a:cxnSpLocks/>
          </p:cNvCxnSpPr>
          <p:nvPr/>
        </p:nvCxnSpPr>
        <p:spPr bwMode="auto">
          <a:xfrm flipH="1">
            <a:off x="2328991" y="2256316"/>
            <a:ext cx="1" cy="328806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0000FF"/>
            </a:solidFill>
            <a:prstDash val="solid"/>
            <a:round/>
            <a:headEnd type="none" w="med" len="med"/>
            <a:tailEnd type="triangle"/>
          </a:ln>
        </p:spPr>
      </p:cxnSp>
      <p:sp>
        <p:nvSpPr>
          <p:cNvPr id="18" name="矩形 17">
            <a:extLst>
              <a:ext uri="{FF2B5EF4-FFF2-40B4-BE49-F238E27FC236}">
                <a16:creationId xmlns:a16="http://schemas.microsoft.com/office/drawing/2014/main" id="{C551649E-00FD-41D6-A681-4CD0B918476A}"/>
              </a:ext>
            </a:extLst>
          </p:cNvPr>
          <p:cNvSpPr/>
          <p:nvPr/>
        </p:nvSpPr>
        <p:spPr>
          <a:xfrm>
            <a:off x="3790493" y="6541393"/>
            <a:ext cx="561662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b="0" dirty="0">
                <a:latin typeface="Times New Roman" panose="02020603050405020304" pitchFamily="18" charset="0"/>
                <a:cs typeface="Times New Roman" panose="02020603050405020304" pitchFamily="18" charset="0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Kingma and Welling, </a:t>
            </a:r>
            <a:r>
              <a:rPr lang="en-US" altLang="zh-CN" sz="1400" b="0" dirty="0">
                <a:latin typeface="Times New Roman" panose="02020603050405020304" pitchFamily="18" charset="0"/>
                <a:cs typeface="Times New Roman" panose="02020603050405020304" pitchFamily="18" charset="0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“</a:t>
            </a:r>
            <a:r>
              <a:rPr lang="zh-CN" altLang="en-US" sz="1400" b="0" dirty="0">
                <a:latin typeface="Times New Roman" panose="02020603050405020304" pitchFamily="18" charset="0"/>
                <a:cs typeface="Times New Roman" panose="02020603050405020304" pitchFamily="18" charset="0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Auto-Encoding Variational Bayes</a:t>
            </a:r>
            <a:r>
              <a:rPr lang="en-US" altLang="zh-CN" sz="1400" b="0" dirty="0">
                <a:latin typeface="Times New Roman" panose="02020603050405020304" pitchFamily="18" charset="0"/>
                <a:cs typeface="Times New Roman" panose="02020603050405020304" pitchFamily="18" charset="0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”</a:t>
            </a:r>
            <a:r>
              <a:rPr lang="zh-CN" altLang="en-US" sz="1400" b="0" dirty="0">
                <a:latin typeface="Times New Roman" panose="02020603050405020304" pitchFamily="18" charset="0"/>
                <a:cs typeface="Times New Roman" panose="02020603050405020304" pitchFamily="18" charset="0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, ICLR 2014</a:t>
            </a:r>
            <a:endParaRPr lang="zh-CN" altLang="en-US" sz="14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127370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1187624" y="260648"/>
            <a:ext cx="7391400" cy="714375"/>
          </a:xfrm>
        </p:spPr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§</a:t>
            </a:r>
            <a:r>
              <a:rPr lang="zh-CN" altLang="en-US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变分自动编码器（</a:t>
            </a:r>
            <a:r>
              <a:rPr lang="en-US" altLang="zh-CN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VAE</a:t>
            </a:r>
            <a:r>
              <a:rPr lang="zh-CN" altLang="en-US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）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A966AF6-A7E2-4957-AF78-074576F3D730}"/>
              </a:ext>
            </a:extLst>
          </p:cNvPr>
          <p:cNvSpPr txBox="1"/>
          <p:nvPr/>
        </p:nvSpPr>
        <p:spPr>
          <a:xfrm>
            <a:off x="539552" y="1484638"/>
            <a:ext cx="40324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000" dirty="0"/>
              <a:t>变分自动编码器：生成数据</a:t>
            </a:r>
            <a:endParaRPr lang="en-US" altLang="zh-CN" sz="2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767FA20C-23D4-491D-8EC5-8981C19AF206}"/>
                  </a:ext>
                </a:extLst>
              </p:cNvPr>
              <p:cNvSpPr/>
              <p:nvPr/>
            </p:nvSpPr>
            <p:spPr bwMode="auto">
              <a:xfrm>
                <a:off x="2535853" y="5318991"/>
                <a:ext cx="1047958" cy="36004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0" lang="zh-CN" altLang="en-US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𝒵</m:t>
                      </m:r>
                    </m:oMath>
                  </m:oMathPara>
                </a14:m>
                <a:endParaRPr kumimoji="0" lang="zh-CN" altLang="en-US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767FA20C-23D4-491D-8EC5-8981C19AF2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35853" y="5318991"/>
                <a:ext cx="1047958" cy="360040"/>
              </a:xfrm>
              <a:prstGeom prst="rect">
                <a:avLst/>
              </a:prstGeom>
              <a:blipFill>
                <a:blip r:embed="rId3"/>
                <a:stretch>
                  <a:fillRect b="-4918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25AABA8A-CCEC-43CE-A636-1B0F9E34835B}"/>
                  </a:ext>
                </a:extLst>
              </p:cNvPr>
              <p:cNvSpPr txBox="1"/>
              <p:nvPr/>
            </p:nvSpPr>
            <p:spPr>
              <a:xfrm>
                <a:off x="1774022" y="5732729"/>
                <a:ext cx="3251886" cy="3423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zh-CN" altLang="en-US" sz="1600" b="0" dirty="0">
                    <a:solidFill>
                      <a:schemeClr val="tx1"/>
                    </a:solidFill>
                  </a:rPr>
                  <a:t>从</a:t>
                </a:r>
                <a14:m>
                  <m:oMath xmlns:m="http://schemas.openxmlformats.org/officeDocument/2006/math">
                    <m:r>
                      <a:rPr lang="zh-CN" alt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𝓏</m:t>
                    </m:r>
                    <m:r>
                      <a:rPr lang="en-US" altLang="zh-CN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zh-CN" alt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𝒩</m:t>
                    </m:r>
                    <m:r>
                      <a:rPr lang="en-US" altLang="zh-CN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CN" sz="16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  <m:r>
                      <a:rPr lang="en-US" altLang="zh-CN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zh-CN" altLang="en-US" sz="16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中</m:t>
                    </m:r>
                  </m:oMath>
                </a14:m>
                <a:r>
                  <a:rPr lang="zh-CN" altLang="en-US" sz="1600" b="0" dirty="0">
                    <a:solidFill>
                      <a:schemeClr val="tx1"/>
                    </a:solidFill>
                  </a:rPr>
                  <a:t>采样得到</a:t>
                </a:r>
                <a14:m>
                  <m:oMath xmlns:m="http://schemas.openxmlformats.org/officeDocument/2006/math">
                    <m:r>
                      <a:rPr lang="zh-CN" altLang="en-US" sz="16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𝓏</m:t>
                    </m:r>
                  </m:oMath>
                </a14:m>
                <a:endParaRPr lang="en-US" altLang="zh-CN" sz="16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25AABA8A-CCEC-43CE-A636-1B0F9E3483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4022" y="5732729"/>
                <a:ext cx="3251886" cy="342338"/>
              </a:xfrm>
              <a:prstGeom prst="rect">
                <a:avLst/>
              </a:prstGeom>
              <a:blipFill>
                <a:blip r:embed="rId4"/>
                <a:stretch>
                  <a:fillRect l="-938" t="-7018" b="-1754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7F4903E8-5D40-497A-9542-3A9220A4FCCD}"/>
                  </a:ext>
                </a:extLst>
              </p:cNvPr>
              <p:cNvSpPr/>
              <p:nvPr/>
            </p:nvSpPr>
            <p:spPr bwMode="auto">
              <a:xfrm>
                <a:off x="1756004" y="4562915"/>
                <a:ext cx="799772" cy="36004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vert="horz" wrap="square" lIns="91440" tIns="45720" rIns="91440" bIns="45720" numCol="1" rtlCol="0" anchor="b" anchorCtr="0" compatLnSpc="1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20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zh-CN" altLang="en-US" sz="20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zh-CN" altLang="en-US" sz="2000" b="0" i="1">
                              <a:latin typeface="Cambria Math" panose="02040503050406030204" pitchFamily="18" charset="0"/>
                            </a:rPr>
                            <m:t>𝓍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zh-CN" altLang="en-US" sz="2000" b="0" i="1">
                              <a:latin typeface="Cambria Math" panose="02040503050406030204" pitchFamily="18" charset="0"/>
                            </a:rPr>
                            <m:t>𝓏</m:t>
                          </m:r>
                        </m:sub>
                      </m:sSub>
                    </m:oMath>
                  </m:oMathPara>
                </a14:m>
                <a:endParaRPr kumimoji="0" lang="zh-CN" altLang="en-US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7F4903E8-5D40-497A-9542-3A9220A4FC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56004" y="4562915"/>
                <a:ext cx="799772" cy="360040"/>
              </a:xfrm>
              <a:prstGeom prst="rect">
                <a:avLst/>
              </a:prstGeom>
              <a:blipFill>
                <a:blip r:embed="rId5"/>
                <a:stretch>
                  <a:fillRect b="-13115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54C0F8EB-A4C8-4FF9-B4E5-41766E57FCDE}"/>
              </a:ext>
            </a:extLst>
          </p:cNvPr>
          <p:cNvCxnSpPr>
            <a:cxnSpLocks/>
            <a:stCxn id="19" idx="0"/>
            <a:endCxn id="27" idx="2"/>
          </p:cNvCxnSpPr>
          <p:nvPr/>
        </p:nvCxnSpPr>
        <p:spPr bwMode="auto">
          <a:xfrm flipH="1" flipV="1">
            <a:off x="2155890" y="4922955"/>
            <a:ext cx="903942" cy="396036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85870605-BD23-42D2-AA2A-54D6D117C733}"/>
                  </a:ext>
                </a:extLst>
              </p:cNvPr>
              <p:cNvSpPr txBox="1"/>
              <p:nvPr/>
            </p:nvSpPr>
            <p:spPr>
              <a:xfrm>
                <a:off x="467544" y="5018804"/>
                <a:ext cx="151216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600" b="0" dirty="0">
                    <a:solidFill>
                      <a:schemeClr val="tx1"/>
                    </a:solidFill>
                  </a:rPr>
                  <a:t>解码器网络</a:t>
                </a:r>
                <a:endParaRPr lang="en-US" altLang="zh-CN" sz="1600" b="0" dirty="0">
                  <a:solidFill>
                    <a:schemeClr val="tx1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b="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zh-CN" altLang="en-US" sz="1600" b="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altLang="zh-CN" sz="1600" b="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sz="16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𝓍</m:t>
                      </m:r>
                      <m:r>
                        <a:rPr lang="en-US" altLang="zh-CN" sz="1600" b="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zh-CN" altLang="el-GR" sz="16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𝓏</m:t>
                      </m:r>
                      <m:r>
                        <a:rPr lang="en-US" altLang="zh-CN" sz="1600" b="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16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85870605-BD23-42D2-AA2A-54D6D117C7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44" y="5018804"/>
                <a:ext cx="1512168" cy="584775"/>
              </a:xfrm>
              <a:prstGeom prst="rect">
                <a:avLst/>
              </a:prstGeom>
              <a:blipFill>
                <a:blip r:embed="rId6"/>
                <a:stretch>
                  <a:fillRect t="-4167" b="-62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6D671BF0-E32D-437D-90B1-08C1309C98B1}"/>
              </a:ext>
            </a:extLst>
          </p:cNvPr>
          <p:cNvCxnSpPr>
            <a:cxnSpLocks/>
            <a:stCxn id="19" idx="0"/>
            <a:endCxn id="31" idx="2"/>
          </p:cNvCxnSpPr>
          <p:nvPr/>
        </p:nvCxnSpPr>
        <p:spPr bwMode="auto">
          <a:xfrm flipV="1">
            <a:off x="3059832" y="4922955"/>
            <a:ext cx="899021" cy="396036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3443C6B6-83DA-4DF2-8DA8-C4A273F2C82A}"/>
                  </a:ext>
                </a:extLst>
              </p:cNvPr>
              <p:cNvSpPr/>
              <p:nvPr/>
            </p:nvSpPr>
            <p:spPr bwMode="auto">
              <a:xfrm>
                <a:off x="3558967" y="4562915"/>
                <a:ext cx="799772" cy="36004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vert="horz" wrap="square" lIns="91440" tIns="45720" rIns="91440" bIns="45720" numCol="1" rtlCol="0" anchor="b" anchorCtr="0" compatLnSpc="1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b="0" i="1" smtClean="0">
                              <a:latin typeface="Cambria Math" panose="02040503050406030204" pitchFamily="18" charset="0"/>
                            </a:rPr>
                            <m:t>∑</m:t>
                          </m:r>
                        </m:e>
                        <m:sub>
                          <m:r>
                            <a:rPr lang="zh-CN" altLang="en-US" sz="2000" b="0" i="1">
                              <a:latin typeface="Cambria Math" panose="02040503050406030204" pitchFamily="18" charset="0"/>
                            </a:rPr>
                            <m:t>𝓍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zh-CN" altLang="en-US" sz="2000" b="0" i="1">
                              <a:latin typeface="Cambria Math" panose="02040503050406030204" pitchFamily="18" charset="0"/>
                            </a:rPr>
                            <m:t>𝓏</m:t>
                          </m:r>
                        </m:sub>
                      </m:sSub>
                    </m:oMath>
                  </m:oMathPara>
                </a14:m>
                <a:endParaRPr kumimoji="0" lang="zh-CN" altLang="en-US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3443C6B6-83DA-4DF2-8DA8-C4A273F2C8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558967" y="4562915"/>
                <a:ext cx="799772" cy="360040"/>
              </a:xfrm>
              <a:prstGeom prst="rect">
                <a:avLst/>
              </a:prstGeom>
              <a:blipFill>
                <a:blip r:embed="rId7"/>
                <a:stretch>
                  <a:fillRect t="-1639" b="-13115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58F34291-55AB-4159-BE6B-D11C5460F7FA}"/>
                  </a:ext>
                </a:extLst>
              </p:cNvPr>
              <p:cNvSpPr txBox="1"/>
              <p:nvPr/>
            </p:nvSpPr>
            <p:spPr>
              <a:xfrm>
                <a:off x="1417129" y="3807515"/>
                <a:ext cx="3251886" cy="3640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zh-CN" altLang="en-US" sz="1600" b="0" dirty="0">
                    <a:solidFill>
                      <a:schemeClr val="tx1"/>
                    </a:solidFill>
                  </a:rPr>
                  <a:t>从</a:t>
                </a:r>
                <a14:m>
                  <m:oMath xmlns:m="http://schemas.openxmlformats.org/officeDocument/2006/math">
                    <m:r>
                      <a:rPr lang="zh-CN" alt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𝓍</m:t>
                    </m:r>
                    <m:r>
                      <a:rPr lang="en-US" altLang="zh-CN" sz="1600" b="0" i="1">
                        <a:latin typeface="Cambria Math" panose="02040503050406030204" pitchFamily="18" charset="0"/>
                      </a:rPr>
                      <m:t>|</m:t>
                    </m:r>
                    <m:r>
                      <a:rPr lang="zh-CN" altLang="en-US" sz="1600" b="0" i="1">
                        <a:latin typeface="Cambria Math" panose="02040503050406030204" pitchFamily="18" charset="0"/>
                      </a:rPr>
                      <m:t>𝓏</m:t>
                    </m:r>
                    <m:r>
                      <a:rPr lang="en-US" altLang="zh-CN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zh-CN" alt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𝒩</m:t>
                    </m:r>
                    <m:r>
                      <a:rPr lang="en-US" altLang="zh-CN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16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16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zh-CN" altLang="en-US" sz="1600" b="0" i="1">
                            <a:latin typeface="Cambria Math" panose="02040503050406030204" pitchFamily="18" charset="0"/>
                          </a:rPr>
                          <m:t>𝓍</m:t>
                        </m:r>
                        <m:r>
                          <a:rPr lang="en-US" altLang="zh-CN" sz="1600" b="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zh-CN" altLang="en-US" sz="1600" b="0" i="1">
                            <a:latin typeface="Cambria Math" panose="02040503050406030204" pitchFamily="18" charset="0"/>
                          </a:rPr>
                          <m:t>𝓏</m:t>
                        </m:r>
                      </m:sub>
                    </m:sSub>
                    <m:r>
                      <a:rPr lang="en-US" altLang="zh-CN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16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16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∑</m:t>
                        </m:r>
                      </m:e>
                      <m:sub>
                        <m:r>
                          <a:rPr lang="zh-CN" altLang="en-US" sz="1600" b="0" i="1">
                            <a:latin typeface="Cambria Math" panose="02040503050406030204" pitchFamily="18" charset="0"/>
                          </a:rPr>
                          <m:t>𝓍</m:t>
                        </m:r>
                        <m:r>
                          <a:rPr lang="en-US" altLang="zh-CN" sz="1600" b="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zh-CN" altLang="en-US" sz="1600" b="0" i="1">
                            <a:latin typeface="Cambria Math" panose="02040503050406030204" pitchFamily="18" charset="0"/>
                          </a:rPr>
                          <m:t>𝓏</m:t>
                        </m:r>
                      </m:sub>
                    </m:sSub>
                    <m:r>
                      <a:rPr lang="en-US" altLang="zh-CN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zh-CN" altLang="en-US" sz="16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中</m:t>
                    </m:r>
                  </m:oMath>
                </a14:m>
                <a:r>
                  <a:rPr lang="zh-CN" altLang="en-US" sz="1600" b="0" dirty="0">
                    <a:solidFill>
                      <a:schemeClr val="tx1"/>
                    </a:solidFill>
                  </a:rPr>
                  <a:t>采样得到</a:t>
                </a:r>
                <a14:m>
                  <m:oMath xmlns:m="http://schemas.openxmlformats.org/officeDocument/2006/math">
                    <m:r>
                      <a:rPr lang="zh-CN" altLang="en-US" sz="1600" b="0" i="1">
                        <a:latin typeface="Cambria Math" panose="02040503050406030204" pitchFamily="18" charset="0"/>
                      </a:rPr>
                      <m:t>𝓍</m:t>
                    </m:r>
                  </m:oMath>
                </a14:m>
                <a:endParaRPr lang="en-US" altLang="zh-CN" sz="16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58F34291-55AB-4159-BE6B-D11C5460F7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7129" y="3807515"/>
                <a:ext cx="3251886" cy="364074"/>
              </a:xfrm>
              <a:prstGeom prst="rect">
                <a:avLst/>
              </a:prstGeom>
              <a:blipFill>
                <a:blip r:embed="rId8"/>
                <a:stretch>
                  <a:fillRect l="-936" t="-6780" b="-1355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15492282-B83D-4327-8430-C4ED00AC295E}"/>
              </a:ext>
            </a:extLst>
          </p:cNvPr>
          <p:cNvCxnSpPr>
            <a:cxnSpLocks/>
            <a:stCxn id="27" idx="0"/>
            <a:endCxn id="26" idx="2"/>
          </p:cNvCxnSpPr>
          <p:nvPr/>
        </p:nvCxnSpPr>
        <p:spPr bwMode="auto">
          <a:xfrm flipV="1">
            <a:off x="2155890" y="4171589"/>
            <a:ext cx="887182" cy="391326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</p:spPr>
      </p:cxn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5E89EB38-8170-4836-8C1D-9F938D0682C2}"/>
              </a:ext>
            </a:extLst>
          </p:cNvPr>
          <p:cNvCxnSpPr>
            <a:cxnSpLocks/>
            <a:stCxn id="31" idx="0"/>
            <a:endCxn id="26" idx="2"/>
          </p:cNvCxnSpPr>
          <p:nvPr/>
        </p:nvCxnSpPr>
        <p:spPr bwMode="auto">
          <a:xfrm flipH="1" flipV="1">
            <a:off x="3043072" y="4171589"/>
            <a:ext cx="915781" cy="391326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987B1837-DE4E-4819-8FE9-70DBB9A4EDCA}"/>
                  </a:ext>
                </a:extLst>
              </p:cNvPr>
              <p:cNvSpPr/>
              <p:nvPr/>
            </p:nvSpPr>
            <p:spPr bwMode="auto">
              <a:xfrm>
                <a:off x="2051720" y="3447657"/>
                <a:ext cx="2016224" cy="36004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kumimoji="0" lang="zh-CN" altLang="en-US" sz="20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zh-CN" altLang="en-US" sz="2000" b="0" i="1">
                              <a:latin typeface="Cambria Math" panose="02040503050406030204" pitchFamily="18" charset="0"/>
                            </a:rPr>
                            <m:t>𝒳</m:t>
                          </m:r>
                          <m:r>
                            <m:rPr>
                              <m:nor/>
                            </m:rPr>
                            <a:rPr lang="zh-CN" altLang="en-US" sz="2000" b="0" dirty="0"/>
                            <m:t> </m:t>
                          </m:r>
                        </m:e>
                      </m:acc>
                    </m:oMath>
                  </m:oMathPara>
                </a14:m>
                <a:endParaRPr kumimoji="0" lang="zh-CN" altLang="en-US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987B1837-DE4E-4819-8FE9-70DBB9A4ED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051720" y="3447657"/>
                <a:ext cx="2016224" cy="360040"/>
              </a:xfrm>
              <a:prstGeom prst="rect">
                <a:avLst/>
              </a:prstGeom>
              <a:blipFill>
                <a:blip r:embed="rId9"/>
                <a:stretch>
                  <a:fillRect t="-6557" b="-6557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矩形 37">
                <a:extLst>
                  <a:ext uri="{FF2B5EF4-FFF2-40B4-BE49-F238E27FC236}">
                    <a16:creationId xmlns:a16="http://schemas.microsoft.com/office/drawing/2014/main" id="{E73DD977-08BF-4552-866C-B4EAB0AD2C15}"/>
                  </a:ext>
                </a:extLst>
              </p:cNvPr>
              <p:cNvSpPr/>
              <p:nvPr/>
            </p:nvSpPr>
            <p:spPr>
              <a:xfrm>
                <a:off x="570337" y="1895284"/>
                <a:ext cx="3713828" cy="107721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1600" b="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在训练完</a:t>
                </a:r>
                <a:r>
                  <a:rPr lang="en-US" altLang="zh-CN" sz="1600" b="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VAE</a:t>
                </a:r>
                <a:r>
                  <a:rPr lang="zh-CN" altLang="en-US" sz="1600" b="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之后，想要生成数据</a:t>
                </a:r>
                <a:endParaRPr lang="en-US" altLang="zh-CN" sz="1600" b="0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zh-CN" sz="1600" b="0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zh-CN" sz="1600" b="0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zh-CN" altLang="en-US" sz="1600" b="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使用解码器网络，从先验分布中采样</a:t>
                </a:r>
                <a14:m>
                  <m:oMath xmlns:m="http://schemas.openxmlformats.org/officeDocument/2006/math">
                    <m:r>
                      <a:rPr lang="zh-CN" altLang="en-US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𝓏</m:t>
                    </m:r>
                  </m:oMath>
                </a14:m>
                <a:endParaRPr lang="zh-CN" altLang="en-US" sz="1600" b="0" dirty="0"/>
              </a:p>
            </p:txBody>
          </p:sp>
        </mc:Choice>
        <mc:Fallback xmlns="">
          <p:sp>
            <p:nvSpPr>
              <p:cNvPr id="38" name="矩形 37">
                <a:extLst>
                  <a:ext uri="{FF2B5EF4-FFF2-40B4-BE49-F238E27FC236}">
                    <a16:creationId xmlns:a16="http://schemas.microsoft.com/office/drawing/2014/main" id="{E73DD977-08BF-4552-866C-B4EAB0AD2C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337" y="1895284"/>
                <a:ext cx="3713828" cy="1077218"/>
              </a:xfrm>
              <a:prstGeom prst="rect">
                <a:avLst/>
              </a:prstGeom>
              <a:blipFill>
                <a:blip r:embed="rId10"/>
                <a:stretch>
                  <a:fillRect l="-985" t="-2260" b="-56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A88F9511-4286-4E48-98AE-4259BBAF9B3F}"/>
              </a:ext>
            </a:extLst>
          </p:cNvPr>
          <p:cNvCxnSpPr>
            <a:cxnSpLocks/>
          </p:cNvCxnSpPr>
          <p:nvPr/>
        </p:nvCxnSpPr>
        <p:spPr bwMode="auto">
          <a:xfrm flipH="1">
            <a:off x="2328991" y="2256316"/>
            <a:ext cx="1" cy="328806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0000FF"/>
            </a:solidFill>
            <a:prstDash val="solid"/>
            <a:round/>
            <a:headEnd type="none" w="med" len="med"/>
            <a:tailEnd type="triangle"/>
          </a:ln>
        </p:spPr>
      </p:cxnSp>
      <p:pic>
        <p:nvPicPr>
          <p:cNvPr id="20" name="图片 19">
            <a:extLst>
              <a:ext uri="{FF2B5EF4-FFF2-40B4-BE49-F238E27FC236}">
                <a16:creationId xmlns:a16="http://schemas.microsoft.com/office/drawing/2014/main" id="{23552ADB-3B25-4693-8A6C-05A52BDA2411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21507" t="12006" r="4066" b="11130"/>
          <a:stretch/>
        </p:blipFill>
        <p:spPr>
          <a:xfrm>
            <a:off x="5459181" y="2348880"/>
            <a:ext cx="3001251" cy="3168352"/>
          </a:xfrm>
          <a:prstGeom prst="rect">
            <a:avLst/>
          </a:prstGeom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A8913A79-FEBF-4C23-9357-16328B48F7A1}"/>
              </a:ext>
            </a:extLst>
          </p:cNvPr>
          <p:cNvSpPr/>
          <p:nvPr/>
        </p:nvSpPr>
        <p:spPr>
          <a:xfrm>
            <a:off x="3790493" y="6541393"/>
            <a:ext cx="561662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b="0" dirty="0">
                <a:latin typeface="Times New Roman" panose="02020603050405020304" pitchFamily="18" charset="0"/>
                <a:cs typeface="Times New Roman" panose="02020603050405020304" pitchFamily="18" charset="0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Kingma and Welling, </a:t>
            </a:r>
            <a:r>
              <a:rPr lang="en-US" altLang="zh-CN" sz="1400" b="0" dirty="0">
                <a:latin typeface="Times New Roman" panose="02020603050405020304" pitchFamily="18" charset="0"/>
                <a:cs typeface="Times New Roman" panose="02020603050405020304" pitchFamily="18" charset="0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“</a:t>
            </a:r>
            <a:r>
              <a:rPr lang="zh-CN" altLang="en-US" sz="1400" b="0" dirty="0">
                <a:latin typeface="Times New Roman" panose="02020603050405020304" pitchFamily="18" charset="0"/>
                <a:cs typeface="Times New Roman" panose="02020603050405020304" pitchFamily="18" charset="0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Auto-Encoding Variational Bayes</a:t>
            </a:r>
            <a:r>
              <a:rPr lang="en-US" altLang="zh-CN" sz="1400" b="0" dirty="0">
                <a:latin typeface="Times New Roman" panose="02020603050405020304" pitchFamily="18" charset="0"/>
                <a:cs typeface="Times New Roman" panose="02020603050405020304" pitchFamily="18" charset="0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”</a:t>
            </a:r>
            <a:r>
              <a:rPr lang="zh-CN" altLang="en-US" sz="1400" b="0" dirty="0">
                <a:latin typeface="Times New Roman" panose="02020603050405020304" pitchFamily="18" charset="0"/>
                <a:cs typeface="Times New Roman" panose="02020603050405020304" pitchFamily="18" charset="0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, ICLR 2014</a:t>
            </a:r>
            <a:endParaRPr lang="zh-CN" altLang="en-US" sz="14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570101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1187624" y="260648"/>
            <a:ext cx="7391400" cy="714375"/>
          </a:xfrm>
        </p:spPr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§</a:t>
            </a:r>
            <a:r>
              <a:rPr lang="zh-CN" altLang="en-US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变分自动编码器（</a:t>
            </a:r>
            <a:r>
              <a:rPr lang="en-US" altLang="zh-CN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VAE</a:t>
            </a:r>
            <a:r>
              <a:rPr lang="zh-CN" altLang="en-US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）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A966AF6-A7E2-4957-AF78-074576F3D730}"/>
              </a:ext>
            </a:extLst>
          </p:cNvPr>
          <p:cNvSpPr txBox="1"/>
          <p:nvPr/>
        </p:nvSpPr>
        <p:spPr>
          <a:xfrm>
            <a:off x="539552" y="1484638"/>
            <a:ext cx="40324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000" dirty="0"/>
              <a:t>变分自动编码器：生成数据</a:t>
            </a:r>
            <a:endParaRPr lang="en-US" altLang="zh-CN" sz="2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767FA20C-23D4-491D-8EC5-8981C19AF206}"/>
                  </a:ext>
                </a:extLst>
              </p:cNvPr>
              <p:cNvSpPr/>
              <p:nvPr/>
            </p:nvSpPr>
            <p:spPr bwMode="auto">
              <a:xfrm>
                <a:off x="2535853" y="5318991"/>
                <a:ext cx="1047958" cy="36004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0" lang="zh-CN" altLang="en-US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𝒵</m:t>
                      </m:r>
                    </m:oMath>
                  </m:oMathPara>
                </a14:m>
                <a:endParaRPr kumimoji="0" lang="zh-CN" altLang="en-US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767FA20C-23D4-491D-8EC5-8981C19AF2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35853" y="5318991"/>
                <a:ext cx="1047958" cy="360040"/>
              </a:xfrm>
              <a:prstGeom prst="rect">
                <a:avLst/>
              </a:prstGeom>
              <a:blipFill>
                <a:blip r:embed="rId3"/>
                <a:stretch>
                  <a:fillRect b="-4918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25AABA8A-CCEC-43CE-A636-1B0F9E34835B}"/>
                  </a:ext>
                </a:extLst>
              </p:cNvPr>
              <p:cNvSpPr txBox="1"/>
              <p:nvPr/>
            </p:nvSpPr>
            <p:spPr>
              <a:xfrm>
                <a:off x="1774022" y="5732729"/>
                <a:ext cx="3251886" cy="3423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zh-CN" altLang="en-US" sz="1600" b="0" dirty="0">
                    <a:solidFill>
                      <a:schemeClr val="tx1"/>
                    </a:solidFill>
                  </a:rPr>
                  <a:t>从</a:t>
                </a:r>
                <a14:m>
                  <m:oMath xmlns:m="http://schemas.openxmlformats.org/officeDocument/2006/math">
                    <m:r>
                      <a:rPr lang="zh-CN" alt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𝓏</m:t>
                    </m:r>
                    <m:r>
                      <a:rPr lang="en-US" altLang="zh-CN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zh-CN" alt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𝒩</m:t>
                    </m:r>
                    <m:r>
                      <a:rPr lang="en-US" altLang="zh-CN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CN" sz="16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  <m:r>
                      <a:rPr lang="en-US" altLang="zh-CN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zh-CN" altLang="en-US" sz="16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中</m:t>
                    </m:r>
                  </m:oMath>
                </a14:m>
                <a:r>
                  <a:rPr lang="zh-CN" altLang="en-US" sz="1600" b="0" dirty="0">
                    <a:solidFill>
                      <a:schemeClr val="tx1"/>
                    </a:solidFill>
                  </a:rPr>
                  <a:t>采样得到</a:t>
                </a:r>
                <a14:m>
                  <m:oMath xmlns:m="http://schemas.openxmlformats.org/officeDocument/2006/math">
                    <m:r>
                      <a:rPr lang="zh-CN" altLang="en-US" sz="16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𝓏</m:t>
                    </m:r>
                  </m:oMath>
                </a14:m>
                <a:endParaRPr lang="en-US" altLang="zh-CN" sz="16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25AABA8A-CCEC-43CE-A636-1B0F9E3483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4022" y="5732729"/>
                <a:ext cx="3251886" cy="342338"/>
              </a:xfrm>
              <a:prstGeom prst="rect">
                <a:avLst/>
              </a:prstGeom>
              <a:blipFill>
                <a:blip r:embed="rId4"/>
                <a:stretch>
                  <a:fillRect l="-938" t="-7018" b="-1754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7F4903E8-5D40-497A-9542-3A9220A4FCCD}"/>
                  </a:ext>
                </a:extLst>
              </p:cNvPr>
              <p:cNvSpPr/>
              <p:nvPr/>
            </p:nvSpPr>
            <p:spPr bwMode="auto">
              <a:xfrm>
                <a:off x="1756004" y="4562915"/>
                <a:ext cx="799772" cy="36004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vert="horz" wrap="square" lIns="91440" tIns="45720" rIns="91440" bIns="45720" numCol="1" rtlCol="0" anchor="b" anchorCtr="0" compatLnSpc="1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20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zh-CN" altLang="en-US" sz="20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zh-CN" altLang="en-US" sz="2000" b="0" i="1">
                              <a:latin typeface="Cambria Math" panose="02040503050406030204" pitchFamily="18" charset="0"/>
                            </a:rPr>
                            <m:t>𝓍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zh-CN" altLang="en-US" sz="2000" b="0" i="1">
                              <a:latin typeface="Cambria Math" panose="02040503050406030204" pitchFamily="18" charset="0"/>
                            </a:rPr>
                            <m:t>𝓏</m:t>
                          </m:r>
                        </m:sub>
                      </m:sSub>
                    </m:oMath>
                  </m:oMathPara>
                </a14:m>
                <a:endParaRPr kumimoji="0" lang="zh-CN" altLang="en-US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7F4903E8-5D40-497A-9542-3A9220A4FC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56004" y="4562915"/>
                <a:ext cx="799772" cy="360040"/>
              </a:xfrm>
              <a:prstGeom prst="rect">
                <a:avLst/>
              </a:prstGeom>
              <a:blipFill>
                <a:blip r:embed="rId5"/>
                <a:stretch>
                  <a:fillRect b="-13115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54C0F8EB-A4C8-4FF9-B4E5-41766E57FCDE}"/>
              </a:ext>
            </a:extLst>
          </p:cNvPr>
          <p:cNvCxnSpPr>
            <a:cxnSpLocks/>
            <a:stCxn id="19" idx="0"/>
            <a:endCxn id="27" idx="2"/>
          </p:cNvCxnSpPr>
          <p:nvPr/>
        </p:nvCxnSpPr>
        <p:spPr bwMode="auto">
          <a:xfrm flipH="1" flipV="1">
            <a:off x="2155890" y="4922955"/>
            <a:ext cx="903942" cy="396036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85870605-BD23-42D2-AA2A-54D6D117C733}"/>
                  </a:ext>
                </a:extLst>
              </p:cNvPr>
              <p:cNvSpPr txBox="1"/>
              <p:nvPr/>
            </p:nvSpPr>
            <p:spPr>
              <a:xfrm>
                <a:off x="467544" y="5018804"/>
                <a:ext cx="151216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600" b="0" dirty="0">
                    <a:solidFill>
                      <a:schemeClr val="tx1"/>
                    </a:solidFill>
                  </a:rPr>
                  <a:t>解码器网络</a:t>
                </a:r>
                <a:endParaRPr lang="en-US" altLang="zh-CN" sz="1600" b="0" dirty="0">
                  <a:solidFill>
                    <a:schemeClr val="tx1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b="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zh-CN" altLang="en-US" sz="1600" b="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altLang="zh-CN" sz="1600" b="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sz="16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𝓍</m:t>
                      </m:r>
                      <m:r>
                        <a:rPr lang="en-US" altLang="zh-CN" sz="1600" b="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zh-CN" altLang="el-GR" sz="16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𝓏</m:t>
                      </m:r>
                      <m:r>
                        <a:rPr lang="en-US" altLang="zh-CN" sz="1600" b="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16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85870605-BD23-42D2-AA2A-54D6D117C7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44" y="5018804"/>
                <a:ext cx="1512168" cy="584775"/>
              </a:xfrm>
              <a:prstGeom prst="rect">
                <a:avLst/>
              </a:prstGeom>
              <a:blipFill>
                <a:blip r:embed="rId6"/>
                <a:stretch>
                  <a:fillRect t="-4167" b="-62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6D671BF0-E32D-437D-90B1-08C1309C98B1}"/>
              </a:ext>
            </a:extLst>
          </p:cNvPr>
          <p:cNvCxnSpPr>
            <a:cxnSpLocks/>
            <a:stCxn id="19" idx="0"/>
            <a:endCxn id="31" idx="2"/>
          </p:cNvCxnSpPr>
          <p:nvPr/>
        </p:nvCxnSpPr>
        <p:spPr bwMode="auto">
          <a:xfrm flipV="1">
            <a:off x="3059832" y="4922955"/>
            <a:ext cx="899021" cy="396036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3443C6B6-83DA-4DF2-8DA8-C4A273F2C82A}"/>
                  </a:ext>
                </a:extLst>
              </p:cNvPr>
              <p:cNvSpPr/>
              <p:nvPr/>
            </p:nvSpPr>
            <p:spPr bwMode="auto">
              <a:xfrm>
                <a:off x="3558967" y="4562915"/>
                <a:ext cx="799772" cy="36004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vert="horz" wrap="square" lIns="91440" tIns="45720" rIns="91440" bIns="45720" numCol="1" rtlCol="0" anchor="b" anchorCtr="0" compatLnSpc="1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b="0" i="1" smtClean="0">
                              <a:latin typeface="Cambria Math" panose="02040503050406030204" pitchFamily="18" charset="0"/>
                            </a:rPr>
                            <m:t>∑</m:t>
                          </m:r>
                        </m:e>
                        <m:sub>
                          <m:r>
                            <a:rPr lang="zh-CN" altLang="en-US" sz="2000" b="0" i="1">
                              <a:latin typeface="Cambria Math" panose="02040503050406030204" pitchFamily="18" charset="0"/>
                            </a:rPr>
                            <m:t>𝓍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zh-CN" altLang="en-US" sz="2000" b="0" i="1">
                              <a:latin typeface="Cambria Math" panose="02040503050406030204" pitchFamily="18" charset="0"/>
                            </a:rPr>
                            <m:t>𝓏</m:t>
                          </m:r>
                        </m:sub>
                      </m:sSub>
                    </m:oMath>
                  </m:oMathPara>
                </a14:m>
                <a:endParaRPr kumimoji="0" lang="zh-CN" altLang="en-US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3443C6B6-83DA-4DF2-8DA8-C4A273F2C8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558967" y="4562915"/>
                <a:ext cx="799772" cy="360040"/>
              </a:xfrm>
              <a:prstGeom prst="rect">
                <a:avLst/>
              </a:prstGeom>
              <a:blipFill>
                <a:blip r:embed="rId7"/>
                <a:stretch>
                  <a:fillRect t="-1639" b="-13115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58F34291-55AB-4159-BE6B-D11C5460F7FA}"/>
                  </a:ext>
                </a:extLst>
              </p:cNvPr>
              <p:cNvSpPr txBox="1"/>
              <p:nvPr/>
            </p:nvSpPr>
            <p:spPr>
              <a:xfrm>
                <a:off x="1417129" y="3807515"/>
                <a:ext cx="3251886" cy="3640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zh-CN" altLang="en-US" sz="1600" b="0" dirty="0">
                    <a:solidFill>
                      <a:schemeClr val="tx1"/>
                    </a:solidFill>
                  </a:rPr>
                  <a:t>从</a:t>
                </a:r>
                <a14:m>
                  <m:oMath xmlns:m="http://schemas.openxmlformats.org/officeDocument/2006/math">
                    <m:r>
                      <a:rPr lang="zh-CN" alt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𝓍</m:t>
                    </m:r>
                    <m:r>
                      <a:rPr lang="en-US" altLang="zh-CN" sz="1600" b="0" i="1">
                        <a:latin typeface="Cambria Math" panose="02040503050406030204" pitchFamily="18" charset="0"/>
                      </a:rPr>
                      <m:t>|</m:t>
                    </m:r>
                    <m:r>
                      <a:rPr lang="zh-CN" altLang="en-US" sz="1600" b="0" i="1">
                        <a:latin typeface="Cambria Math" panose="02040503050406030204" pitchFamily="18" charset="0"/>
                      </a:rPr>
                      <m:t>𝓏</m:t>
                    </m:r>
                    <m:r>
                      <a:rPr lang="en-US" altLang="zh-CN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zh-CN" alt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𝒩</m:t>
                    </m:r>
                    <m:r>
                      <a:rPr lang="en-US" altLang="zh-CN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16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16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zh-CN" altLang="en-US" sz="1600" b="0" i="1">
                            <a:latin typeface="Cambria Math" panose="02040503050406030204" pitchFamily="18" charset="0"/>
                          </a:rPr>
                          <m:t>𝓍</m:t>
                        </m:r>
                        <m:r>
                          <a:rPr lang="en-US" altLang="zh-CN" sz="1600" b="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zh-CN" altLang="en-US" sz="1600" b="0" i="1">
                            <a:latin typeface="Cambria Math" panose="02040503050406030204" pitchFamily="18" charset="0"/>
                          </a:rPr>
                          <m:t>𝓏</m:t>
                        </m:r>
                      </m:sub>
                    </m:sSub>
                    <m:r>
                      <a:rPr lang="en-US" altLang="zh-CN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16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16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∑</m:t>
                        </m:r>
                      </m:e>
                      <m:sub>
                        <m:r>
                          <a:rPr lang="zh-CN" altLang="en-US" sz="1600" b="0" i="1">
                            <a:latin typeface="Cambria Math" panose="02040503050406030204" pitchFamily="18" charset="0"/>
                          </a:rPr>
                          <m:t>𝓍</m:t>
                        </m:r>
                        <m:r>
                          <a:rPr lang="en-US" altLang="zh-CN" sz="1600" b="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zh-CN" altLang="en-US" sz="1600" b="0" i="1">
                            <a:latin typeface="Cambria Math" panose="02040503050406030204" pitchFamily="18" charset="0"/>
                          </a:rPr>
                          <m:t>𝓏</m:t>
                        </m:r>
                      </m:sub>
                    </m:sSub>
                    <m:r>
                      <a:rPr lang="en-US" altLang="zh-CN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zh-CN" altLang="en-US" sz="16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中</m:t>
                    </m:r>
                  </m:oMath>
                </a14:m>
                <a:r>
                  <a:rPr lang="zh-CN" altLang="en-US" sz="1600" b="0" dirty="0">
                    <a:solidFill>
                      <a:schemeClr val="tx1"/>
                    </a:solidFill>
                  </a:rPr>
                  <a:t>采样得到</a:t>
                </a:r>
                <a14:m>
                  <m:oMath xmlns:m="http://schemas.openxmlformats.org/officeDocument/2006/math">
                    <m:r>
                      <a:rPr lang="zh-CN" altLang="en-US" sz="1600" b="0" i="1">
                        <a:latin typeface="Cambria Math" panose="02040503050406030204" pitchFamily="18" charset="0"/>
                      </a:rPr>
                      <m:t>𝓍</m:t>
                    </m:r>
                  </m:oMath>
                </a14:m>
                <a:endParaRPr lang="en-US" altLang="zh-CN" sz="16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58F34291-55AB-4159-BE6B-D11C5460F7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7129" y="3807515"/>
                <a:ext cx="3251886" cy="364074"/>
              </a:xfrm>
              <a:prstGeom prst="rect">
                <a:avLst/>
              </a:prstGeom>
              <a:blipFill>
                <a:blip r:embed="rId8"/>
                <a:stretch>
                  <a:fillRect l="-936" t="-6780" b="-1355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15492282-B83D-4327-8430-C4ED00AC295E}"/>
              </a:ext>
            </a:extLst>
          </p:cNvPr>
          <p:cNvCxnSpPr>
            <a:cxnSpLocks/>
            <a:stCxn id="27" idx="0"/>
            <a:endCxn id="26" idx="2"/>
          </p:cNvCxnSpPr>
          <p:nvPr/>
        </p:nvCxnSpPr>
        <p:spPr bwMode="auto">
          <a:xfrm flipV="1">
            <a:off x="2155890" y="4171589"/>
            <a:ext cx="887182" cy="391326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</p:spPr>
      </p:cxn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5E89EB38-8170-4836-8C1D-9F938D0682C2}"/>
              </a:ext>
            </a:extLst>
          </p:cNvPr>
          <p:cNvCxnSpPr>
            <a:cxnSpLocks/>
            <a:stCxn id="31" idx="0"/>
            <a:endCxn id="26" idx="2"/>
          </p:cNvCxnSpPr>
          <p:nvPr/>
        </p:nvCxnSpPr>
        <p:spPr bwMode="auto">
          <a:xfrm flipH="1" flipV="1">
            <a:off x="3043072" y="4171589"/>
            <a:ext cx="915781" cy="391326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987B1837-DE4E-4819-8FE9-70DBB9A4EDCA}"/>
                  </a:ext>
                </a:extLst>
              </p:cNvPr>
              <p:cNvSpPr/>
              <p:nvPr/>
            </p:nvSpPr>
            <p:spPr bwMode="auto">
              <a:xfrm>
                <a:off x="2051720" y="3447657"/>
                <a:ext cx="2016224" cy="36004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kumimoji="0" lang="zh-CN" altLang="en-US" sz="20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zh-CN" altLang="en-US" sz="2000" b="0" i="1">
                              <a:latin typeface="Cambria Math" panose="02040503050406030204" pitchFamily="18" charset="0"/>
                            </a:rPr>
                            <m:t>𝒳</m:t>
                          </m:r>
                          <m:r>
                            <m:rPr>
                              <m:nor/>
                            </m:rPr>
                            <a:rPr lang="zh-CN" altLang="en-US" sz="2000" b="0" dirty="0"/>
                            <m:t> </m:t>
                          </m:r>
                        </m:e>
                      </m:acc>
                    </m:oMath>
                  </m:oMathPara>
                </a14:m>
                <a:endParaRPr kumimoji="0" lang="zh-CN" altLang="en-US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987B1837-DE4E-4819-8FE9-70DBB9A4ED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051720" y="3447657"/>
                <a:ext cx="2016224" cy="360040"/>
              </a:xfrm>
              <a:prstGeom prst="rect">
                <a:avLst/>
              </a:prstGeom>
              <a:blipFill>
                <a:blip r:embed="rId9"/>
                <a:stretch>
                  <a:fillRect t="-6557" b="-6557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矩形 37">
                <a:extLst>
                  <a:ext uri="{FF2B5EF4-FFF2-40B4-BE49-F238E27FC236}">
                    <a16:creationId xmlns:a16="http://schemas.microsoft.com/office/drawing/2014/main" id="{E73DD977-08BF-4552-866C-B4EAB0AD2C15}"/>
                  </a:ext>
                </a:extLst>
              </p:cNvPr>
              <p:cNvSpPr/>
              <p:nvPr/>
            </p:nvSpPr>
            <p:spPr>
              <a:xfrm>
                <a:off x="570337" y="1895284"/>
                <a:ext cx="3713828" cy="107721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1600" b="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在训练完</a:t>
                </a:r>
                <a:r>
                  <a:rPr lang="en-US" altLang="zh-CN" sz="1600" b="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VAE</a:t>
                </a:r>
                <a:r>
                  <a:rPr lang="zh-CN" altLang="en-US" sz="1600" b="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之后，想要生成数据</a:t>
                </a:r>
                <a:endParaRPr lang="en-US" altLang="zh-CN" sz="1600" b="0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zh-CN" sz="1600" b="0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zh-CN" sz="1600" b="0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zh-CN" altLang="en-US" sz="1600" b="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使用解码器网络，从先验分布中采样</a:t>
                </a:r>
                <a14:m>
                  <m:oMath xmlns:m="http://schemas.openxmlformats.org/officeDocument/2006/math">
                    <m:r>
                      <a:rPr lang="zh-CN" altLang="en-US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𝓏</m:t>
                    </m:r>
                  </m:oMath>
                </a14:m>
                <a:endParaRPr lang="zh-CN" altLang="en-US" sz="1600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8" name="矩形 37">
                <a:extLst>
                  <a:ext uri="{FF2B5EF4-FFF2-40B4-BE49-F238E27FC236}">
                    <a16:creationId xmlns:a16="http://schemas.microsoft.com/office/drawing/2014/main" id="{E73DD977-08BF-4552-866C-B4EAB0AD2C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337" y="1895284"/>
                <a:ext cx="3713828" cy="1077218"/>
              </a:xfrm>
              <a:prstGeom prst="rect">
                <a:avLst/>
              </a:prstGeom>
              <a:blipFill>
                <a:blip r:embed="rId10"/>
                <a:stretch>
                  <a:fillRect l="-985" t="-2260" b="-56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A88F9511-4286-4E48-98AE-4259BBAF9B3F}"/>
              </a:ext>
            </a:extLst>
          </p:cNvPr>
          <p:cNvCxnSpPr>
            <a:cxnSpLocks/>
          </p:cNvCxnSpPr>
          <p:nvPr/>
        </p:nvCxnSpPr>
        <p:spPr bwMode="auto">
          <a:xfrm flipH="1">
            <a:off x="2328991" y="2256316"/>
            <a:ext cx="1" cy="328806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0000FF"/>
            </a:solidFill>
            <a:prstDash val="solid"/>
            <a:round/>
            <a:headEnd type="none" w="med" len="med"/>
            <a:tailEnd type="triangle"/>
          </a:ln>
        </p:spPr>
      </p:cxnSp>
      <p:pic>
        <p:nvPicPr>
          <p:cNvPr id="3" name="图片 2">
            <a:extLst>
              <a:ext uri="{FF2B5EF4-FFF2-40B4-BE49-F238E27FC236}">
                <a16:creationId xmlns:a16="http://schemas.microsoft.com/office/drawing/2014/main" id="{0251DC38-3C8D-488B-B747-D7970B20AC3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91923" y="1853970"/>
            <a:ext cx="4032448" cy="4122030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90AA6FAB-001D-4857-92B5-C58C91CC59FF}"/>
              </a:ext>
            </a:extLst>
          </p:cNvPr>
          <p:cNvSpPr/>
          <p:nvPr/>
        </p:nvSpPr>
        <p:spPr>
          <a:xfrm>
            <a:off x="3790493" y="6541393"/>
            <a:ext cx="561662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b="0" dirty="0">
                <a:latin typeface="Times New Roman" panose="02020603050405020304" pitchFamily="18" charset="0"/>
                <a:cs typeface="Times New Roman" panose="02020603050405020304" pitchFamily="18" charset="0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Kingma and Welling, </a:t>
            </a:r>
            <a:r>
              <a:rPr lang="en-US" altLang="zh-CN" sz="1400" b="0" dirty="0">
                <a:latin typeface="Times New Roman" panose="02020603050405020304" pitchFamily="18" charset="0"/>
                <a:cs typeface="Times New Roman" panose="02020603050405020304" pitchFamily="18" charset="0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“</a:t>
            </a:r>
            <a:r>
              <a:rPr lang="zh-CN" altLang="en-US" sz="1400" b="0" dirty="0">
                <a:latin typeface="Times New Roman" panose="02020603050405020304" pitchFamily="18" charset="0"/>
                <a:cs typeface="Times New Roman" panose="02020603050405020304" pitchFamily="18" charset="0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Auto-Encoding Variational Bayes</a:t>
            </a:r>
            <a:r>
              <a:rPr lang="en-US" altLang="zh-CN" sz="1400" b="0" dirty="0">
                <a:latin typeface="Times New Roman" panose="02020603050405020304" pitchFamily="18" charset="0"/>
                <a:cs typeface="Times New Roman" panose="02020603050405020304" pitchFamily="18" charset="0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”</a:t>
            </a:r>
            <a:r>
              <a:rPr lang="zh-CN" altLang="en-US" sz="1400" b="0" dirty="0">
                <a:latin typeface="Times New Roman" panose="02020603050405020304" pitchFamily="18" charset="0"/>
                <a:cs typeface="Times New Roman" panose="02020603050405020304" pitchFamily="18" charset="0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, ICLR 2014</a:t>
            </a:r>
            <a:endParaRPr lang="zh-CN" altLang="en-US" sz="14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54426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40A21FA4-5147-4EE8-BEB1-B92099B8646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7" t="712" r="551"/>
          <a:stretch/>
        </p:blipFill>
        <p:spPr>
          <a:xfrm>
            <a:off x="2771800" y="1755699"/>
            <a:ext cx="6372200" cy="439248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1187624" y="260648"/>
            <a:ext cx="7391400" cy="714375"/>
          </a:xfrm>
        </p:spPr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§</a:t>
            </a:r>
            <a:r>
              <a:rPr lang="zh-CN" altLang="en-US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变分自动编码器（</a:t>
            </a:r>
            <a:r>
              <a:rPr lang="en-US" altLang="zh-CN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VAE</a:t>
            </a:r>
            <a:r>
              <a:rPr lang="zh-CN" altLang="en-US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）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A966AF6-A7E2-4957-AF78-074576F3D730}"/>
              </a:ext>
            </a:extLst>
          </p:cNvPr>
          <p:cNvSpPr txBox="1"/>
          <p:nvPr/>
        </p:nvSpPr>
        <p:spPr>
          <a:xfrm>
            <a:off x="539552" y="1484638"/>
            <a:ext cx="40324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000" dirty="0"/>
              <a:t>变分自动编码器：生成数据</a:t>
            </a:r>
            <a:endParaRPr lang="en-US" altLang="zh-CN" sz="2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52C03A47-4779-4EAC-9B05-4302BF37D0E5}"/>
                  </a:ext>
                </a:extLst>
              </p:cNvPr>
              <p:cNvSpPr txBox="1"/>
              <p:nvPr/>
            </p:nvSpPr>
            <p:spPr>
              <a:xfrm>
                <a:off x="539552" y="2697924"/>
                <a:ext cx="2952328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zh-CN" altLang="en-US" b="0" dirty="0"/>
                  <a:t>对于</a:t>
                </a:r>
                <a14:m>
                  <m:oMath xmlns:m="http://schemas.openxmlformats.org/officeDocument/2006/math">
                    <m:r>
                      <a:rPr lang="zh-CN" altLang="en-US" b="0" i="1" smtClean="0">
                        <a:latin typeface="Cambria Math" panose="02040503050406030204" pitchFamily="18" charset="0"/>
                      </a:rPr>
                      <m:t>𝓏</m:t>
                    </m:r>
                    <m:r>
                      <a:rPr lang="zh-CN" altLang="en-US" b="0" i="1">
                        <a:latin typeface="Cambria Math" panose="02040503050406030204" pitchFamily="18" charset="0"/>
                      </a:rPr>
                      <m:t>的</m:t>
                    </m:r>
                  </m:oMath>
                </a14:m>
                <a:r>
                  <a:rPr lang="zh-CN" altLang="en-US" b="0" dirty="0">
                    <a:solidFill>
                      <a:schemeClr val="tx1"/>
                    </a:solidFill>
                  </a:rPr>
                  <a:t>先验假设是对角的 </a:t>
                </a:r>
                <a:endParaRPr lang="en-US" altLang="zh-CN" b="0" dirty="0">
                  <a:solidFill>
                    <a:schemeClr val="tx1"/>
                  </a:solidFill>
                </a:endParaRPr>
              </a:p>
              <a:p>
                <a:pPr algn="just"/>
                <a14:m>
                  <m:oMath xmlns:m="http://schemas.openxmlformats.org/officeDocument/2006/math">
                    <m:r>
                      <a:rPr lang="zh-CN" alt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altLang="zh-CN" b="0" dirty="0">
                    <a:solidFill>
                      <a:schemeClr val="tx1"/>
                    </a:solidFill>
                  </a:rPr>
                  <a:t> </a:t>
                </a:r>
                <a:r>
                  <a:rPr lang="zh-CN" altLang="en-US" b="0" dirty="0">
                    <a:solidFill>
                      <a:schemeClr val="tx1"/>
                    </a:solidFill>
                  </a:rPr>
                  <a:t>促使</a:t>
                </a:r>
                <a14:m>
                  <m:oMath xmlns:m="http://schemas.openxmlformats.org/officeDocument/2006/math">
                    <m:r>
                      <a:rPr lang="zh-CN" altLang="en-US" b="0" i="1">
                        <a:latin typeface="Cambria Math" panose="02040503050406030204" pitchFamily="18" charset="0"/>
                      </a:rPr>
                      <m:t>𝓏</m:t>
                    </m:r>
                  </m:oMath>
                </a14:m>
                <a:r>
                  <a:rPr lang="zh-CN" altLang="en-US" b="0" dirty="0">
                    <a:solidFill>
                      <a:schemeClr val="tx1"/>
                    </a:solidFill>
                  </a:rPr>
                  <a:t>成为独立的隐变量</a:t>
                </a:r>
                <a:endParaRPr lang="en-US" altLang="zh-CN" b="0" dirty="0">
                  <a:solidFill>
                    <a:schemeClr val="tx1"/>
                  </a:solidFill>
                </a:endParaRPr>
              </a:p>
              <a:p>
                <a:pPr algn="just"/>
                <a:endParaRPr lang="en-US" altLang="zh-CN" b="0" dirty="0"/>
              </a:p>
              <a:p>
                <a:pPr algn="just"/>
                <a:endParaRPr lang="en-US" altLang="zh-CN" b="0" dirty="0"/>
              </a:p>
              <a:p>
                <a:pPr algn="just"/>
                <a14:m>
                  <m:oMath xmlns:m="http://schemas.openxmlformats.org/officeDocument/2006/math">
                    <m:r>
                      <a:rPr lang="zh-CN" altLang="en-US" b="0" i="1">
                        <a:latin typeface="Cambria Math" panose="02040503050406030204" pitchFamily="18" charset="0"/>
                      </a:rPr>
                      <m:t>𝓏</m:t>
                    </m:r>
                  </m:oMath>
                </a14:m>
                <a:r>
                  <a:rPr lang="zh-CN" altLang="en-US" b="0" dirty="0">
                    <a:solidFill>
                      <a:schemeClr val="tx1"/>
                    </a:solidFill>
                  </a:rPr>
                  <a:t>的不同维度编码了不同的</a:t>
                </a:r>
                <a:endParaRPr lang="en-US" altLang="zh-CN" b="0" dirty="0">
                  <a:solidFill>
                    <a:schemeClr val="tx1"/>
                  </a:solidFill>
                </a:endParaRPr>
              </a:p>
              <a:p>
                <a:pPr algn="just"/>
                <a:r>
                  <a:rPr lang="zh-CN" altLang="en-US" b="0" dirty="0">
                    <a:solidFill>
                      <a:schemeClr val="tx1"/>
                    </a:solidFill>
                  </a:rPr>
                  <a:t>具有可解释性的变量</a:t>
                </a:r>
                <a:endParaRPr lang="en-US" altLang="zh-CN" b="0" dirty="0">
                  <a:solidFill>
                    <a:schemeClr val="tx1"/>
                  </a:solidFill>
                </a:endParaRPr>
              </a:p>
              <a:p>
                <a:pPr algn="just"/>
                <a:endParaRPr lang="en-US" altLang="zh-CN" b="0" dirty="0"/>
              </a:p>
              <a:p>
                <a:pPr algn="just"/>
                <a:endParaRPr lang="en-US" altLang="zh-CN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52C03A47-4779-4EAC-9B05-4302BF37D0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2697924"/>
                <a:ext cx="2952328" cy="2308324"/>
              </a:xfrm>
              <a:prstGeom prst="rect">
                <a:avLst/>
              </a:prstGeom>
              <a:blipFill>
                <a:blip r:embed="rId4"/>
                <a:stretch>
                  <a:fillRect l="-1860" t="-21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矩形 6">
            <a:extLst>
              <a:ext uri="{FF2B5EF4-FFF2-40B4-BE49-F238E27FC236}">
                <a16:creationId xmlns:a16="http://schemas.microsoft.com/office/drawing/2014/main" id="{7F04A42E-3A89-4E9B-A612-C5B3D9C425BE}"/>
              </a:ext>
            </a:extLst>
          </p:cNvPr>
          <p:cNvSpPr/>
          <p:nvPr/>
        </p:nvSpPr>
        <p:spPr>
          <a:xfrm>
            <a:off x="3790493" y="6541393"/>
            <a:ext cx="561662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b="0" dirty="0">
                <a:latin typeface="Times New Roman" panose="02020603050405020304" pitchFamily="18" charset="0"/>
                <a:cs typeface="Times New Roman" panose="02020603050405020304" pitchFamily="18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Kingma and Welling, </a:t>
            </a:r>
            <a:r>
              <a:rPr lang="en-US" altLang="zh-CN" sz="1400" b="0" dirty="0">
                <a:latin typeface="Times New Roman" panose="02020603050405020304" pitchFamily="18" charset="0"/>
                <a:cs typeface="Times New Roman" panose="02020603050405020304" pitchFamily="18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“</a:t>
            </a:r>
            <a:r>
              <a:rPr lang="zh-CN" altLang="en-US" sz="1400" b="0" dirty="0">
                <a:latin typeface="Times New Roman" panose="02020603050405020304" pitchFamily="18" charset="0"/>
                <a:cs typeface="Times New Roman" panose="02020603050405020304" pitchFamily="18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Auto-Encoding Variational Bayes</a:t>
            </a:r>
            <a:r>
              <a:rPr lang="en-US" altLang="zh-CN" sz="1400" b="0" dirty="0">
                <a:latin typeface="Times New Roman" panose="02020603050405020304" pitchFamily="18" charset="0"/>
                <a:cs typeface="Times New Roman" panose="02020603050405020304" pitchFamily="18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”</a:t>
            </a:r>
            <a:r>
              <a:rPr lang="zh-CN" altLang="en-US" sz="1400" b="0" dirty="0">
                <a:latin typeface="Times New Roman" panose="02020603050405020304" pitchFamily="18" charset="0"/>
                <a:cs typeface="Times New Roman" panose="02020603050405020304" pitchFamily="18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, ICLR 2014</a:t>
            </a:r>
            <a:endParaRPr lang="zh-CN" altLang="en-US" sz="14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258413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40A21FA4-5147-4EE8-BEB1-B92099B8646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7" t="712" r="551"/>
          <a:stretch/>
        </p:blipFill>
        <p:spPr>
          <a:xfrm>
            <a:off x="2771800" y="1755699"/>
            <a:ext cx="6372200" cy="439248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1187624" y="260648"/>
            <a:ext cx="7391400" cy="714375"/>
          </a:xfrm>
        </p:spPr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§</a:t>
            </a:r>
            <a:r>
              <a:rPr lang="zh-CN" altLang="en-US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变分自动编码器（</a:t>
            </a:r>
            <a:r>
              <a:rPr lang="en-US" altLang="zh-CN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VAE</a:t>
            </a:r>
            <a:r>
              <a:rPr lang="zh-CN" altLang="en-US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）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A966AF6-A7E2-4957-AF78-074576F3D730}"/>
              </a:ext>
            </a:extLst>
          </p:cNvPr>
          <p:cNvSpPr txBox="1"/>
          <p:nvPr/>
        </p:nvSpPr>
        <p:spPr>
          <a:xfrm>
            <a:off x="539552" y="1484638"/>
            <a:ext cx="40324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000" dirty="0"/>
              <a:t>变分自动编码器：生成数据</a:t>
            </a:r>
            <a:endParaRPr lang="en-US" altLang="zh-CN" sz="2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52C03A47-4779-4EAC-9B05-4302BF37D0E5}"/>
                  </a:ext>
                </a:extLst>
              </p:cNvPr>
              <p:cNvSpPr txBox="1"/>
              <p:nvPr/>
            </p:nvSpPr>
            <p:spPr>
              <a:xfrm>
                <a:off x="539552" y="2697924"/>
                <a:ext cx="2952328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zh-CN" altLang="en-US" b="0" dirty="0"/>
                  <a:t>对于</a:t>
                </a:r>
                <a14:m>
                  <m:oMath xmlns:m="http://schemas.openxmlformats.org/officeDocument/2006/math">
                    <m:r>
                      <a:rPr lang="zh-CN" altLang="en-US" b="0" i="1" smtClean="0">
                        <a:latin typeface="Cambria Math" panose="02040503050406030204" pitchFamily="18" charset="0"/>
                      </a:rPr>
                      <m:t>𝓏</m:t>
                    </m:r>
                    <m:r>
                      <a:rPr lang="zh-CN" altLang="en-US" b="0" i="1">
                        <a:latin typeface="Cambria Math" panose="02040503050406030204" pitchFamily="18" charset="0"/>
                      </a:rPr>
                      <m:t>的</m:t>
                    </m:r>
                  </m:oMath>
                </a14:m>
                <a:r>
                  <a:rPr lang="zh-CN" altLang="en-US" b="0" dirty="0">
                    <a:solidFill>
                      <a:schemeClr val="tx1"/>
                    </a:solidFill>
                  </a:rPr>
                  <a:t>先验假设是对角的 </a:t>
                </a:r>
                <a:endParaRPr lang="en-US" altLang="zh-CN" b="0" dirty="0">
                  <a:solidFill>
                    <a:schemeClr val="tx1"/>
                  </a:solidFill>
                </a:endParaRPr>
              </a:p>
              <a:p>
                <a:pPr algn="just"/>
                <a14:m>
                  <m:oMath xmlns:m="http://schemas.openxmlformats.org/officeDocument/2006/math">
                    <m:r>
                      <a:rPr lang="zh-CN" alt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altLang="zh-CN" b="0" dirty="0">
                    <a:solidFill>
                      <a:schemeClr val="tx1"/>
                    </a:solidFill>
                  </a:rPr>
                  <a:t> </a:t>
                </a:r>
                <a:r>
                  <a:rPr lang="zh-CN" altLang="en-US" b="0" dirty="0">
                    <a:solidFill>
                      <a:schemeClr val="tx1"/>
                    </a:solidFill>
                  </a:rPr>
                  <a:t>促使</a:t>
                </a:r>
                <a14:m>
                  <m:oMath xmlns:m="http://schemas.openxmlformats.org/officeDocument/2006/math">
                    <m:r>
                      <a:rPr lang="zh-CN" altLang="en-US" b="0" i="1">
                        <a:latin typeface="Cambria Math" panose="02040503050406030204" pitchFamily="18" charset="0"/>
                      </a:rPr>
                      <m:t>𝓏</m:t>
                    </m:r>
                  </m:oMath>
                </a14:m>
                <a:r>
                  <a:rPr lang="zh-CN" altLang="en-US" b="0" dirty="0">
                    <a:solidFill>
                      <a:schemeClr val="tx1"/>
                    </a:solidFill>
                  </a:rPr>
                  <a:t>成为独立的隐变量</a:t>
                </a:r>
                <a:endParaRPr lang="en-US" altLang="zh-CN" b="0" dirty="0">
                  <a:solidFill>
                    <a:schemeClr val="tx1"/>
                  </a:solidFill>
                </a:endParaRPr>
              </a:p>
              <a:p>
                <a:pPr algn="just"/>
                <a:endParaRPr lang="en-US" altLang="zh-CN" b="0" dirty="0"/>
              </a:p>
              <a:p>
                <a:pPr algn="just"/>
                <a:endParaRPr lang="en-US" altLang="zh-CN" b="0" dirty="0"/>
              </a:p>
              <a:p>
                <a:pPr algn="just"/>
                <a14:m>
                  <m:oMath xmlns:m="http://schemas.openxmlformats.org/officeDocument/2006/math">
                    <m:r>
                      <a:rPr lang="zh-CN" altLang="en-US" b="0" i="1">
                        <a:latin typeface="Cambria Math" panose="02040503050406030204" pitchFamily="18" charset="0"/>
                      </a:rPr>
                      <m:t>𝓏</m:t>
                    </m:r>
                  </m:oMath>
                </a14:m>
                <a:r>
                  <a:rPr lang="zh-CN" altLang="en-US" b="0" dirty="0">
                    <a:solidFill>
                      <a:schemeClr val="tx1"/>
                    </a:solidFill>
                  </a:rPr>
                  <a:t>的不同维度编码了不同的</a:t>
                </a:r>
                <a:endParaRPr lang="en-US" altLang="zh-CN" b="0" dirty="0">
                  <a:solidFill>
                    <a:schemeClr val="tx1"/>
                  </a:solidFill>
                </a:endParaRPr>
              </a:p>
              <a:p>
                <a:pPr algn="just"/>
                <a:r>
                  <a:rPr lang="zh-CN" altLang="en-US" b="0" dirty="0">
                    <a:solidFill>
                      <a:schemeClr val="tx1"/>
                    </a:solidFill>
                  </a:rPr>
                  <a:t>具有可解释性的变量</a:t>
                </a:r>
                <a:endParaRPr lang="en-US" altLang="zh-CN" b="0" dirty="0">
                  <a:solidFill>
                    <a:schemeClr val="tx1"/>
                  </a:solidFill>
                </a:endParaRPr>
              </a:p>
              <a:p>
                <a:pPr algn="just"/>
                <a:endParaRPr lang="en-US" altLang="zh-CN" b="0" dirty="0"/>
              </a:p>
              <a:p>
                <a:pPr algn="just"/>
                <a:endParaRPr lang="en-US" altLang="zh-CN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52C03A47-4779-4EAC-9B05-4302BF37D0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2697924"/>
                <a:ext cx="2952328" cy="2308324"/>
              </a:xfrm>
              <a:prstGeom prst="rect">
                <a:avLst/>
              </a:prstGeom>
              <a:blipFill>
                <a:blip r:embed="rId4"/>
                <a:stretch>
                  <a:fillRect l="-1860" t="-21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17A883FC-F073-492C-8B94-C4C1D6AED83F}"/>
                  </a:ext>
                </a:extLst>
              </p:cNvPr>
              <p:cNvSpPr/>
              <p:nvPr/>
            </p:nvSpPr>
            <p:spPr>
              <a:xfrm>
                <a:off x="539552" y="5004031"/>
                <a:ext cx="3168352" cy="94808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CN" alt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𝓏</m:t>
                    </m:r>
                  </m:oMath>
                </a14:m>
                <a:r>
                  <a:rPr lang="zh-CN" altLang="en-US" b="0" dirty="0">
                    <a:solidFill>
                      <a:srgbClr val="FF0000"/>
                    </a:solidFill>
                  </a:rPr>
                  <a:t>同时也是很好的特征表示，可以利用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zh-CN" altLang="en-US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sub>
                    </m:sSub>
                    <m:r>
                      <a:rPr lang="en-US" altLang="zh-CN" b="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l-GR" b="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𝓏</m:t>
                    </m:r>
                    <m:r>
                      <a:rPr lang="en-US" altLang="zh-CN" b="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zh-CN" altLang="en-US" b="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𝓍</m:t>
                    </m:r>
                    <m:r>
                      <a:rPr lang="en-US" altLang="zh-CN" b="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b="0" dirty="0">
                    <a:solidFill>
                      <a:srgbClr val="FF0000"/>
                    </a:solidFill>
                  </a:rPr>
                  <a:t>计算得到</a:t>
                </a:r>
                <a:endParaRPr lang="en-US" altLang="zh-CN" b="0" dirty="0">
                  <a:solidFill>
                    <a:srgbClr val="FF0000"/>
                  </a:solidFill>
                </a:endParaRPr>
              </a:p>
              <a:p>
                <a:endParaRPr lang="zh-CN" altLang="en-US" b="0" dirty="0"/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17A883FC-F073-492C-8B94-C4C1D6AED8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5004031"/>
                <a:ext cx="3168352" cy="948080"/>
              </a:xfrm>
              <a:prstGeom prst="rect">
                <a:avLst/>
              </a:prstGeom>
              <a:blipFill>
                <a:blip r:embed="rId5"/>
                <a:stretch>
                  <a:fillRect l="-1734" t="-51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矩形 7">
            <a:extLst>
              <a:ext uri="{FF2B5EF4-FFF2-40B4-BE49-F238E27FC236}">
                <a16:creationId xmlns:a16="http://schemas.microsoft.com/office/drawing/2014/main" id="{0413B117-62B6-4CA8-8BF0-3C43608F7D81}"/>
              </a:ext>
            </a:extLst>
          </p:cNvPr>
          <p:cNvSpPr/>
          <p:nvPr/>
        </p:nvSpPr>
        <p:spPr>
          <a:xfrm>
            <a:off x="3790493" y="6541393"/>
            <a:ext cx="561662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b="0" dirty="0">
                <a:latin typeface="Times New Roman" panose="02020603050405020304" pitchFamily="18" charset="0"/>
                <a:cs typeface="Times New Roman" panose="02020603050405020304" pitchFamily="18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Kingma and Welling, </a:t>
            </a:r>
            <a:r>
              <a:rPr lang="en-US" altLang="zh-CN" sz="1400" b="0" dirty="0">
                <a:latin typeface="Times New Roman" panose="02020603050405020304" pitchFamily="18" charset="0"/>
                <a:cs typeface="Times New Roman" panose="02020603050405020304" pitchFamily="18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“</a:t>
            </a:r>
            <a:r>
              <a:rPr lang="zh-CN" altLang="en-US" sz="1400" b="0" dirty="0">
                <a:latin typeface="Times New Roman" panose="02020603050405020304" pitchFamily="18" charset="0"/>
                <a:cs typeface="Times New Roman" panose="02020603050405020304" pitchFamily="18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Auto-Encoding Variational Bayes</a:t>
            </a:r>
            <a:r>
              <a:rPr lang="en-US" altLang="zh-CN" sz="1400" b="0" dirty="0">
                <a:latin typeface="Times New Roman" panose="02020603050405020304" pitchFamily="18" charset="0"/>
                <a:cs typeface="Times New Roman" panose="02020603050405020304" pitchFamily="18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”</a:t>
            </a:r>
            <a:r>
              <a:rPr lang="zh-CN" altLang="en-US" sz="1400" b="0" dirty="0">
                <a:latin typeface="Times New Roman" panose="02020603050405020304" pitchFamily="18" charset="0"/>
                <a:cs typeface="Times New Roman" panose="02020603050405020304" pitchFamily="18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, ICLR 2014</a:t>
            </a:r>
            <a:endParaRPr lang="zh-CN" altLang="en-US" sz="14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063058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1187624" y="260648"/>
            <a:ext cx="7391400" cy="714375"/>
          </a:xfrm>
        </p:spPr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§</a:t>
            </a:r>
            <a:r>
              <a:rPr lang="zh-CN" altLang="en-US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变分自动编码器（</a:t>
            </a:r>
            <a:r>
              <a:rPr lang="en-US" altLang="zh-CN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VAE</a:t>
            </a:r>
            <a:r>
              <a:rPr lang="zh-CN" altLang="en-US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）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A966AF6-A7E2-4957-AF78-074576F3D730}"/>
              </a:ext>
            </a:extLst>
          </p:cNvPr>
          <p:cNvSpPr txBox="1"/>
          <p:nvPr/>
        </p:nvSpPr>
        <p:spPr>
          <a:xfrm>
            <a:off x="539552" y="1484638"/>
            <a:ext cx="40324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000" dirty="0"/>
              <a:t>变分自动编码器：生成数据</a:t>
            </a:r>
            <a:endParaRPr lang="en-US" altLang="zh-CN" sz="2000" dirty="0">
              <a:solidFill>
                <a:schemeClr val="tx1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A79EFB2-B011-4000-A45E-A6F663DD7D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2469082"/>
            <a:ext cx="7632848" cy="3733802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960DD2BD-B02F-4021-AA82-3922B5045C49}"/>
              </a:ext>
            </a:extLst>
          </p:cNvPr>
          <p:cNvSpPr/>
          <p:nvPr/>
        </p:nvSpPr>
        <p:spPr>
          <a:xfrm>
            <a:off x="539552" y="1992491"/>
            <a:ext cx="61206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再来看看另一些</a:t>
            </a:r>
            <a:r>
              <a:rPr lang="en-US" altLang="zh-CN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VAE</a:t>
            </a:r>
            <a:r>
              <a:rPr lang="zh-CN" alt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生成数据的例子</a:t>
            </a:r>
            <a:endParaRPr lang="en-US" altLang="zh-CN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4FF3F37-C13D-494F-9E22-E0A6E200F057}"/>
              </a:ext>
            </a:extLst>
          </p:cNvPr>
          <p:cNvSpPr/>
          <p:nvPr/>
        </p:nvSpPr>
        <p:spPr>
          <a:xfrm>
            <a:off x="3790493" y="6541393"/>
            <a:ext cx="561662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b="0" dirty="0">
                <a:latin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Kingma and Welling, </a:t>
            </a:r>
            <a:r>
              <a:rPr lang="en-US" altLang="zh-CN" sz="1400" b="0" dirty="0">
                <a:latin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“</a:t>
            </a:r>
            <a:r>
              <a:rPr lang="zh-CN" altLang="en-US" sz="1400" b="0" dirty="0">
                <a:latin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Auto-Encoding Variational Bayes</a:t>
            </a:r>
            <a:r>
              <a:rPr lang="en-US" altLang="zh-CN" sz="1400" b="0" dirty="0">
                <a:latin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”</a:t>
            </a:r>
            <a:r>
              <a:rPr lang="zh-CN" altLang="en-US" sz="1400" b="0" dirty="0">
                <a:latin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, ICLR 2014</a:t>
            </a:r>
            <a:endParaRPr lang="zh-CN" altLang="en-US" sz="14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196564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1187624" y="260648"/>
            <a:ext cx="7391400" cy="714375"/>
          </a:xfrm>
        </p:spPr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§</a:t>
            </a:r>
            <a:r>
              <a:rPr lang="zh-CN" altLang="en-US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变分自动编码器（</a:t>
            </a:r>
            <a:r>
              <a:rPr lang="en-US" altLang="zh-CN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VAE</a:t>
            </a:r>
            <a:r>
              <a:rPr lang="zh-CN" altLang="en-US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）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A966AF6-A7E2-4957-AF78-074576F3D730}"/>
              </a:ext>
            </a:extLst>
          </p:cNvPr>
          <p:cNvSpPr txBox="1"/>
          <p:nvPr/>
        </p:nvSpPr>
        <p:spPr>
          <a:xfrm>
            <a:off x="539552" y="1484784"/>
            <a:ext cx="40324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000" dirty="0"/>
              <a:t>变分自动编码器：总结</a:t>
            </a:r>
            <a:endParaRPr lang="en-US" altLang="zh-CN" sz="2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14E72AF2-2E23-4C24-AFE5-6BD6B3A3EFAE}"/>
                  </a:ext>
                </a:extLst>
              </p:cNvPr>
              <p:cNvSpPr/>
              <p:nvPr/>
            </p:nvSpPr>
            <p:spPr>
              <a:xfrm>
                <a:off x="539552" y="1992491"/>
                <a:ext cx="7776864" cy="480131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zh-CN" altLang="en-US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在传统的自动编码器上加入了随机成分</a:t>
                </a:r>
                <a14:m>
                  <m:oMath xmlns:m="http://schemas.openxmlformats.org/officeDocument/2006/math">
                    <m:r>
                      <a:rPr lang="zh-CN" altLang="en-US" b="0" i="1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altLang="zh-CN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zh-CN" altLang="en-US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允许生成数据</a:t>
                </a:r>
                <a:endParaRPr lang="en-US" altLang="zh-CN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/>
                <a:r>
                  <a:rPr lang="zh-CN" altLang="en-US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为了训练</a:t>
                </a:r>
                <a:r>
                  <a:rPr lang="en-US" altLang="zh-CN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VAE</a:t>
                </a:r>
                <a:r>
                  <a:rPr lang="zh-CN" altLang="en-US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定义了一个难解的密度分布</a:t>
                </a:r>
                <a14:m>
                  <m:oMath xmlns:m="http://schemas.openxmlformats.org/officeDocument/2006/math">
                    <m:r>
                      <a:rPr lang="zh-CN" altLang="en-US" b="0" i="1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altLang="zh-CN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zh-CN" altLang="en-US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推导和优化一个（变分）下界</a:t>
                </a:r>
                <a:endParaRPr lang="en-US" altLang="zh-CN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/>
                <a:endParaRPr lang="en-US" altLang="zh-CN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/>
                <a:r>
                  <a:rPr lang="zh-CN" altLang="en-US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优点：</a:t>
                </a:r>
                <a:endParaRPr lang="en-US" altLang="zh-CN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 algn="just">
                  <a:buFontTx/>
                  <a:buChar char="-"/>
                </a:pPr>
                <a:r>
                  <a:rPr lang="en-US" altLang="zh-CN" b="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VAE</a:t>
                </a:r>
                <a:r>
                  <a:rPr lang="zh-CN" altLang="en-US" b="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就生成模型来说是一个有据可循的方法</a:t>
                </a:r>
                <a:endParaRPr lang="en-US" altLang="zh-CN" b="0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 algn="just">
                  <a:buFontTx/>
                  <a:buChar char="-"/>
                </a:pPr>
                <a:r>
                  <a:rPr lang="zh-CN" altLang="en-US" b="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能够推断出像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zh-CN" b="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l-GR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𝓏</m:t>
                    </m:r>
                    <m:r>
                      <a:rPr lang="en-US" altLang="zh-CN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zh-CN" altLang="en-US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𝓍</m:t>
                    </m:r>
                    <m:r>
                      <a:rPr lang="en-US" altLang="zh-CN" b="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zh-CN" altLang="en-US" b="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这样</m:t>
                    </m:r>
                  </m:oMath>
                </a14:m>
                <a:r>
                  <a:rPr lang="zh-CN" altLang="en-US" b="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的分布，对于其他任务这会是很有用的特征表示</a:t>
                </a:r>
                <a:endParaRPr lang="en-US" altLang="zh-CN" b="0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/>
                <a:endParaRPr lang="en-US" altLang="zh-CN" b="0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/>
                <a:r>
                  <a:rPr lang="zh-CN" altLang="en-US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缺点：</a:t>
                </a:r>
                <a:endParaRPr lang="en-US" altLang="zh-CN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 algn="just">
                  <a:buFontTx/>
                  <a:buChar char="-"/>
                </a:pPr>
                <a:r>
                  <a:rPr lang="zh-CN" altLang="en-US" b="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最大化似然函数的下界时：虽可行，但不能像</a:t>
                </a:r>
                <a:r>
                  <a:rPr lang="en-US" altLang="zh-CN" b="0" dirty="0" err="1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PixelRNN</a:t>
                </a:r>
                <a:r>
                  <a:rPr lang="en-US" altLang="zh-CN" b="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/</a:t>
                </a:r>
                <a:r>
                  <a:rPr lang="en-US" altLang="zh-CN" b="0" dirty="0" err="1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PixelCNN</a:t>
                </a:r>
                <a:r>
                  <a:rPr lang="zh-CN" altLang="en-US" b="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一样直接地优化和计算</a:t>
                </a:r>
                <a:endParaRPr lang="en-US" altLang="zh-CN" b="0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 algn="just">
                  <a:buFontTx/>
                  <a:buChar char="-"/>
                </a:pPr>
                <a:r>
                  <a:rPr lang="zh-CN" altLang="en-US" b="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与最新技术（</a:t>
                </a:r>
                <a:r>
                  <a:rPr lang="en-US" altLang="zh-CN" b="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GANs</a:t>
                </a:r>
                <a:r>
                  <a:rPr lang="zh-CN" altLang="en-US" b="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）相比，</a:t>
                </a:r>
                <a:r>
                  <a:rPr lang="en-US" altLang="zh-CN" b="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VAE</a:t>
                </a:r>
                <a:r>
                  <a:rPr lang="zh-CN" altLang="en-US" b="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生成的样本更模糊，质量更低</a:t>
                </a:r>
                <a:endParaRPr lang="en-US" altLang="zh-CN" b="0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 algn="just">
                  <a:buFontTx/>
                  <a:buChar char="-"/>
                </a:pPr>
                <a:endParaRPr lang="en-US" altLang="zh-CN" b="0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/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活跃的研究领域：</a:t>
                </a:r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 algn="just">
                  <a:buFontTx/>
                  <a:buChar char="-"/>
                </a:pPr>
                <a:r>
                  <a:rPr lang="zh-CN" altLang="en-US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更加灵活的近似方法，例如使用更加多样的近似后验模型来取代对角高斯分布模型</a:t>
                </a:r>
                <a:endParaRPr lang="en-US" altLang="zh-CN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 algn="just">
                  <a:buFontTx/>
                  <a:buChar char="-"/>
                </a:pPr>
                <a:r>
                  <a:rPr lang="zh-CN" altLang="en-US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将更多的结构信息融入到隐变量中</a:t>
                </a:r>
                <a:endParaRPr lang="en-US" altLang="zh-CN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/>
                <a:endParaRPr lang="en-US" altLang="zh-CN" b="0" dirty="0"/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14E72AF2-2E23-4C24-AFE5-6BD6B3A3EF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1992491"/>
                <a:ext cx="7776864" cy="4801314"/>
              </a:xfrm>
              <a:prstGeom prst="rect">
                <a:avLst/>
              </a:prstGeom>
              <a:blipFill>
                <a:blip r:embed="rId2"/>
                <a:stretch>
                  <a:fillRect l="-706" t="-1017" r="-70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矩形 5">
            <a:extLst>
              <a:ext uri="{FF2B5EF4-FFF2-40B4-BE49-F238E27FC236}">
                <a16:creationId xmlns:a16="http://schemas.microsoft.com/office/drawing/2014/main" id="{001A99D6-40D5-45BC-9F65-5CCD41A71DE7}"/>
              </a:ext>
            </a:extLst>
          </p:cNvPr>
          <p:cNvSpPr/>
          <p:nvPr/>
        </p:nvSpPr>
        <p:spPr>
          <a:xfrm>
            <a:off x="3790493" y="6541393"/>
            <a:ext cx="561662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b="0" dirty="0">
                <a:latin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Kingma and Welling, </a:t>
            </a:r>
            <a:r>
              <a:rPr lang="en-US" altLang="zh-CN" sz="1400" b="0" dirty="0">
                <a:latin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“</a:t>
            </a:r>
            <a:r>
              <a:rPr lang="zh-CN" altLang="en-US" sz="1400" b="0" dirty="0">
                <a:latin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Auto-Encoding Variational Bayes</a:t>
            </a:r>
            <a:r>
              <a:rPr lang="en-US" altLang="zh-CN" sz="1400" b="0" dirty="0">
                <a:latin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”</a:t>
            </a:r>
            <a:r>
              <a:rPr lang="zh-CN" altLang="en-US" sz="1400" b="0" dirty="0">
                <a:latin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, ICLR 2014</a:t>
            </a:r>
            <a:endParaRPr lang="zh-CN" altLang="en-US" sz="14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743234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1187624" y="260648"/>
            <a:ext cx="7391400" cy="714375"/>
          </a:xfrm>
        </p:spPr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§</a:t>
            </a: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纲要</a:t>
            </a:r>
            <a:endParaRPr lang="zh-CN" altLang="en-US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AAA5FAF-047B-477D-A735-A638F5605503}"/>
              </a:ext>
            </a:extLst>
          </p:cNvPr>
          <p:cNvSpPr txBox="1"/>
          <p:nvPr/>
        </p:nvSpPr>
        <p:spPr>
          <a:xfrm>
            <a:off x="1115616" y="2276872"/>
            <a:ext cx="5976664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800"/>
              </a:spcAft>
              <a:buFont typeface="Wingdings" panose="05000000000000000000" pitchFamily="2" charset="2"/>
              <a:buChar char="§"/>
            </a:pPr>
            <a:r>
              <a:rPr lang="zh-CN" altLang="en-US" sz="28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无监督学习</a:t>
            </a:r>
            <a:r>
              <a:rPr lang="en-US" altLang="zh-CN" sz="28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(Unsupervised learning)</a:t>
            </a:r>
          </a:p>
          <a:p>
            <a:pPr marL="285750" indent="-285750">
              <a:spcAft>
                <a:spcPts val="1800"/>
              </a:spcAft>
              <a:buFont typeface="Wingdings" panose="05000000000000000000" pitchFamily="2" charset="2"/>
              <a:buChar char="§"/>
            </a:pPr>
            <a:r>
              <a:rPr lang="zh-CN" altLang="en-US" sz="28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生成模型</a:t>
            </a:r>
            <a:r>
              <a:rPr lang="en-US" altLang="zh-CN" sz="28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(Generative models)</a:t>
            </a:r>
          </a:p>
          <a:p>
            <a:pPr>
              <a:spcAft>
                <a:spcPts val="600"/>
              </a:spcAft>
            </a:pP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1. </a:t>
            </a:r>
            <a:r>
              <a:rPr lang="en-US" altLang="zh-CN" sz="2000" dirty="0" err="1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PixelRNN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与</a:t>
            </a:r>
            <a:r>
              <a:rPr lang="en-US" altLang="zh-CN" sz="2000" dirty="0" err="1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PixelCNN</a:t>
            </a:r>
            <a:endParaRPr lang="en-US" altLang="zh-CN" sz="20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altLang="zh-CN" sz="2000" dirty="0">
                <a:solidFill>
                  <a:srgbClr val="00B0F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2. 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变分自动编码器（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VAE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）</a:t>
            </a:r>
            <a:endParaRPr lang="en-US" altLang="zh-CN" sz="20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altLang="zh-CN" sz="2000" dirty="0">
                <a:solidFill>
                  <a:srgbClr val="00B0F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3. </a:t>
            </a:r>
            <a:r>
              <a:rPr lang="zh-CN" altLang="en-US" sz="2000" dirty="0">
                <a:solidFill>
                  <a:srgbClr val="00B0F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生成对抗网络（</a:t>
            </a:r>
            <a:r>
              <a:rPr lang="en-US" altLang="zh-CN" sz="2000" dirty="0">
                <a:solidFill>
                  <a:srgbClr val="00B0F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GAN</a:t>
            </a:r>
            <a:r>
              <a:rPr lang="zh-CN" altLang="en-US" sz="2000" dirty="0">
                <a:solidFill>
                  <a:srgbClr val="00B0F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）</a:t>
            </a:r>
            <a:endParaRPr lang="en-US" altLang="zh-CN" sz="2000" dirty="0">
              <a:solidFill>
                <a:srgbClr val="00B0F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285750" indent="-285750">
              <a:spcAft>
                <a:spcPts val="1800"/>
              </a:spcAft>
              <a:buFont typeface="Wingdings" panose="05000000000000000000" pitchFamily="2" charset="2"/>
              <a:buChar char="§"/>
            </a:pPr>
            <a:endParaRPr lang="en-US" altLang="zh-CN" sz="2800" dirty="0">
              <a:solidFill>
                <a:srgbClr val="00B0F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marL="285750" indent="-285750">
              <a:spcAft>
                <a:spcPts val="1800"/>
              </a:spcAft>
              <a:buFont typeface="Wingdings" panose="05000000000000000000" pitchFamily="2" charset="2"/>
              <a:buChar char="§"/>
            </a:pPr>
            <a:endParaRPr lang="en-NZ" altLang="zh-CN" sz="28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5565861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1187624" y="260648"/>
            <a:ext cx="7391400" cy="714375"/>
          </a:xfrm>
        </p:spPr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§</a:t>
            </a:r>
            <a:r>
              <a:rPr lang="zh-CN" altLang="en-US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生成对抗网络</a:t>
            </a:r>
            <a:r>
              <a:rPr lang="en-US" altLang="zh-CN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(GAN</a:t>
            </a:r>
            <a:r>
              <a:rPr lang="zh-CN" altLang="en-US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）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3">
                <a:extLst>
                  <a:ext uri="{FF2B5EF4-FFF2-40B4-BE49-F238E27FC236}">
                    <a16:creationId xmlns:a16="http://schemas.microsoft.com/office/drawing/2014/main" id="{1C31DB2E-4D10-4D4E-A5A9-740E8826176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95536" y="1412776"/>
                <a:ext cx="7992888" cy="44165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2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spcAft>
                    <a:spcPts val="1800"/>
                  </a:spcAft>
                  <a:buClrTx/>
                  <a:buFontTx/>
                  <a:buNone/>
                </a:pPr>
                <a:r>
                  <a:rPr lang="zh-CN" altLang="en-US" sz="18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到目前为止见过的模型</a:t>
                </a:r>
                <a:endParaRPr lang="en-US" altLang="zh-CN" sz="18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>
                  <a:spcBef>
                    <a:spcPct val="0"/>
                  </a:spcBef>
                  <a:spcAft>
                    <a:spcPts val="600"/>
                  </a:spcAft>
                  <a:buClrTx/>
                  <a:buFontTx/>
                  <a:buNone/>
                </a:pPr>
                <a:r>
                  <a:rPr lang="en-US" altLang="zh-CN" sz="1800" b="0" dirty="0" err="1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PixelCNN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定义了一个易解的密度函数，可以直接优化训练数据的似然度</a:t>
                </a:r>
                <a:endParaRPr lang="en-US" altLang="zh-CN" sz="1800" b="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>
                  <a:spcBef>
                    <a:spcPct val="0"/>
                  </a:spcBef>
                  <a:spcAft>
                    <a:spcPts val="600"/>
                  </a:spcAft>
                  <a:buClrTx/>
                  <a:buFontTx/>
                  <a:buNone/>
                </a:pPr>
                <a:endParaRPr lang="en-US" altLang="zh-CN" sz="1800" b="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>
                  <a:spcBef>
                    <a:spcPct val="0"/>
                  </a:spcBef>
                  <a:spcAft>
                    <a:spcPts val="600"/>
                  </a:spcAft>
                  <a:buClrTx/>
                  <a:buFontTx/>
                  <a:buNone/>
                </a:pPr>
                <a:endParaRPr lang="en-US" altLang="zh-CN" sz="1800" b="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>
                  <a:spcBef>
                    <a:spcPct val="0"/>
                  </a:spcBef>
                  <a:spcAft>
                    <a:spcPts val="600"/>
                  </a:spcAft>
                  <a:buClrTx/>
                  <a:buFontTx/>
                  <a:buNone/>
                </a:pPr>
                <a:r>
                  <a:rPr lang="en-US" altLang="zh-CN" sz="1800" b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VAE</a:t>
                </a:r>
                <a:r>
                  <a:rPr lang="zh-CN" altLang="en-US" sz="1800" b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则利用一个隐变量</a:t>
                </a:r>
                <a14:m>
                  <m:oMath xmlns:m="http://schemas.openxmlformats.org/officeDocument/2006/math">
                    <m:r>
                      <a:rPr lang="zh-CN" altLang="en-US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ea"/>
                      </a:rPr>
                      <m:t>𝓏</m:t>
                    </m:r>
                  </m:oMath>
                </a14:m>
                <a:r>
                  <a:rPr lang="zh-CN" altLang="en-US" sz="1800" b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定义一个难解的密度函数</a:t>
                </a:r>
                <a:r>
                  <a:rPr lang="en-US" altLang="zh-CN" sz="1800" b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:</a:t>
                </a:r>
              </a:p>
              <a:p>
                <a:pPr>
                  <a:spcBef>
                    <a:spcPct val="0"/>
                  </a:spcBef>
                  <a:spcAft>
                    <a:spcPts val="600"/>
                  </a:spcAft>
                  <a:buClrTx/>
                  <a:buFontTx/>
                  <a:buNone/>
                </a:pPr>
                <a:endParaRPr lang="en-US" altLang="zh-CN" sz="1800" b="0" dirty="0">
                  <a:solidFill>
                    <a:srgbClr val="0070C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>
                  <a:spcBef>
                    <a:spcPct val="0"/>
                  </a:spcBef>
                  <a:spcAft>
                    <a:spcPts val="600"/>
                  </a:spcAft>
                  <a:buClrTx/>
                  <a:buFontTx/>
                  <a:buNone/>
                </a:pPr>
                <a:endParaRPr lang="en-US" altLang="zh-CN" sz="1800" b="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>
                  <a:spcBef>
                    <a:spcPct val="0"/>
                  </a:spcBef>
                  <a:spcAft>
                    <a:spcPts val="600"/>
                  </a:spcAft>
                  <a:buClrTx/>
                  <a:buFontTx/>
                  <a:buNone/>
                </a:pPr>
                <a:r>
                  <a:rPr lang="zh-CN" altLang="en-US" sz="1800" b="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无法直接优化，而是推导出一个似然函数的下界，转而对它进行优化</a:t>
                </a:r>
                <a:endParaRPr lang="en-US" altLang="zh-CN" sz="1800" b="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>
                  <a:spcBef>
                    <a:spcPct val="0"/>
                  </a:spcBef>
                  <a:spcAft>
                    <a:spcPts val="600"/>
                  </a:spcAft>
                  <a:buClrTx/>
                  <a:buFontTx/>
                  <a:buNone/>
                </a:pPr>
                <a:endParaRPr lang="en-US" altLang="zh-CN" sz="1800" b="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>
                  <a:spcBef>
                    <a:spcPct val="0"/>
                  </a:spcBef>
                  <a:spcAft>
                    <a:spcPts val="600"/>
                  </a:spcAft>
                  <a:buClrTx/>
                  <a:buFontTx/>
                  <a:buNone/>
                </a:pPr>
                <a:endParaRPr lang="en-US" altLang="zh-CN" sz="1800" b="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>
                  <a:spcBef>
                    <a:spcPct val="0"/>
                  </a:spcBef>
                  <a:spcAft>
                    <a:spcPts val="600"/>
                  </a:spcAft>
                  <a:buClrTx/>
                  <a:buFontTx/>
                  <a:buNone/>
                </a:pPr>
                <a:endParaRPr lang="en-US" altLang="zh-CN" sz="1800" b="0" dirty="0">
                  <a:latin typeface="+mn-ea"/>
                  <a:ea typeface="+mn-ea"/>
                  <a:cs typeface="+mn-ea"/>
                </a:endParaRPr>
              </a:p>
              <a:p>
                <a:pPr>
                  <a:spcBef>
                    <a:spcPct val="0"/>
                  </a:spcBef>
                  <a:spcAft>
                    <a:spcPts val="600"/>
                  </a:spcAft>
                  <a:buClrTx/>
                  <a:buFontTx/>
                  <a:buNone/>
                </a:pPr>
                <a:endParaRPr lang="en-US" altLang="zh-CN" sz="1800" b="0" dirty="0">
                  <a:latin typeface="+mn-ea"/>
                  <a:ea typeface="+mn-ea"/>
                  <a:cs typeface="+mn-ea"/>
                </a:endParaRPr>
              </a:p>
            </p:txBody>
          </p:sp>
        </mc:Choice>
        <mc:Fallback xmlns="">
          <p:sp>
            <p:nvSpPr>
              <p:cNvPr id="7" name="文本框 3">
                <a:extLst>
                  <a:ext uri="{FF2B5EF4-FFF2-40B4-BE49-F238E27FC236}">
                    <a16:creationId xmlns:a16="http://schemas.microsoft.com/office/drawing/2014/main" id="{1C31DB2E-4D10-4D4E-A5A9-740E882617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95536" y="1412776"/>
                <a:ext cx="7992888" cy="4416594"/>
              </a:xfrm>
              <a:prstGeom prst="rect">
                <a:avLst/>
              </a:prstGeom>
              <a:blipFill>
                <a:blip r:embed="rId2"/>
                <a:stretch>
                  <a:fillRect l="-686" t="-1105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7E726ACC-03CB-4EA1-90BA-490E9E9CA8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3648" y="3429343"/>
            <a:ext cx="2687588" cy="52831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FAC2203-7ED6-4A97-89EF-2E2ABA9FED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5656" y="2348880"/>
            <a:ext cx="2683635" cy="646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54560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1187624" y="260648"/>
            <a:ext cx="7391400" cy="714375"/>
          </a:xfrm>
        </p:spPr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§</a:t>
            </a:r>
            <a:r>
              <a:rPr lang="zh-CN" altLang="en-US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生成对抗网络</a:t>
            </a:r>
            <a:r>
              <a:rPr lang="en-US" altLang="zh-CN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(GAN</a:t>
            </a:r>
            <a:r>
              <a:rPr lang="zh-CN" altLang="en-US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）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3">
                <a:extLst>
                  <a:ext uri="{FF2B5EF4-FFF2-40B4-BE49-F238E27FC236}">
                    <a16:creationId xmlns:a16="http://schemas.microsoft.com/office/drawing/2014/main" id="{1C31DB2E-4D10-4D4E-A5A9-740E8826176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95536" y="1412776"/>
                <a:ext cx="7992888" cy="5401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2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spcAft>
                    <a:spcPts val="1800"/>
                  </a:spcAft>
                  <a:buClrTx/>
                  <a:buFontTx/>
                  <a:buNone/>
                </a:pPr>
                <a:r>
                  <a:rPr lang="zh-CN" altLang="en-US" sz="18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到目前为止见过的模型</a:t>
                </a:r>
                <a:endParaRPr lang="en-US" altLang="zh-CN" sz="18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>
                  <a:spcBef>
                    <a:spcPct val="0"/>
                  </a:spcBef>
                  <a:spcAft>
                    <a:spcPts val="600"/>
                  </a:spcAft>
                  <a:buClrTx/>
                  <a:buFontTx/>
                  <a:buNone/>
                </a:pPr>
                <a:r>
                  <a:rPr lang="en-US" altLang="zh-CN" sz="1800" b="0" dirty="0" err="1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PixelCNN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定义了一个易解的密度函数，可以直接优化训练数据的似然度</a:t>
                </a:r>
                <a:endParaRPr lang="en-US" altLang="zh-CN" sz="1800" b="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>
                  <a:spcBef>
                    <a:spcPct val="0"/>
                  </a:spcBef>
                  <a:spcAft>
                    <a:spcPts val="600"/>
                  </a:spcAft>
                  <a:buClrTx/>
                  <a:buFontTx/>
                  <a:buNone/>
                </a:pPr>
                <a:endParaRPr lang="en-US" altLang="zh-CN" sz="1800" b="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>
                  <a:spcBef>
                    <a:spcPct val="0"/>
                  </a:spcBef>
                  <a:spcAft>
                    <a:spcPts val="600"/>
                  </a:spcAft>
                  <a:buClrTx/>
                  <a:buFontTx/>
                  <a:buNone/>
                </a:pPr>
                <a:endParaRPr lang="en-US" altLang="zh-CN" sz="1800" b="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>
                  <a:spcBef>
                    <a:spcPct val="0"/>
                  </a:spcBef>
                  <a:spcAft>
                    <a:spcPts val="600"/>
                  </a:spcAft>
                  <a:buClrTx/>
                  <a:buFontTx/>
                  <a:buNone/>
                </a:pPr>
                <a:r>
                  <a:rPr lang="en-US" altLang="zh-CN" sz="1800" b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VAE</a:t>
                </a:r>
                <a:r>
                  <a:rPr lang="zh-CN" altLang="en-US" sz="1800" b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则利用一个隐变量</a:t>
                </a:r>
                <a14:m>
                  <m:oMath xmlns:m="http://schemas.openxmlformats.org/officeDocument/2006/math">
                    <m:r>
                      <a:rPr lang="zh-CN" altLang="en-US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ea"/>
                      </a:rPr>
                      <m:t>𝓏</m:t>
                    </m:r>
                  </m:oMath>
                </a14:m>
                <a:r>
                  <a:rPr lang="zh-CN" altLang="en-US" sz="1800" b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定义一个难解的密度函数</a:t>
                </a:r>
                <a:r>
                  <a:rPr lang="en-US" altLang="zh-CN" sz="1800" b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:</a:t>
                </a:r>
              </a:p>
              <a:p>
                <a:pPr>
                  <a:spcBef>
                    <a:spcPct val="0"/>
                  </a:spcBef>
                  <a:spcAft>
                    <a:spcPts val="600"/>
                  </a:spcAft>
                  <a:buClrTx/>
                  <a:buFontTx/>
                  <a:buNone/>
                </a:pPr>
                <a:endParaRPr lang="en-US" altLang="zh-CN" sz="1800" b="0" dirty="0">
                  <a:solidFill>
                    <a:srgbClr val="0070C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>
                  <a:spcBef>
                    <a:spcPct val="0"/>
                  </a:spcBef>
                  <a:spcAft>
                    <a:spcPts val="600"/>
                  </a:spcAft>
                  <a:buClrTx/>
                  <a:buFontTx/>
                  <a:buNone/>
                </a:pPr>
                <a:endParaRPr lang="en-US" altLang="zh-CN" sz="1800" b="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>
                  <a:spcBef>
                    <a:spcPct val="0"/>
                  </a:spcBef>
                  <a:spcAft>
                    <a:spcPts val="600"/>
                  </a:spcAft>
                  <a:buClrTx/>
                  <a:buFontTx/>
                  <a:buNone/>
                </a:pPr>
                <a:r>
                  <a:rPr lang="zh-CN" altLang="en-US" sz="1800" b="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无法直接优化，而是推导出一个似然函数的下界，转而对它进行优化</a:t>
                </a:r>
                <a:endParaRPr lang="en-US" altLang="zh-CN" sz="1800" b="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>
                  <a:spcBef>
                    <a:spcPct val="0"/>
                  </a:spcBef>
                  <a:spcAft>
                    <a:spcPts val="600"/>
                  </a:spcAft>
                  <a:buClrTx/>
                  <a:buFontTx/>
                  <a:buNone/>
                </a:pPr>
                <a:endParaRPr lang="en-US" altLang="zh-CN" sz="1800" b="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>
                  <a:spcBef>
                    <a:spcPct val="0"/>
                  </a:spcBef>
                  <a:spcAft>
                    <a:spcPts val="600"/>
                  </a:spcAft>
                  <a:buClrTx/>
                  <a:buFontTx/>
                  <a:buNone/>
                </a:pPr>
                <a:r>
                  <a:rPr lang="zh-CN" altLang="en-US" sz="18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如果放弃显式地对密度函数建模会怎么样？（仅仅希望从分布中采样并获得质量良好的样本）</a:t>
                </a:r>
                <a:endParaRPr lang="en-US" altLang="zh-CN" sz="1800" b="0" dirty="0">
                  <a:solidFill>
                    <a:srgbClr val="FF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>
                  <a:spcBef>
                    <a:spcPct val="0"/>
                  </a:spcBef>
                  <a:spcAft>
                    <a:spcPts val="600"/>
                  </a:spcAft>
                  <a:buClrTx/>
                  <a:buFontTx/>
                  <a:buNone/>
                </a:pPr>
                <a:endParaRPr lang="en-US" altLang="zh-CN" sz="1800" b="0" dirty="0">
                  <a:latin typeface="+mn-ea"/>
                  <a:ea typeface="+mn-ea"/>
                  <a:cs typeface="+mn-ea"/>
                </a:endParaRPr>
              </a:p>
              <a:p>
                <a:pPr>
                  <a:spcBef>
                    <a:spcPct val="0"/>
                  </a:spcBef>
                  <a:spcAft>
                    <a:spcPts val="600"/>
                  </a:spcAft>
                  <a:buClrTx/>
                  <a:buFontTx/>
                  <a:buNone/>
                </a:pPr>
                <a:endParaRPr lang="en-US" altLang="zh-CN" sz="1800" b="0" dirty="0">
                  <a:latin typeface="+mn-ea"/>
                  <a:ea typeface="+mn-ea"/>
                  <a:cs typeface="+mn-ea"/>
                </a:endParaRPr>
              </a:p>
              <a:p>
                <a:pPr>
                  <a:spcBef>
                    <a:spcPct val="0"/>
                  </a:spcBef>
                  <a:spcAft>
                    <a:spcPts val="600"/>
                  </a:spcAft>
                  <a:buClrTx/>
                  <a:buFontTx/>
                  <a:buNone/>
                </a:pPr>
                <a:endParaRPr lang="en-US" altLang="zh-CN" sz="1800" b="0" dirty="0">
                  <a:latin typeface="+mn-ea"/>
                  <a:ea typeface="+mn-ea"/>
                  <a:cs typeface="+mn-ea"/>
                </a:endParaRPr>
              </a:p>
              <a:p>
                <a:pPr>
                  <a:spcBef>
                    <a:spcPct val="0"/>
                  </a:spcBef>
                  <a:spcAft>
                    <a:spcPts val="600"/>
                  </a:spcAft>
                  <a:buClrTx/>
                  <a:buFontTx/>
                  <a:buNone/>
                </a:pPr>
                <a:endParaRPr lang="en-US" altLang="zh-CN" sz="1800" b="0" dirty="0">
                  <a:latin typeface="+mn-ea"/>
                  <a:ea typeface="+mn-ea"/>
                  <a:cs typeface="+mn-ea"/>
                </a:endParaRPr>
              </a:p>
            </p:txBody>
          </p:sp>
        </mc:Choice>
        <mc:Fallback xmlns="">
          <p:sp>
            <p:nvSpPr>
              <p:cNvPr id="7" name="文本框 3">
                <a:extLst>
                  <a:ext uri="{FF2B5EF4-FFF2-40B4-BE49-F238E27FC236}">
                    <a16:creationId xmlns:a16="http://schemas.microsoft.com/office/drawing/2014/main" id="{1C31DB2E-4D10-4D4E-A5A9-740E882617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95536" y="1412776"/>
                <a:ext cx="7992888" cy="5401479"/>
              </a:xfrm>
              <a:prstGeom prst="rect">
                <a:avLst/>
              </a:prstGeom>
              <a:blipFill>
                <a:blip r:embed="rId2"/>
                <a:stretch>
                  <a:fillRect l="-686" t="-903" r="-381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7E726ACC-03CB-4EA1-90BA-490E9E9CA8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3648" y="3429343"/>
            <a:ext cx="2687588" cy="52831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FAC2203-7ED6-4A97-89EF-2E2ABA9FED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5656" y="2348880"/>
            <a:ext cx="2683635" cy="646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0221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1187624" y="260648"/>
            <a:ext cx="7391400" cy="714375"/>
          </a:xfrm>
        </p:spPr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§</a:t>
            </a: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纲要</a:t>
            </a:r>
            <a:endParaRPr lang="zh-CN" altLang="en-US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AAA5FAF-047B-477D-A735-A638F5605503}"/>
              </a:ext>
            </a:extLst>
          </p:cNvPr>
          <p:cNvSpPr txBox="1"/>
          <p:nvPr/>
        </p:nvSpPr>
        <p:spPr>
          <a:xfrm>
            <a:off x="1115616" y="2276872"/>
            <a:ext cx="5976664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800"/>
              </a:spcAft>
              <a:buFont typeface="Wingdings" panose="05000000000000000000" pitchFamily="2" charset="2"/>
              <a:buChar char="§"/>
            </a:pPr>
            <a:r>
              <a:rPr lang="zh-CN" altLang="en-US" sz="28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无监督学习</a:t>
            </a:r>
            <a:r>
              <a:rPr lang="en-US" altLang="zh-CN" sz="28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(Unsupervised learning)</a:t>
            </a:r>
          </a:p>
          <a:p>
            <a:pPr marL="285750" indent="-285750">
              <a:spcAft>
                <a:spcPts val="1800"/>
              </a:spcAft>
              <a:buFont typeface="Wingdings" panose="05000000000000000000" pitchFamily="2" charset="2"/>
              <a:buChar char="§"/>
            </a:pPr>
            <a:r>
              <a:rPr lang="zh-CN" altLang="en-US" sz="2800" dirty="0">
                <a:solidFill>
                  <a:srgbClr val="00B0F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生成模型</a:t>
            </a:r>
            <a:r>
              <a:rPr lang="en-US" altLang="zh-CN" sz="2800" dirty="0">
                <a:solidFill>
                  <a:srgbClr val="00B0F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(Generative models)</a:t>
            </a:r>
          </a:p>
          <a:p>
            <a:pPr>
              <a:spcAft>
                <a:spcPts val="600"/>
              </a:spcAft>
            </a:pP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1. </a:t>
            </a:r>
            <a:r>
              <a:rPr lang="en-US" altLang="zh-CN" sz="2000" dirty="0" err="1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PixelRNN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与</a:t>
            </a:r>
            <a:r>
              <a:rPr lang="en-US" altLang="zh-CN" sz="2000" dirty="0" err="1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PixelCNN</a:t>
            </a:r>
            <a:endParaRPr lang="en-US" altLang="zh-CN" sz="20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2. 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变分自编码（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VAE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）</a:t>
            </a:r>
            <a:endParaRPr lang="en-US" altLang="zh-CN" sz="20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3. 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生成对抗网络（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GAN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）</a:t>
            </a:r>
            <a:endParaRPr lang="en-US" altLang="zh-CN" sz="20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285750" indent="-285750">
              <a:spcAft>
                <a:spcPts val="1800"/>
              </a:spcAft>
              <a:buFont typeface="Wingdings" panose="05000000000000000000" pitchFamily="2" charset="2"/>
              <a:buChar char="§"/>
            </a:pPr>
            <a:endParaRPr lang="en-US" altLang="zh-CN" sz="2800" dirty="0">
              <a:solidFill>
                <a:srgbClr val="00B0F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marL="285750" indent="-285750">
              <a:spcAft>
                <a:spcPts val="1800"/>
              </a:spcAft>
              <a:buFont typeface="Wingdings" panose="05000000000000000000" pitchFamily="2" charset="2"/>
              <a:buChar char="§"/>
            </a:pPr>
            <a:endParaRPr lang="en-NZ" altLang="zh-CN" sz="28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8229780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1187624" y="260648"/>
            <a:ext cx="7391400" cy="714375"/>
          </a:xfrm>
        </p:spPr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§</a:t>
            </a:r>
            <a:r>
              <a:rPr lang="zh-CN" altLang="en-US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生成对抗网络</a:t>
            </a:r>
            <a:r>
              <a:rPr lang="en-US" altLang="zh-CN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(GAN</a:t>
            </a:r>
            <a:r>
              <a:rPr lang="zh-CN" altLang="en-US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）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3">
                <a:extLst>
                  <a:ext uri="{FF2B5EF4-FFF2-40B4-BE49-F238E27FC236}">
                    <a16:creationId xmlns:a16="http://schemas.microsoft.com/office/drawing/2014/main" id="{1C31DB2E-4D10-4D4E-A5A9-740E8826176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95536" y="1412776"/>
                <a:ext cx="7992888" cy="63863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2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spcAft>
                    <a:spcPts val="1800"/>
                  </a:spcAft>
                  <a:buClrTx/>
                  <a:buFontTx/>
                  <a:buNone/>
                </a:pPr>
                <a:r>
                  <a:rPr lang="zh-CN" altLang="en-US" sz="18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到目前为止见过的模型</a:t>
                </a:r>
                <a:endParaRPr lang="en-US" altLang="zh-CN" sz="18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>
                  <a:spcBef>
                    <a:spcPct val="0"/>
                  </a:spcBef>
                  <a:spcAft>
                    <a:spcPts val="600"/>
                  </a:spcAft>
                  <a:buClrTx/>
                  <a:buFontTx/>
                  <a:buNone/>
                </a:pPr>
                <a:r>
                  <a:rPr lang="en-US" altLang="zh-CN" sz="1800" b="0" dirty="0" err="1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PixelCNN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定义了一个易解的密度函数，可以直接优化训练数据的似然度</a:t>
                </a:r>
                <a:endParaRPr lang="en-US" altLang="zh-CN" sz="1800" b="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>
                  <a:spcBef>
                    <a:spcPct val="0"/>
                  </a:spcBef>
                  <a:spcAft>
                    <a:spcPts val="600"/>
                  </a:spcAft>
                  <a:buClrTx/>
                  <a:buFontTx/>
                  <a:buNone/>
                </a:pPr>
                <a:endParaRPr lang="en-US" altLang="zh-CN" sz="1800" b="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>
                  <a:spcBef>
                    <a:spcPct val="0"/>
                  </a:spcBef>
                  <a:spcAft>
                    <a:spcPts val="600"/>
                  </a:spcAft>
                  <a:buClrTx/>
                  <a:buFontTx/>
                  <a:buNone/>
                </a:pPr>
                <a:endParaRPr lang="en-US" altLang="zh-CN" sz="1800" b="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>
                  <a:spcBef>
                    <a:spcPct val="0"/>
                  </a:spcBef>
                  <a:spcAft>
                    <a:spcPts val="600"/>
                  </a:spcAft>
                  <a:buClrTx/>
                  <a:buFontTx/>
                  <a:buNone/>
                </a:pPr>
                <a:r>
                  <a:rPr lang="en-US" altLang="zh-CN" sz="1800" b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VAE</a:t>
                </a:r>
                <a:r>
                  <a:rPr lang="zh-CN" altLang="en-US" sz="1800" b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则利用一个隐变量</a:t>
                </a:r>
                <a14:m>
                  <m:oMath xmlns:m="http://schemas.openxmlformats.org/officeDocument/2006/math">
                    <m:r>
                      <a:rPr lang="zh-CN" altLang="en-US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ea"/>
                      </a:rPr>
                      <m:t>𝓏</m:t>
                    </m:r>
                  </m:oMath>
                </a14:m>
                <a:r>
                  <a:rPr lang="zh-CN" altLang="en-US" sz="1800" b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定义一个难解的密度函数</a:t>
                </a:r>
                <a:r>
                  <a:rPr lang="en-US" altLang="zh-CN" sz="1800" b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:</a:t>
                </a:r>
              </a:p>
              <a:p>
                <a:pPr>
                  <a:spcBef>
                    <a:spcPct val="0"/>
                  </a:spcBef>
                  <a:spcAft>
                    <a:spcPts val="600"/>
                  </a:spcAft>
                  <a:buClrTx/>
                  <a:buFontTx/>
                  <a:buNone/>
                </a:pPr>
                <a:endParaRPr lang="en-US" altLang="zh-CN" sz="1800" b="0" dirty="0">
                  <a:solidFill>
                    <a:srgbClr val="0070C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>
                  <a:spcBef>
                    <a:spcPct val="0"/>
                  </a:spcBef>
                  <a:spcAft>
                    <a:spcPts val="600"/>
                  </a:spcAft>
                  <a:buClrTx/>
                  <a:buFontTx/>
                  <a:buNone/>
                </a:pPr>
                <a:endParaRPr lang="en-US" altLang="zh-CN" sz="1800" b="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>
                  <a:spcBef>
                    <a:spcPct val="0"/>
                  </a:spcBef>
                  <a:spcAft>
                    <a:spcPts val="600"/>
                  </a:spcAft>
                  <a:buClrTx/>
                  <a:buFontTx/>
                  <a:buNone/>
                </a:pPr>
                <a:r>
                  <a:rPr lang="zh-CN" altLang="en-US" sz="1800" b="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无法直接优化，而是推导出一个似然函数的下界，转而对它进行优化</a:t>
                </a:r>
                <a:endParaRPr lang="en-US" altLang="zh-CN" sz="1800" b="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>
                  <a:spcBef>
                    <a:spcPct val="0"/>
                  </a:spcBef>
                  <a:spcAft>
                    <a:spcPts val="600"/>
                  </a:spcAft>
                  <a:buClrTx/>
                  <a:buFontTx/>
                  <a:buNone/>
                </a:pPr>
                <a:endParaRPr lang="en-US" altLang="zh-CN" sz="1800" b="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>
                  <a:spcBef>
                    <a:spcPct val="0"/>
                  </a:spcBef>
                  <a:spcAft>
                    <a:spcPts val="600"/>
                  </a:spcAft>
                  <a:buClrTx/>
                  <a:buFontTx/>
                  <a:buNone/>
                </a:pPr>
                <a:r>
                  <a:rPr lang="zh-CN" altLang="en-US" sz="1800" b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如果放弃显式地对密度函数建模会怎么样？（仅仅希望从分布中采样并获得质量良好的样本）</a:t>
                </a:r>
                <a:endParaRPr lang="en-US" altLang="zh-CN" sz="1800" b="0" dirty="0">
                  <a:solidFill>
                    <a:srgbClr val="FF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>
                  <a:spcBef>
                    <a:spcPct val="0"/>
                  </a:spcBef>
                  <a:spcAft>
                    <a:spcPts val="600"/>
                  </a:spcAft>
                  <a:buClrTx/>
                  <a:buFontTx/>
                  <a:buNone/>
                </a:pPr>
                <a:r>
                  <a:rPr lang="en-US" altLang="zh-CN" sz="18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GAN</a:t>
                </a:r>
                <a:r>
                  <a:rPr lang="zh-CN" altLang="en-US" sz="18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：不再使用任何显式的密度函数！</a:t>
                </a:r>
              </a:p>
              <a:p>
                <a:pPr>
                  <a:spcBef>
                    <a:spcPct val="0"/>
                  </a:spcBef>
                  <a:spcAft>
                    <a:spcPts val="600"/>
                  </a:spcAft>
                  <a:buClrTx/>
                  <a:buFontTx/>
                  <a:buNone/>
                </a:pPr>
                <a:r>
                  <a:rPr lang="zh-CN" altLang="en-US" sz="18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取而代之，采用博弈论方法：模型基于一对博弈玩家间的游戏，学习从训练分布中生成数据</a:t>
                </a:r>
                <a:endParaRPr lang="en-US" altLang="zh-CN" sz="1800" b="0" dirty="0">
                  <a:solidFill>
                    <a:srgbClr val="0000FF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>
                  <a:spcBef>
                    <a:spcPct val="0"/>
                  </a:spcBef>
                  <a:spcAft>
                    <a:spcPts val="600"/>
                  </a:spcAft>
                  <a:buClrTx/>
                  <a:buFontTx/>
                  <a:buNone/>
                </a:pPr>
                <a:endParaRPr lang="en-US" altLang="zh-CN" sz="1800" b="0" dirty="0">
                  <a:latin typeface="+mn-ea"/>
                  <a:ea typeface="+mn-ea"/>
                  <a:cs typeface="+mn-ea"/>
                </a:endParaRPr>
              </a:p>
              <a:p>
                <a:pPr>
                  <a:spcBef>
                    <a:spcPct val="0"/>
                  </a:spcBef>
                  <a:spcAft>
                    <a:spcPts val="600"/>
                  </a:spcAft>
                  <a:buClrTx/>
                  <a:buFontTx/>
                  <a:buNone/>
                </a:pPr>
                <a:endParaRPr lang="en-US" altLang="zh-CN" sz="1800" b="0" dirty="0">
                  <a:latin typeface="+mn-ea"/>
                  <a:ea typeface="+mn-ea"/>
                  <a:cs typeface="+mn-ea"/>
                </a:endParaRPr>
              </a:p>
              <a:p>
                <a:pPr>
                  <a:spcBef>
                    <a:spcPct val="0"/>
                  </a:spcBef>
                  <a:spcAft>
                    <a:spcPts val="600"/>
                  </a:spcAft>
                  <a:buClrTx/>
                  <a:buFontTx/>
                  <a:buNone/>
                </a:pPr>
                <a:endParaRPr lang="en-US" altLang="zh-CN" sz="1800" b="0" dirty="0">
                  <a:latin typeface="+mn-ea"/>
                  <a:ea typeface="+mn-ea"/>
                  <a:cs typeface="+mn-ea"/>
                </a:endParaRPr>
              </a:p>
              <a:p>
                <a:pPr>
                  <a:spcBef>
                    <a:spcPct val="0"/>
                  </a:spcBef>
                  <a:spcAft>
                    <a:spcPts val="600"/>
                  </a:spcAft>
                  <a:buClrTx/>
                  <a:buFontTx/>
                  <a:buNone/>
                </a:pPr>
                <a:endParaRPr lang="en-US" altLang="zh-CN" sz="1800" b="0" dirty="0">
                  <a:latin typeface="+mn-ea"/>
                  <a:ea typeface="+mn-ea"/>
                  <a:cs typeface="+mn-ea"/>
                </a:endParaRPr>
              </a:p>
            </p:txBody>
          </p:sp>
        </mc:Choice>
        <mc:Fallback xmlns="">
          <p:sp>
            <p:nvSpPr>
              <p:cNvPr id="7" name="文本框 3">
                <a:extLst>
                  <a:ext uri="{FF2B5EF4-FFF2-40B4-BE49-F238E27FC236}">
                    <a16:creationId xmlns:a16="http://schemas.microsoft.com/office/drawing/2014/main" id="{1C31DB2E-4D10-4D4E-A5A9-740E882617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95536" y="1412776"/>
                <a:ext cx="7992888" cy="6386364"/>
              </a:xfrm>
              <a:prstGeom prst="rect">
                <a:avLst/>
              </a:prstGeom>
              <a:blipFill>
                <a:blip r:embed="rId2"/>
                <a:stretch>
                  <a:fillRect l="-686" t="-764" r="-381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7E726ACC-03CB-4EA1-90BA-490E9E9CA8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3648" y="3429343"/>
            <a:ext cx="2687588" cy="52831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FAC2203-7ED6-4A97-89EF-2E2ABA9FED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5656" y="2348880"/>
            <a:ext cx="2683635" cy="646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44341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1187624" y="260648"/>
            <a:ext cx="7391400" cy="714375"/>
          </a:xfrm>
        </p:spPr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§</a:t>
            </a:r>
            <a:r>
              <a:rPr lang="zh-CN" altLang="en-US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生成对抗网络</a:t>
            </a:r>
            <a:r>
              <a:rPr lang="en-US" altLang="zh-CN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(GAN</a:t>
            </a:r>
            <a:r>
              <a:rPr lang="zh-CN" altLang="en-US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）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3">
                <a:extLst>
                  <a:ext uri="{FF2B5EF4-FFF2-40B4-BE49-F238E27FC236}">
                    <a16:creationId xmlns:a16="http://schemas.microsoft.com/office/drawing/2014/main" id="{1C31DB2E-4D10-4D4E-A5A9-740E8826176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11560" y="1412776"/>
                <a:ext cx="7560840" cy="31239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2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spcAft>
                    <a:spcPts val="600"/>
                  </a:spcAft>
                  <a:buClrTx/>
                  <a:buFontTx/>
                  <a:buNone/>
                </a:pPr>
                <a:r>
                  <a:rPr lang="zh-CN" altLang="en-US" sz="1800" dirty="0">
                    <a:latin typeface="+mn-ea"/>
                    <a:ea typeface="+mn-ea"/>
                    <a:cs typeface="+mn-ea"/>
                  </a:rPr>
                  <a:t>问题：</a:t>
                </a:r>
                <a:r>
                  <a:rPr lang="zh-CN" altLang="en-US" sz="1800" b="0" dirty="0">
                    <a:latin typeface="+mn-ea"/>
                    <a:ea typeface="+mn-ea"/>
                    <a:cs typeface="+mn-ea"/>
                  </a:rPr>
                  <a:t>想从复杂的高维训练分布中采样</a:t>
                </a:r>
                <a14:m>
                  <m:oMath xmlns:m="http://schemas.openxmlformats.org/officeDocument/2006/math">
                    <m:r>
                      <a:rPr lang="en-US" altLang="zh-CN" sz="18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zh-CN" altLang="en-US" sz="1800" b="0" i="1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zh-CN" altLang="en-US" sz="1800" b="0" dirty="0">
                    <a:latin typeface="+mn-ea"/>
                    <a:ea typeface="+mn-ea"/>
                    <a:cs typeface="+mn-ea"/>
                  </a:rPr>
                  <a:t> 没有直接的方法可以做到！</a:t>
                </a:r>
              </a:p>
              <a:p>
                <a:pPr>
                  <a:spcBef>
                    <a:spcPct val="0"/>
                  </a:spcBef>
                  <a:spcAft>
                    <a:spcPts val="600"/>
                  </a:spcAft>
                  <a:buClrTx/>
                  <a:buFontTx/>
                  <a:buNone/>
                </a:pPr>
                <a:r>
                  <a:rPr lang="zh-CN" altLang="en-US" sz="1800" dirty="0">
                    <a:latin typeface="+mn-ea"/>
                    <a:ea typeface="+mn-ea"/>
                    <a:cs typeface="+mn-ea"/>
                  </a:rPr>
                  <a:t>解决方案：</a:t>
                </a:r>
                <a:r>
                  <a:rPr lang="zh-CN" altLang="en-US" sz="1800" b="0" dirty="0">
                    <a:latin typeface="+mn-ea"/>
                    <a:ea typeface="+mn-ea"/>
                    <a:cs typeface="+mn-ea"/>
                  </a:rPr>
                  <a:t>从一个简单点的分布中采样，例如随机噪声 </a:t>
                </a:r>
                <a14:m>
                  <m:oMath xmlns:m="http://schemas.openxmlformats.org/officeDocument/2006/math">
                    <m:r>
                      <a:rPr lang="zh-CN" altLang="en-US" sz="1800" b="0" i="1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zh-CN" altLang="en-US" sz="1800" b="0" dirty="0">
                    <a:latin typeface="+mn-ea"/>
                    <a:ea typeface="+mn-ea"/>
                    <a:cs typeface="+mn-ea"/>
                  </a:rPr>
                  <a:t> 学习一个从这些简单分布直接到我们想要的训练分布的一个变换</a:t>
                </a:r>
                <a:endParaRPr lang="en-US" altLang="zh-CN" sz="1800" b="0" dirty="0">
                  <a:latin typeface="+mn-ea"/>
                  <a:ea typeface="+mn-ea"/>
                  <a:cs typeface="+mn-ea"/>
                </a:endParaRPr>
              </a:p>
              <a:p>
                <a:pPr>
                  <a:spcBef>
                    <a:spcPct val="0"/>
                  </a:spcBef>
                  <a:spcAft>
                    <a:spcPts val="600"/>
                  </a:spcAft>
                  <a:buClrTx/>
                  <a:buFontTx/>
                  <a:buNone/>
                </a:pPr>
                <a:endParaRPr lang="en-US" altLang="zh-CN" sz="1800" b="0" dirty="0">
                  <a:latin typeface="+mn-ea"/>
                  <a:ea typeface="+mn-ea"/>
                  <a:cs typeface="+mn-ea"/>
                </a:endParaRPr>
              </a:p>
              <a:p>
                <a:pPr>
                  <a:spcBef>
                    <a:spcPct val="0"/>
                  </a:spcBef>
                  <a:spcAft>
                    <a:spcPts val="600"/>
                  </a:spcAft>
                  <a:buClrTx/>
                  <a:buFontTx/>
                  <a:buNone/>
                </a:pPr>
                <a:endParaRPr lang="en-US" altLang="zh-CN" sz="1800" b="0" dirty="0">
                  <a:latin typeface="+mn-ea"/>
                  <a:ea typeface="+mn-ea"/>
                  <a:cs typeface="+mn-ea"/>
                </a:endParaRPr>
              </a:p>
              <a:p>
                <a:pPr>
                  <a:spcBef>
                    <a:spcPct val="0"/>
                  </a:spcBef>
                  <a:spcAft>
                    <a:spcPts val="600"/>
                  </a:spcAft>
                  <a:buClrTx/>
                  <a:buFontTx/>
                  <a:buNone/>
                </a:pPr>
                <a:endParaRPr lang="en-US" altLang="zh-CN" sz="1800" b="0" dirty="0">
                  <a:latin typeface="+mn-ea"/>
                  <a:ea typeface="+mn-ea"/>
                  <a:cs typeface="+mn-ea"/>
                </a:endParaRPr>
              </a:p>
              <a:p>
                <a:pPr>
                  <a:spcBef>
                    <a:spcPct val="0"/>
                  </a:spcBef>
                  <a:spcAft>
                    <a:spcPts val="600"/>
                  </a:spcAft>
                  <a:buClrTx/>
                  <a:buFontTx/>
                  <a:buNone/>
                </a:pPr>
                <a:r>
                  <a:rPr lang="zh-CN" altLang="en-US" sz="1800" b="0" dirty="0">
                    <a:solidFill>
                      <a:srgbClr val="0000FF"/>
                    </a:solidFill>
                    <a:latin typeface="+mn-ea"/>
                    <a:ea typeface="+mn-ea"/>
                    <a:cs typeface="+mn-ea"/>
                  </a:rPr>
                  <a:t>问题：要用什么来表示这一复杂变换？</a:t>
                </a:r>
                <a:endParaRPr lang="en-US" altLang="zh-CN" sz="1800" b="0" dirty="0">
                  <a:solidFill>
                    <a:srgbClr val="0000FF"/>
                  </a:solidFill>
                  <a:latin typeface="+mn-ea"/>
                  <a:ea typeface="+mn-ea"/>
                  <a:cs typeface="+mn-ea"/>
                </a:endParaRPr>
              </a:p>
              <a:p>
                <a:pPr algn="just">
                  <a:spcBef>
                    <a:spcPct val="0"/>
                  </a:spcBef>
                  <a:spcAft>
                    <a:spcPts val="600"/>
                  </a:spcAft>
                  <a:buClrTx/>
                  <a:buFontTx/>
                  <a:buNone/>
                </a:pPr>
                <a:endParaRPr lang="en-US" altLang="zh-CN" sz="1800" b="0" dirty="0">
                  <a:latin typeface="+mn-ea"/>
                  <a:ea typeface="+mn-ea"/>
                  <a:cs typeface="+mn-ea"/>
                </a:endParaRPr>
              </a:p>
              <a:p>
                <a:pPr algn="just">
                  <a:spcBef>
                    <a:spcPct val="0"/>
                  </a:spcBef>
                  <a:spcAft>
                    <a:spcPts val="600"/>
                  </a:spcAft>
                  <a:buClrTx/>
                  <a:buFontTx/>
                  <a:buNone/>
                </a:pPr>
                <a:endParaRPr lang="en-US" altLang="zh-CN" sz="1800" b="0" dirty="0">
                  <a:latin typeface="+mn-ea"/>
                  <a:ea typeface="+mn-ea"/>
                  <a:cs typeface="+mn-ea"/>
                </a:endParaRPr>
              </a:p>
            </p:txBody>
          </p:sp>
        </mc:Choice>
        <mc:Fallback xmlns="">
          <p:sp>
            <p:nvSpPr>
              <p:cNvPr id="7" name="文本框 3">
                <a:extLst>
                  <a:ext uri="{FF2B5EF4-FFF2-40B4-BE49-F238E27FC236}">
                    <a16:creationId xmlns:a16="http://schemas.microsoft.com/office/drawing/2014/main" id="{1C31DB2E-4D10-4D4E-A5A9-740E882617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11560" y="1412776"/>
                <a:ext cx="7560840" cy="3123932"/>
              </a:xfrm>
              <a:prstGeom prst="rect">
                <a:avLst/>
              </a:prstGeom>
              <a:blipFill>
                <a:blip r:embed="rId2"/>
                <a:stretch>
                  <a:fillRect l="-645" t="-1563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7471856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1187624" y="260648"/>
            <a:ext cx="7391400" cy="714375"/>
          </a:xfrm>
        </p:spPr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§</a:t>
            </a:r>
            <a:r>
              <a:rPr lang="zh-CN" altLang="en-US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生成对抗网络</a:t>
            </a:r>
            <a:r>
              <a:rPr lang="en-US" altLang="zh-CN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(GAN</a:t>
            </a:r>
            <a:r>
              <a:rPr lang="zh-CN" altLang="en-US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）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3">
                <a:extLst>
                  <a:ext uri="{FF2B5EF4-FFF2-40B4-BE49-F238E27FC236}">
                    <a16:creationId xmlns:a16="http://schemas.microsoft.com/office/drawing/2014/main" id="{1C31DB2E-4D10-4D4E-A5A9-740E8826176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11560" y="1412776"/>
                <a:ext cx="7560840" cy="383181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2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spcAft>
                    <a:spcPts val="600"/>
                  </a:spcAft>
                  <a:buClrTx/>
                  <a:buFontTx/>
                  <a:buNone/>
                </a:pPr>
                <a:r>
                  <a:rPr lang="zh-CN" altLang="en-US" sz="1800" dirty="0">
                    <a:latin typeface="+mn-ea"/>
                    <a:ea typeface="+mn-ea"/>
                    <a:cs typeface="+mn-ea"/>
                  </a:rPr>
                  <a:t>问题：</a:t>
                </a:r>
                <a:r>
                  <a:rPr lang="zh-CN" altLang="en-US" sz="1800" b="0" dirty="0">
                    <a:latin typeface="+mn-ea"/>
                    <a:ea typeface="+mn-ea"/>
                    <a:cs typeface="+mn-ea"/>
                  </a:rPr>
                  <a:t>想从复杂的高维训练分布中采样</a:t>
                </a:r>
                <a14:m>
                  <m:oMath xmlns:m="http://schemas.openxmlformats.org/officeDocument/2006/math">
                    <m:r>
                      <a:rPr lang="en-US" altLang="zh-CN" sz="18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zh-CN" altLang="en-US" sz="1800" b="0" i="1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zh-CN" altLang="en-US" sz="1800" b="0" dirty="0">
                    <a:latin typeface="+mn-ea"/>
                    <a:ea typeface="+mn-ea"/>
                    <a:cs typeface="+mn-ea"/>
                  </a:rPr>
                  <a:t> 没有直接的方法可以做到！</a:t>
                </a:r>
              </a:p>
              <a:p>
                <a:pPr>
                  <a:spcBef>
                    <a:spcPct val="0"/>
                  </a:spcBef>
                  <a:spcAft>
                    <a:spcPts val="600"/>
                  </a:spcAft>
                  <a:buClrTx/>
                  <a:buFontTx/>
                  <a:buNone/>
                </a:pPr>
                <a:r>
                  <a:rPr lang="zh-CN" altLang="en-US" sz="1800" dirty="0">
                    <a:latin typeface="+mn-ea"/>
                    <a:ea typeface="+mn-ea"/>
                    <a:cs typeface="+mn-ea"/>
                  </a:rPr>
                  <a:t>解决方案：</a:t>
                </a:r>
                <a:r>
                  <a:rPr lang="zh-CN" altLang="en-US" sz="1800" b="0" dirty="0">
                    <a:latin typeface="+mn-ea"/>
                    <a:ea typeface="+mn-ea"/>
                    <a:cs typeface="+mn-ea"/>
                  </a:rPr>
                  <a:t>从一个简单点的分布中采样，例如随机噪声 </a:t>
                </a:r>
                <a14:m>
                  <m:oMath xmlns:m="http://schemas.openxmlformats.org/officeDocument/2006/math">
                    <m:r>
                      <a:rPr lang="zh-CN" altLang="en-US" sz="1800" b="0" i="1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zh-CN" altLang="en-US" sz="1800" b="0" dirty="0">
                    <a:latin typeface="+mn-ea"/>
                    <a:ea typeface="+mn-ea"/>
                    <a:cs typeface="+mn-ea"/>
                  </a:rPr>
                  <a:t> 学习一个从这些简单分布直接到我们想要的训练分布的一个变换</a:t>
                </a:r>
                <a:endParaRPr lang="en-US" altLang="zh-CN" sz="1800" b="0" dirty="0">
                  <a:latin typeface="+mn-ea"/>
                  <a:ea typeface="+mn-ea"/>
                  <a:cs typeface="+mn-ea"/>
                </a:endParaRPr>
              </a:p>
              <a:p>
                <a:pPr>
                  <a:spcBef>
                    <a:spcPct val="0"/>
                  </a:spcBef>
                  <a:spcAft>
                    <a:spcPts val="600"/>
                  </a:spcAft>
                  <a:buClrTx/>
                  <a:buFontTx/>
                  <a:buNone/>
                </a:pPr>
                <a:endParaRPr lang="en-US" altLang="zh-CN" sz="1800" b="0" dirty="0">
                  <a:latin typeface="+mn-ea"/>
                  <a:ea typeface="+mn-ea"/>
                  <a:cs typeface="+mn-ea"/>
                </a:endParaRPr>
              </a:p>
              <a:p>
                <a:pPr>
                  <a:spcBef>
                    <a:spcPct val="0"/>
                  </a:spcBef>
                  <a:spcAft>
                    <a:spcPts val="600"/>
                  </a:spcAft>
                  <a:buClrTx/>
                  <a:buFontTx/>
                  <a:buNone/>
                </a:pPr>
                <a:endParaRPr lang="en-US" altLang="zh-CN" sz="1800" b="0" dirty="0">
                  <a:latin typeface="+mn-ea"/>
                  <a:ea typeface="+mn-ea"/>
                  <a:cs typeface="+mn-ea"/>
                </a:endParaRPr>
              </a:p>
              <a:p>
                <a:pPr>
                  <a:spcBef>
                    <a:spcPct val="0"/>
                  </a:spcBef>
                  <a:spcAft>
                    <a:spcPts val="600"/>
                  </a:spcAft>
                  <a:buClrTx/>
                  <a:buFontTx/>
                  <a:buNone/>
                </a:pPr>
                <a:endParaRPr lang="en-US" altLang="zh-CN" sz="1800" b="0" dirty="0">
                  <a:latin typeface="+mn-ea"/>
                  <a:ea typeface="+mn-ea"/>
                  <a:cs typeface="+mn-ea"/>
                </a:endParaRPr>
              </a:p>
              <a:p>
                <a:pPr>
                  <a:spcBef>
                    <a:spcPct val="0"/>
                  </a:spcBef>
                  <a:spcAft>
                    <a:spcPts val="600"/>
                  </a:spcAft>
                  <a:buClrTx/>
                  <a:buFontTx/>
                  <a:buNone/>
                </a:pPr>
                <a:r>
                  <a:rPr lang="zh-CN" altLang="en-US" sz="1800" b="0" dirty="0">
                    <a:solidFill>
                      <a:srgbClr val="0000FF"/>
                    </a:solidFill>
                    <a:latin typeface="+mn-ea"/>
                    <a:ea typeface="+mn-ea"/>
                    <a:cs typeface="+mn-ea"/>
                  </a:rPr>
                  <a:t>问题：要用什么来表示这一复杂变换？</a:t>
                </a:r>
                <a:endParaRPr lang="en-US" altLang="zh-CN" sz="1800" b="0" dirty="0">
                  <a:solidFill>
                    <a:srgbClr val="0000FF"/>
                  </a:solidFill>
                  <a:latin typeface="+mn-ea"/>
                  <a:ea typeface="+mn-ea"/>
                  <a:cs typeface="+mn-ea"/>
                </a:endParaRPr>
              </a:p>
              <a:p>
                <a:pPr>
                  <a:spcBef>
                    <a:spcPct val="0"/>
                  </a:spcBef>
                  <a:spcAft>
                    <a:spcPts val="600"/>
                  </a:spcAft>
                  <a:buClrTx/>
                  <a:buFontTx/>
                  <a:buNone/>
                </a:pPr>
                <a:endParaRPr lang="en-US" altLang="zh-CN" sz="1800" b="0" dirty="0">
                  <a:solidFill>
                    <a:srgbClr val="0000FF"/>
                  </a:solidFill>
                  <a:latin typeface="+mn-ea"/>
                  <a:ea typeface="+mn-ea"/>
                  <a:cs typeface="+mn-ea"/>
                </a:endParaRPr>
              </a:p>
              <a:p>
                <a:pPr>
                  <a:spcBef>
                    <a:spcPct val="0"/>
                  </a:spcBef>
                  <a:spcAft>
                    <a:spcPts val="600"/>
                  </a:spcAft>
                  <a:buClrTx/>
                  <a:buFontTx/>
                  <a:buNone/>
                </a:pPr>
                <a:r>
                  <a:rPr lang="zh-CN" altLang="en-US" sz="1800" b="0" dirty="0">
                    <a:solidFill>
                      <a:srgbClr val="0000FF"/>
                    </a:solidFill>
                    <a:latin typeface="+mn-ea"/>
                    <a:ea typeface="+mn-ea"/>
                    <a:cs typeface="+mn-ea"/>
                  </a:rPr>
                  <a:t>答：一个神经网络！</a:t>
                </a:r>
                <a:endParaRPr lang="en-US" altLang="zh-CN" sz="1800" b="0" dirty="0">
                  <a:solidFill>
                    <a:srgbClr val="0000FF"/>
                  </a:solidFill>
                  <a:latin typeface="+mn-ea"/>
                  <a:ea typeface="+mn-ea"/>
                  <a:cs typeface="+mn-ea"/>
                </a:endParaRPr>
              </a:p>
              <a:p>
                <a:pPr algn="just">
                  <a:spcBef>
                    <a:spcPct val="0"/>
                  </a:spcBef>
                  <a:spcAft>
                    <a:spcPts val="600"/>
                  </a:spcAft>
                  <a:buClrTx/>
                  <a:buFontTx/>
                  <a:buNone/>
                </a:pPr>
                <a:endParaRPr lang="en-US" altLang="zh-CN" sz="1800" b="0" dirty="0">
                  <a:latin typeface="+mn-ea"/>
                  <a:ea typeface="+mn-ea"/>
                  <a:cs typeface="+mn-ea"/>
                </a:endParaRPr>
              </a:p>
              <a:p>
                <a:pPr algn="just">
                  <a:spcBef>
                    <a:spcPct val="0"/>
                  </a:spcBef>
                  <a:spcAft>
                    <a:spcPts val="600"/>
                  </a:spcAft>
                  <a:buClrTx/>
                  <a:buFontTx/>
                  <a:buNone/>
                </a:pPr>
                <a:endParaRPr lang="en-US" altLang="zh-CN" sz="1800" b="0" dirty="0">
                  <a:latin typeface="+mn-ea"/>
                  <a:ea typeface="+mn-ea"/>
                  <a:cs typeface="+mn-ea"/>
                </a:endParaRPr>
              </a:p>
            </p:txBody>
          </p:sp>
        </mc:Choice>
        <mc:Fallback xmlns="">
          <p:sp>
            <p:nvSpPr>
              <p:cNvPr id="7" name="文本框 3">
                <a:extLst>
                  <a:ext uri="{FF2B5EF4-FFF2-40B4-BE49-F238E27FC236}">
                    <a16:creationId xmlns:a16="http://schemas.microsoft.com/office/drawing/2014/main" id="{1C31DB2E-4D10-4D4E-A5A9-740E882617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11560" y="1412776"/>
                <a:ext cx="7560840" cy="3831818"/>
              </a:xfrm>
              <a:prstGeom prst="rect">
                <a:avLst/>
              </a:prstGeom>
              <a:blipFill>
                <a:blip r:embed="rId2"/>
                <a:stretch>
                  <a:fillRect l="-645" t="-1274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110BB09B-644C-4688-8FC3-FB16E1B4EE28}"/>
                  </a:ext>
                </a:extLst>
              </p:cNvPr>
              <p:cNvSpPr/>
              <p:nvPr/>
            </p:nvSpPr>
            <p:spPr bwMode="auto">
              <a:xfrm>
                <a:off x="6828567" y="5545791"/>
                <a:ext cx="1283905" cy="360040"/>
              </a:xfrm>
              <a:prstGeom prst="rect">
                <a:avLst/>
              </a:prstGeom>
              <a:solidFill>
                <a:srgbClr val="FFCC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0" lang="zh-CN" altLang="en-US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𝒵</m:t>
                      </m:r>
                    </m:oMath>
                  </m:oMathPara>
                </a14:m>
                <a:endParaRPr kumimoji="0" lang="zh-CN" altLang="en-US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110BB09B-644C-4688-8FC3-FB16E1B4EE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828567" y="5545791"/>
                <a:ext cx="1283905" cy="360040"/>
              </a:xfrm>
              <a:prstGeom prst="rect">
                <a:avLst/>
              </a:prstGeom>
              <a:blipFill>
                <a:blip r:embed="rId3"/>
                <a:stretch>
                  <a:fillRect b="-4918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矩形 5">
            <a:extLst>
              <a:ext uri="{FF2B5EF4-FFF2-40B4-BE49-F238E27FC236}">
                <a16:creationId xmlns:a16="http://schemas.microsoft.com/office/drawing/2014/main" id="{6C52A157-9288-46ED-B68D-C8B90CF219C9}"/>
              </a:ext>
            </a:extLst>
          </p:cNvPr>
          <p:cNvSpPr/>
          <p:nvPr/>
        </p:nvSpPr>
        <p:spPr bwMode="auto">
          <a:xfrm>
            <a:off x="6828567" y="4689091"/>
            <a:ext cx="1283906" cy="54433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b" anchorCtr="0" compatLnSpc="1"/>
          <a:lstStyle/>
          <a:p>
            <a:pPr algn="ctr"/>
            <a:r>
              <a:rPr lang="en-US" altLang="zh-CN" sz="16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Generator</a:t>
            </a:r>
          </a:p>
          <a:p>
            <a:pPr algn="ctr"/>
            <a:r>
              <a:rPr lang="en-US" altLang="zh-CN" sz="16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Network</a:t>
            </a:r>
            <a:endParaRPr kumimoji="0" lang="zh-CN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12337B23-6713-4D84-B996-F452A1718917}"/>
              </a:ext>
            </a:extLst>
          </p:cNvPr>
          <p:cNvCxnSpPr>
            <a:cxnSpLocks/>
            <a:stCxn id="4" idx="0"/>
            <a:endCxn id="6" idx="2"/>
          </p:cNvCxnSpPr>
          <p:nvPr/>
        </p:nvCxnSpPr>
        <p:spPr bwMode="auto">
          <a:xfrm flipV="1">
            <a:off x="7470520" y="5233422"/>
            <a:ext cx="0" cy="312369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</p:spPr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338E156C-93E9-475D-91E7-EE9857F4C0C4}"/>
              </a:ext>
            </a:extLst>
          </p:cNvPr>
          <p:cNvSpPr txBox="1"/>
          <p:nvPr/>
        </p:nvSpPr>
        <p:spPr>
          <a:xfrm>
            <a:off x="5186482" y="5567277"/>
            <a:ext cx="16163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0" dirty="0">
                <a:solidFill>
                  <a:schemeClr val="tx1"/>
                </a:solidFill>
              </a:rPr>
              <a:t>输入：随机噪声</a:t>
            </a:r>
            <a:endParaRPr lang="en-US" altLang="zh-CN" sz="1600" b="0" dirty="0">
              <a:solidFill>
                <a:schemeClr val="tx1"/>
              </a:solidFill>
            </a:endParaRPr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3C9F4948-9809-442B-9358-F6CFC6300EC5}"/>
              </a:ext>
            </a:extLst>
          </p:cNvPr>
          <p:cNvCxnSpPr>
            <a:cxnSpLocks/>
            <a:stCxn id="6" idx="0"/>
            <a:endCxn id="35" idx="2"/>
          </p:cNvCxnSpPr>
          <p:nvPr/>
        </p:nvCxnSpPr>
        <p:spPr bwMode="auto">
          <a:xfrm flipH="1" flipV="1">
            <a:off x="7470519" y="4390106"/>
            <a:ext cx="1" cy="298985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</p:spPr>
      </p:cxnSp>
      <p:pic>
        <p:nvPicPr>
          <p:cNvPr id="35" name="图片 34">
            <a:extLst>
              <a:ext uri="{FF2B5EF4-FFF2-40B4-BE49-F238E27FC236}">
                <a16:creationId xmlns:a16="http://schemas.microsoft.com/office/drawing/2014/main" id="{34B13292-563E-4620-BBD5-5F9522C33E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2486" y="3743561"/>
            <a:ext cx="576065" cy="646545"/>
          </a:xfrm>
          <a:prstGeom prst="rect">
            <a:avLst/>
          </a:prstGeom>
        </p:spPr>
      </p:pic>
      <p:sp>
        <p:nvSpPr>
          <p:cNvPr id="45" name="文本框 44">
            <a:extLst>
              <a:ext uri="{FF2B5EF4-FFF2-40B4-BE49-F238E27FC236}">
                <a16:creationId xmlns:a16="http://schemas.microsoft.com/office/drawing/2014/main" id="{5443B025-6797-4621-840C-3E1E57C9DCFF}"/>
              </a:ext>
            </a:extLst>
          </p:cNvPr>
          <p:cNvSpPr txBox="1"/>
          <p:nvPr/>
        </p:nvSpPr>
        <p:spPr>
          <a:xfrm>
            <a:off x="5186481" y="3805331"/>
            <a:ext cx="16163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0" dirty="0">
                <a:solidFill>
                  <a:schemeClr val="tx1"/>
                </a:solidFill>
              </a:rPr>
              <a:t>输出：从训练分布中采样</a:t>
            </a:r>
            <a:endParaRPr lang="en-US" altLang="zh-CN" sz="16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059649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1187624" y="260648"/>
            <a:ext cx="7391400" cy="714375"/>
          </a:xfrm>
        </p:spPr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§</a:t>
            </a:r>
            <a:r>
              <a:rPr lang="zh-CN" altLang="en-US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生成对抗网络</a:t>
            </a:r>
            <a:r>
              <a:rPr lang="en-US" altLang="zh-CN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(GAN</a:t>
            </a:r>
            <a:r>
              <a:rPr lang="zh-CN" altLang="en-US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）</a:t>
            </a:r>
          </a:p>
        </p:txBody>
      </p:sp>
      <p:sp>
        <p:nvSpPr>
          <p:cNvPr id="7" name="文本框 3">
            <a:extLst>
              <a:ext uri="{FF2B5EF4-FFF2-40B4-BE49-F238E27FC236}">
                <a16:creationId xmlns:a16="http://schemas.microsoft.com/office/drawing/2014/main" id="{1C31DB2E-4D10-4D4E-A5A9-740E882617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0772" y="1899702"/>
            <a:ext cx="7560840" cy="2492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ts val="600"/>
              </a:spcAft>
              <a:buClrTx/>
              <a:buFontTx/>
              <a:buNone/>
            </a:pPr>
            <a:r>
              <a:rPr lang="zh-CN" altLang="en-US" sz="1800" dirty="0">
                <a:latin typeface="+mn-ea"/>
                <a:ea typeface="+mn-ea"/>
                <a:cs typeface="+mn-ea"/>
              </a:rPr>
              <a:t>生成器网络：</a:t>
            </a:r>
            <a:r>
              <a:rPr lang="zh-CN" altLang="en-US" sz="1800" b="0" dirty="0">
                <a:latin typeface="+mn-ea"/>
                <a:ea typeface="+mn-ea"/>
                <a:cs typeface="+mn-ea"/>
              </a:rPr>
              <a:t>试图通过生成十分逼真的图片来欺骗判别器</a:t>
            </a:r>
          </a:p>
          <a:p>
            <a:pPr>
              <a:spcBef>
                <a:spcPct val="0"/>
              </a:spcBef>
              <a:spcAft>
                <a:spcPts val="600"/>
              </a:spcAft>
              <a:buClrTx/>
              <a:buFontTx/>
              <a:buNone/>
            </a:pPr>
            <a:r>
              <a:rPr lang="zh-CN" altLang="en-US" sz="1800" dirty="0">
                <a:latin typeface="+mn-ea"/>
                <a:ea typeface="+mn-ea"/>
                <a:cs typeface="+mn-ea"/>
              </a:rPr>
              <a:t>判别器网络：</a:t>
            </a:r>
            <a:r>
              <a:rPr lang="zh-CN" altLang="en-US" sz="1800" b="0" dirty="0">
                <a:latin typeface="+mn-ea"/>
                <a:ea typeface="+mn-ea"/>
                <a:cs typeface="+mn-ea"/>
              </a:rPr>
              <a:t>试图把真实</a:t>
            </a:r>
            <a:r>
              <a:rPr lang="zh-CN" altLang="en-US" sz="1800" b="0" dirty="0">
                <a:latin typeface="+mn-ea"/>
                <a:cs typeface="+mn-ea"/>
              </a:rPr>
              <a:t>图片</a:t>
            </a:r>
            <a:r>
              <a:rPr lang="zh-CN" altLang="en-US" sz="1800" b="0" dirty="0">
                <a:latin typeface="+mn-ea"/>
                <a:ea typeface="+mn-ea"/>
                <a:cs typeface="+mn-ea"/>
              </a:rPr>
              <a:t>和虚假</a:t>
            </a:r>
            <a:r>
              <a:rPr lang="zh-CN" altLang="en-US" sz="1800" b="0" dirty="0">
                <a:latin typeface="+mn-ea"/>
                <a:cs typeface="+mn-ea"/>
              </a:rPr>
              <a:t>图片区分开来</a:t>
            </a:r>
            <a:endParaRPr lang="en-US" altLang="zh-CN" sz="1800" b="0" dirty="0">
              <a:latin typeface="+mn-ea"/>
              <a:ea typeface="+mn-ea"/>
              <a:cs typeface="+mn-ea"/>
            </a:endParaRPr>
          </a:p>
          <a:p>
            <a:pPr>
              <a:spcBef>
                <a:spcPct val="0"/>
              </a:spcBef>
              <a:spcAft>
                <a:spcPts val="600"/>
              </a:spcAft>
              <a:buClrTx/>
              <a:buFontTx/>
              <a:buNone/>
            </a:pPr>
            <a:endParaRPr lang="en-US" altLang="zh-CN" sz="1800" b="0" dirty="0">
              <a:latin typeface="+mn-ea"/>
              <a:ea typeface="+mn-ea"/>
              <a:cs typeface="+mn-ea"/>
            </a:endParaRPr>
          </a:p>
          <a:p>
            <a:pPr>
              <a:spcBef>
                <a:spcPct val="0"/>
              </a:spcBef>
              <a:spcAft>
                <a:spcPts val="600"/>
              </a:spcAft>
              <a:buClrTx/>
              <a:buFontTx/>
              <a:buNone/>
            </a:pPr>
            <a:endParaRPr lang="en-US" altLang="zh-CN" sz="1800" b="0" dirty="0">
              <a:latin typeface="+mn-ea"/>
              <a:ea typeface="+mn-ea"/>
              <a:cs typeface="+mn-ea"/>
            </a:endParaRPr>
          </a:p>
          <a:p>
            <a:pPr>
              <a:spcBef>
                <a:spcPct val="0"/>
              </a:spcBef>
              <a:spcAft>
                <a:spcPts val="600"/>
              </a:spcAft>
              <a:buClrTx/>
              <a:buFontTx/>
              <a:buNone/>
            </a:pPr>
            <a:endParaRPr lang="en-US" altLang="zh-CN" sz="1800" b="0" dirty="0">
              <a:solidFill>
                <a:srgbClr val="0000FF"/>
              </a:solidFill>
              <a:latin typeface="+mn-ea"/>
              <a:ea typeface="+mn-ea"/>
              <a:cs typeface="+mn-ea"/>
            </a:endParaRPr>
          </a:p>
          <a:p>
            <a:pPr algn="just">
              <a:spcBef>
                <a:spcPct val="0"/>
              </a:spcBef>
              <a:spcAft>
                <a:spcPts val="600"/>
              </a:spcAft>
              <a:buClrTx/>
              <a:buFontTx/>
              <a:buNone/>
            </a:pPr>
            <a:endParaRPr lang="en-US" altLang="zh-CN" sz="1800" b="0" dirty="0">
              <a:latin typeface="+mn-ea"/>
              <a:ea typeface="+mn-ea"/>
              <a:cs typeface="+mn-ea"/>
            </a:endParaRPr>
          </a:p>
          <a:p>
            <a:pPr algn="just">
              <a:spcBef>
                <a:spcPct val="0"/>
              </a:spcBef>
              <a:spcAft>
                <a:spcPts val="600"/>
              </a:spcAft>
              <a:buClrTx/>
              <a:buFontTx/>
              <a:buNone/>
            </a:pPr>
            <a:endParaRPr lang="en-US" altLang="zh-CN" sz="1800" b="0" dirty="0">
              <a:latin typeface="+mn-ea"/>
              <a:ea typeface="+mn-ea"/>
              <a:cs typeface="+mn-ea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F879174-B260-4D8F-A775-0FED4C798A95}"/>
              </a:ext>
            </a:extLst>
          </p:cNvPr>
          <p:cNvSpPr txBox="1"/>
          <p:nvPr/>
        </p:nvSpPr>
        <p:spPr>
          <a:xfrm>
            <a:off x="610772" y="1340768"/>
            <a:ext cx="33313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训练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GAN: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两个玩家博弈的过程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226D43D8-516B-47F2-AE78-E839D4560E9E}"/>
              </a:ext>
            </a:extLst>
          </p:cNvPr>
          <p:cNvGrpSpPr/>
          <p:nvPr/>
        </p:nvGrpSpPr>
        <p:grpSpPr>
          <a:xfrm>
            <a:off x="881071" y="2996952"/>
            <a:ext cx="7381857" cy="3177897"/>
            <a:chOff x="931412" y="3211035"/>
            <a:chExt cx="7381857" cy="317789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矩形 13">
                  <a:extLst>
                    <a:ext uri="{FF2B5EF4-FFF2-40B4-BE49-F238E27FC236}">
                      <a16:creationId xmlns:a16="http://schemas.microsoft.com/office/drawing/2014/main" id="{E0AE8BD3-05BF-4219-B440-009274F80561}"/>
                    </a:ext>
                  </a:extLst>
                </p:cNvPr>
                <p:cNvSpPr/>
                <p:nvPr/>
              </p:nvSpPr>
              <p:spPr bwMode="auto">
                <a:xfrm>
                  <a:off x="2890321" y="6026587"/>
                  <a:ext cx="1283905" cy="360040"/>
                </a:xfrm>
                <a:prstGeom prst="rect">
                  <a:avLst/>
                </a:prstGeom>
                <a:solidFill>
                  <a:srgbClr val="FFCCFF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vert="horz" wrap="square" lIns="91440" tIns="45720" rIns="91440" bIns="45720" numCol="1" rtlCol="0" anchor="t" anchorCtr="0" compatLnSpc="1"/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kumimoji="0" lang="zh-CN" altLang="en-US" sz="20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𝒵</m:t>
                        </m:r>
                      </m:oMath>
                    </m:oMathPara>
                  </a14:m>
                  <a:endParaRPr kumimoji="0" lang="zh-CN" altLang="en-US" sz="2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endParaRPr>
                </a:p>
              </p:txBody>
            </p:sp>
          </mc:Choice>
          <mc:Fallback xmlns="">
            <p:sp>
              <p:nvSpPr>
                <p:cNvPr id="14" name="矩形 13">
                  <a:extLst>
                    <a:ext uri="{FF2B5EF4-FFF2-40B4-BE49-F238E27FC236}">
                      <a16:creationId xmlns:a16="http://schemas.microsoft.com/office/drawing/2014/main" id="{E0AE8BD3-05BF-4219-B440-009274F8056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890321" y="6026587"/>
                  <a:ext cx="1283905" cy="360040"/>
                </a:xfrm>
                <a:prstGeom prst="rect">
                  <a:avLst/>
                </a:prstGeom>
                <a:blipFill>
                  <a:blip r:embed="rId2"/>
                  <a:stretch>
                    <a:fillRect b="-3226"/>
                  </a:stretch>
                </a:blip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C281C4B9-A73A-4414-8167-302BFFA7F2F7}"/>
                </a:ext>
              </a:extLst>
            </p:cNvPr>
            <p:cNvSpPr/>
            <p:nvPr/>
          </p:nvSpPr>
          <p:spPr bwMode="auto">
            <a:xfrm>
              <a:off x="2547416" y="5400365"/>
              <a:ext cx="1969712" cy="36004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rtlCol="0" anchor="b" anchorCtr="0" compatLnSpc="1"/>
            <a:lstStyle/>
            <a:p>
              <a:pPr algn="ctr"/>
              <a:r>
                <a:rPr lang="en-US" altLang="zh-CN" sz="1600" b="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Generator Network</a:t>
              </a:r>
              <a:endParaRPr kumimoji="0" lang="zh-CN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6" name="直接箭头连接符 15">
              <a:extLst>
                <a:ext uri="{FF2B5EF4-FFF2-40B4-BE49-F238E27FC236}">
                  <a16:creationId xmlns:a16="http://schemas.microsoft.com/office/drawing/2014/main" id="{EC941FE6-F1FB-4710-AE4A-4033EA3FEA96}"/>
                </a:ext>
              </a:extLst>
            </p:cNvPr>
            <p:cNvCxnSpPr>
              <a:cxnSpLocks/>
              <a:stCxn id="14" idx="0"/>
              <a:endCxn id="15" idx="2"/>
            </p:cNvCxnSpPr>
            <p:nvPr/>
          </p:nvCxnSpPr>
          <p:spPr bwMode="auto">
            <a:xfrm flipH="1" flipV="1">
              <a:off x="3532272" y="5760405"/>
              <a:ext cx="2" cy="266182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</p:spPr>
        </p:cxn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1E831D24-2E18-431C-BADF-074E272D20FD}"/>
                </a:ext>
              </a:extLst>
            </p:cNvPr>
            <p:cNvSpPr txBox="1"/>
            <p:nvPr/>
          </p:nvSpPr>
          <p:spPr>
            <a:xfrm>
              <a:off x="1739256" y="6050378"/>
              <a:ext cx="115106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b="0" dirty="0">
                  <a:solidFill>
                    <a:schemeClr val="tx1"/>
                  </a:solidFill>
                </a:rPr>
                <a:t>随机噪声</a:t>
              </a:r>
              <a:endParaRPr lang="en-US" altLang="zh-CN" sz="1600" b="0" dirty="0">
                <a:solidFill>
                  <a:schemeClr val="tx1"/>
                </a:solidFill>
              </a:endParaRP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78D27902-8334-49D9-B7B8-1A11D2E41A74}"/>
                </a:ext>
              </a:extLst>
            </p:cNvPr>
            <p:cNvSpPr txBox="1"/>
            <p:nvPr/>
          </p:nvSpPr>
          <p:spPr>
            <a:xfrm>
              <a:off x="931412" y="4504921"/>
              <a:ext cx="176834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b="0" dirty="0"/>
                <a:t>虚假图片</a:t>
              </a:r>
              <a:endParaRPr lang="en-US" altLang="zh-CN" sz="1600" b="0" dirty="0"/>
            </a:p>
            <a:p>
              <a:pPr algn="ctr"/>
              <a:r>
                <a:rPr lang="zh-CN" altLang="en-US" sz="1600" b="0" dirty="0">
                  <a:solidFill>
                    <a:schemeClr val="tx1"/>
                  </a:solidFill>
                </a:rPr>
                <a:t>（来源于生成器）</a:t>
              </a:r>
              <a:endParaRPr lang="en-US" altLang="zh-CN" sz="1600" b="0" dirty="0">
                <a:solidFill>
                  <a:schemeClr val="tx1"/>
                </a:solidFill>
              </a:endParaRPr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05149C7E-D148-4271-A24D-5F952A878348}"/>
                </a:ext>
              </a:extLst>
            </p:cNvPr>
            <p:cNvSpPr/>
            <p:nvPr/>
          </p:nvSpPr>
          <p:spPr bwMode="auto">
            <a:xfrm>
              <a:off x="3506216" y="3762124"/>
              <a:ext cx="2232248" cy="36004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rtlCol="0" anchor="b" anchorCtr="0" compatLnSpc="1"/>
            <a:lstStyle/>
            <a:p>
              <a:pPr algn="ctr"/>
              <a:r>
                <a:rPr lang="en-US" altLang="zh-CN" sz="1600" b="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Discriminator Network</a:t>
              </a:r>
              <a:endParaRPr kumimoji="0" lang="zh-CN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31" name="图片 30">
              <a:extLst>
                <a:ext uri="{FF2B5EF4-FFF2-40B4-BE49-F238E27FC236}">
                  <a16:creationId xmlns:a16="http://schemas.microsoft.com/office/drawing/2014/main" id="{4C7C4588-3D9C-4507-8DEA-67A9ED57D6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99760" y="4507022"/>
              <a:ext cx="3744479" cy="584775"/>
            </a:xfrm>
            <a:prstGeom prst="rect">
              <a:avLst/>
            </a:prstGeom>
          </p:spPr>
        </p:pic>
        <p:cxnSp>
          <p:nvCxnSpPr>
            <p:cNvPr id="18" name="直接箭头连接符 17">
              <a:extLst>
                <a:ext uri="{FF2B5EF4-FFF2-40B4-BE49-F238E27FC236}">
                  <a16:creationId xmlns:a16="http://schemas.microsoft.com/office/drawing/2014/main" id="{BF3A8372-D03D-470B-A371-E715483CDAA2}"/>
                </a:ext>
              </a:extLst>
            </p:cNvPr>
            <p:cNvCxnSpPr>
              <a:cxnSpLocks/>
              <a:stCxn id="15" idx="0"/>
            </p:cNvCxnSpPr>
            <p:nvPr/>
          </p:nvCxnSpPr>
          <p:spPr bwMode="auto">
            <a:xfrm flipV="1">
              <a:off x="3532272" y="5091797"/>
              <a:ext cx="0" cy="308568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</p:spPr>
        </p:cxn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2F7737FF-6873-4506-AE21-22DA568E424F}"/>
                </a:ext>
              </a:extLst>
            </p:cNvPr>
            <p:cNvSpPr txBox="1"/>
            <p:nvPr/>
          </p:nvSpPr>
          <p:spPr>
            <a:xfrm>
              <a:off x="6544921" y="4504921"/>
              <a:ext cx="176834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b="0" dirty="0"/>
                <a:t>真实图片</a:t>
              </a:r>
              <a:endParaRPr lang="en-US" altLang="zh-CN" sz="1600" b="0" dirty="0"/>
            </a:p>
            <a:p>
              <a:pPr algn="ctr"/>
              <a:r>
                <a:rPr lang="zh-CN" altLang="en-US" sz="1600" b="0" dirty="0">
                  <a:solidFill>
                    <a:schemeClr val="tx1"/>
                  </a:solidFill>
                </a:rPr>
                <a:t>（来源于训练集）</a:t>
              </a:r>
              <a:endParaRPr lang="en-US" altLang="zh-CN" sz="1600" b="0" dirty="0">
                <a:solidFill>
                  <a:schemeClr val="tx1"/>
                </a:solidFill>
              </a:endParaRPr>
            </a:p>
          </p:txBody>
        </p:sp>
        <p:cxnSp>
          <p:nvCxnSpPr>
            <p:cNvPr id="37" name="直接箭头连接符 36">
              <a:extLst>
                <a:ext uri="{FF2B5EF4-FFF2-40B4-BE49-F238E27FC236}">
                  <a16:creationId xmlns:a16="http://schemas.microsoft.com/office/drawing/2014/main" id="{B40B139D-7C1C-4048-A307-56C711E1EA47}"/>
                </a:ext>
              </a:extLst>
            </p:cNvPr>
            <p:cNvCxnSpPr>
              <a:cxnSpLocks/>
              <a:endCxn id="29" idx="2"/>
            </p:cNvCxnSpPr>
            <p:nvPr/>
          </p:nvCxnSpPr>
          <p:spPr bwMode="auto">
            <a:xfrm flipV="1">
              <a:off x="3582612" y="4122164"/>
              <a:ext cx="1039728" cy="383364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</p:spPr>
        </p:cxnSp>
        <p:cxnSp>
          <p:nvCxnSpPr>
            <p:cNvPr id="39" name="直接箭头连接符 38">
              <a:extLst>
                <a:ext uri="{FF2B5EF4-FFF2-40B4-BE49-F238E27FC236}">
                  <a16:creationId xmlns:a16="http://schemas.microsoft.com/office/drawing/2014/main" id="{688C898F-82B1-4830-B20B-A0B429AA686C}"/>
                </a:ext>
              </a:extLst>
            </p:cNvPr>
            <p:cNvCxnSpPr>
              <a:cxnSpLocks/>
              <a:endCxn id="29" idx="2"/>
            </p:cNvCxnSpPr>
            <p:nvPr/>
          </p:nvCxnSpPr>
          <p:spPr bwMode="auto">
            <a:xfrm flipH="1" flipV="1">
              <a:off x="4622340" y="4122164"/>
              <a:ext cx="1049260" cy="383160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</p:spPr>
        </p:cxnSp>
        <p:cxnSp>
          <p:nvCxnSpPr>
            <p:cNvPr id="49" name="直接箭头连接符 48">
              <a:extLst>
                <a:ext uri="{FF2B5EF4-FFF2-40B4-BE49-F238E27FC236}">
                  <a16:creationId xmlns:a16="http://schemas.microsoft.com/office/drawing/2014/main" id="{319F5E20-8DBF-4945-B951-65191C57CF4D}"/>
                </a:ext>
              </a:extLst>
            </p:cNvPr>
            <p:cNvCxnSpPr>
              <a:cxnSpLocks/>
              <a:stCxn id="29" idx="0"/>
            </p:cNvCxnSpPr>
            <p:nvPr/>
          </p:nvCxnSpPr>
          <p:spPr bwMode="auto">
            <a:xfrm flipV="1">
              <a:off x="4622340" y="3501008"/>
              <a:ext cx="0" cy="261116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</p:spPr>
        </p:cxnSp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BC6B87F9-2C41-4010-B5AE-65844653AAC1}"/>
                </a:ext>
              </a:extLst>
            </p:cNvPr>
            <p:cNvSpPr/>
            <p:nvPr/>
          </p:nvSpPr>
          <p:spPr>
            <a:xfrm>
              <a:off x="3943308" y="3211035"/>
              <a:ext cx="1234633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altLang="zh-CN" sz="1600" b="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Real or Fake</a:t>
              </a:r>
              <a:endParaRPr lang="zh-CN" altLang="en-US" sz="1600" b="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55" name="矩形 54">
            <a:extLst>
              <a:ext uri="{FF2B5EF4-FFF2-40B4-BE49-F238E27FC236}">
                <a16:creationId xmlns:a16="http://schemas.microsoft.com/office/drawing/2014/main" id="{E563FE86-A40C-41BA-9313-A85A3BC60F71}"/>
              </a:ext>
            </a:extLst>
          </p:cNvPr>
          <p:cNvSpPr/>
          <p:nvPr/>
        </p:nvSpPr>
        <p:spPr>
          <a:xfrm>
            <a:off x="6098429" y="1272347"/>
            <a:ext cx="304557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b="0" dirty="0">
                <a:latin typeface="Times New Roman" panose="02020603050405020304" pitchFamily="18" charset="0"/>
                <a:cs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Ian Goodfellow et al., “Generative</a:t>
            </a:r>
          </a:p>
          <a:p>
            <a:r>
              <a:rPr lang="zh-CN" altLang="en-US" sz="1400" b="0" dirty="0">
                <a:latin typeface="Times New Roman" panose="02020603050405020304" pitchFamily="18" charset="0"/>
                <a:cs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Adversarial Nets”, NIPS 2014</a:t>
            </a:r>
            <a:endParaRPr lang="zh-CN" altLang="en-US" sz="14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852170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1187624" y="260648"/>
            <a:ext cx="7391400" cy="714375"/>
          </a:xfrm>
        </p:spPr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§</a:t>
            </a:r>
            <a:r>
              <a:rPr lang="zh-CN" altLang="en-US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生成对抗网络</a:t>
            </a:r>
            <a:r>
              <a:rPr lang="en-US" altLang="zh-CN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(GAN</a:t>
            </a:r>
            <a:r>
              <a:rPr lang="zh-CN" altLang="en-US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）</a:t>
            </a:r>
          </a:p>
        </p:txBody>
      </p:sp>
      <p:sp>
        <p:nvSpPr>
          <p:cNvPr id="7" name="文本框 3">
            <a:extLst>
              <a:ext uri="{FF2B5EF4-FFF2-40B4-BE49-F238E27FC236}">
                <a16:creationId xmlns:a16="http://schemas.microsoft.com/office/drawing/2014/main" id="{1C31DB2E-4D10-4D4E-A5A9-740E882617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0772" y="1899702"/>
            <a:ext cx="7560840" cy="3200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ts val="600"/>
              </a:spcAft>
              <a:buClrTx/>
              <a:buFontTx/>
              <a:buNone/>
            </a:pPr>
            <a:r>
              <a:rPr lang="zh-CN" altLang="en-US" sz="18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生成器网络：</a:t>
            </a:r>
            <a:r>
              <a:rPr lang="zh-CN" altLang="en-US" sz="1800" b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试图通过生成十分逼真的图片来欺骗判别器</a:t>
            </a:r>
          </a:p>
          <a:p>
            <a:pPr>
              <a:spcBef>
                <a:spcPct val="0"/>
              </a:spcBef>
              <a:spcAft>
                <a:spcPts val="600"/>
              </a:spcAft>
              <a:buClrTx/>
              <a:buFontTx/>
              <a:buNone/>
            </a:pPr>
            <a:r>
              <a:rPr lang="zh-CN" altLang="en-US" sz="18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判别器网络：</a:t>
            </a:r>
            <a:r>
              <a:rPr lang="zh-CN" altLang="en-US" sz="1800" b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试图把真实</a:t>
            </a:r>
            <a:r>
              <a:rPr lang="zh-CN" altLang="en-US" sz="1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图片</a:t>
            </a:r>
            <a:r>
              <a:rPr lang="zh-CN" altLang="en-US" sz="1800" b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和虚假</a:t>
            </a:r>
            <a:r>
              <a:rPr lang="zh-CN" altLang="en-US" sz="1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图片区分开来</a:t>
            </a:r>
            <a:endParaRPr lang="en-US" altLang="zh-CN" sz="18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spcAft>
                <a:spcPts val="600"/>
              </a:spcAft>
              <a:buClrTx/>
              <a:buFontTx/>
              <a:buNone/>
            </a:pPr>
            <a:r>
              <a:rPr lang="zh-CN" altLang="en-US" sz="1800" b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通过一个</a:t>
            </a:r>
            <a:r>
              <a:rPr lang="en-US" altLang="zh-CN" sz="1800" b="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minimax</a:t>
            </a:r>
            <a:r>
              <a:rPr lang="zh-CN" altLang="en-US" sz="1800" b="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博弈公式</a:t>
            </a:r>
            <a:r>
              <a:rPr lang="zh-CN" altLang="en-US" sz="1800" b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联合训练这两个网络</a:t>
            </a:r>
            <a:endParaRPr lang="en-US" altLang="zh-CN" sz="1800" b="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spcAft>
                <a:spcPts val="600"/>
              </a:spcAft>
              <a:buClrTx/>
              <a:buFontTx/>
              <a:buNone/>
            </a:pPr>
            <a:r>
              <a:rPr lang="en-US" altLang="zh-CN" sz="1800" b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Minimax</a:t>
            </a:r>
            <a:r>
              <a:rPr lang="zh-CN" altLang="en-US" sz="1800" b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目标函数：</a:t>
            </a:r>
            <a:endParaRPr lang="en-US" altLang="zh-CN" sz="1800" b="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spcAft>
                <a:spcPts val="600"/>
              </a:spcAft>
              <a:buClrTx/>
              <a:buFontTx/>
              <a:buNone/>
            </a:pPr>
            <a:endParaRPr lang="en-US" altLang="zh-CN" sz="1800" b="0" dirty="0">
              <a:latin typeface="+mn-ea"/>
              <a:ea typeface="+mn-ea"/>
              <a:cs typeface="+mn-ea"/>
            </a:endParaRPr>
          </a:p>
          <a:p>
            <a:pPr>
              <a:spcBef>
                <a:spcPct val="0"/>
              </a:spcBef>
              <a:spcAft>
                <a:spcPts val="600"/>
              </a:spcAft>
              <a:buClrTx/>
              <a:buFontTx/>
              <a:buNone/>
            </a:pPr>
            <a:endParaRPr lang="en-US" altLang="zh-CN" sz="1800" b="0" dirty="0">
              <a:latin typeface="+mn-ea"/>
              <a:ea typeface="+mn-ea"/>
              <a:cs typeface="+mn-ea"/>
            </a:endParaRPr>
          </a:p>
          <a:p>
            <a:pPr>
              <a:spcBef>
                <a:spcPct val="0"/>
              </a:spcBef>
              <a:spcAft>
                <a:spcPts val="600"/>
              </a:spcAft>
              <a:buClrTx/>
              <a:buFontTx/>
              <a:buNone/>
            </a:pPr>
            <a:endParaRPr lang="en-US" altLang="zh-CN" sz="1800" b="0" dirty="0">
              <a:solidFill>
                <a:srgbClr val="0000FF"/>
              </a:solidFill>
              <a:latin typeface="+mn-ea"/>
              <a:ea typeface="+mn-ea"/>
              <a:cs typeface="+mn-ea"/>
            </a:endParaRPr>
          </a:p>
          <a:p>
            <a:pPr algn="just">
              <a:spcBef>
                <a:spcPct val="0"/>
              </a:spcBef>
              <a:spcAft>
                <a:spcPts val="600"/>
              </a:spcAft>
              <a:buClrTx/>
              <a:buFontTx/>
              <a:buNone/>
            </a:pPr>
            <a:endParaRPr lang="en-US" altLang="zh-CN" sz="1800" b="0" dirty="0">
              <a:latin typeface="+mn-ea"/>
              <a:ea typeface="+mn-ea"/>
              <a:cs typeface="+mn-ea"/>
            </a:endParaRPr>
          </a:p>
          <a:p>
            <a:pPr algn="just">
              <a:spcBef>
                <a:spcPct val="0"/>
              </a:spcBef>
              <a:spcAft>
                <a:spcPts val="600"/>
              </a:spcAft>
              <a:buClrTx/>
              <a:buFontTx/>
              <a:buNone/>
            </a:pPr>
            <a:endParaRPr lang="en-US" altLang="zh-CN" sz="1800" b="0" dirty="0">
              <a:latin typeface="+mn-ea"/>
              <a:ea typeface="+mn-ea"/>
              <a:cs typeface="+mn-ea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F879174-B260-4D8F-A775-0FED4C798A95}"/>
              </a:ext>
            </a:extLst>
          </p:cNvPr>
          <p:cNvSpPr txBox="1"/>
          <p:nvPr/>
        </p:nvSpPr>
        <p:spPr>
          <a:xfrm>
            <a:off x="610772" y="1340768"/>
            <a:ext cx="33313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训练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GAN: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两个玩家博弈的过程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1AFC2D8-AEB7-449A-B925-F10CAA7EDF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3708" y="3500140"/>
            <a:ext cx="5256584" cy="438874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4D42C86E-3771-481B-A014-9FBA8A0F535A}"/>
              </a:ext>
            </a:extLst>
          </p:cNvPr>
          <p:cNvSpPr/>
          <p:nvPr/>
        </p:nvSpPr>
        <p:spPr>
          <a:xfrm>
            <a:off x="6098429" y="1272347"/>
            <a:ext cx="304557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b="0" dirty="0">
                <a:latin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Ian Goodfellow et al., “Generative</a:t>
            </a:r>
          </a:p>
          <a:p>
            <a:r>
              <a:rPr lang="zh-CN" altLang="en-US" sz="1400" b="0" dirty="0">
                <a:latin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Adversarial Nets”, NIPS 2014</a:t>
            </a:r>
            <a:endParaRPr lang="zh-CN" altLang="en-US" sz="14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236895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1187624" y="260648"/>
            <a:ext cx="7391400" cy="714375"/>
          </a:xfrm>
        </p:spPr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§</a:t>
            </a:r>
            <a:r>
              <a:rPr lang="zh-CN" altLang="en-US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生成对抗网络</a:t>
            </a:r>
            <a:r>
              <a:rPr lang="en-US" altLang="zh-CN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(GAN</a:t>
            </a:r>
            <a:r>
              <a:rPr lang="zh-CN" altLang="en-US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）</a:t>
            </a:r>
          </a:p>
        </p:txBody>
      </p:sp>
      <p:sp>
        <p:nvSpPr>
          <p:cNvPr id="7" name="文本框 3">
            <a:extLst>
              <a:ext uri="{FF2B5EF4-FFF2-40B4-BE49-F238E27FC236}">
                <a16:creationId xmlns:a16="http://schemas.microsoft.com/office/drawing/2014/main" id="{1C31DB2E-4D10-4D4E-A5A9-740E882617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0772" y="1899702"/>
            <a:ext cx="7560840" cy="3200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ts val="600"/>
              </a:spcAft>
              <a:buClrTx/>
              <a:buFontTx/>
              <a:buNone/>
            </a:pPr>
            <a:r>
              <a:rPr lang="zh-CN" altLang="en-US" sz="18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生成器网络：</a:t>
            </a:r>
            <a:r>
              <a:rPr lang="zh-CN" altLang="en-US" sz="1800" b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试图通过生成十分逼真的图片来欺骗判别器</a:t>
            </a:r>
          </a:p>
          <a:p>
            <a:pPr>
              <a:spcBef>
                <a:spcPct val="0"/>
              </a:spcBef>
              <a:spcAft>
                <a:spcPts val="600"/>
              </a:spcAft>
              <a:buClrTx/>
              <a:buFontTx/>
              <a:buNone/>
            </a:pPr>
            <a:r>
              <a:rPr lang="zh-CN" altLang="en-US" sz="18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判别器网络：</a:t>
            </a:r>
            <a:r>
              <a:rPr lang="zh-CN" altLang="en-US" sz="1800" b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试图把真实</a:t>
            </a:r>
            <a:r>
              <a:rPr lang="zh-CN" altLang="en-US" sz="1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图片</a:t>
            </a:r>
            <a:r>
              <a:rPr lang="zh-CN" altLang="en-US" sz="1800" b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和虚假</a:t>
            </a:r>
            <a:r>
              <a:rPr lang="zh-CN" altLang="en-US" sz="1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图片区分开来</a:t>
            </a:r>
            <a:endParaRPr lang="en-US" altLang="zh-CN" sz="18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spcAft>
                <a:spcPts val="600"/>
              </a:spcAft>
              <a:buClrTx/>
              <a:buFontTx/>
              <a:buNone/>
            </a:pPr>
            <a:r>
              <a:rPr lang="zh-CN" altLang="en-US" sz="1800" b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通过一个</a:t>
            </a:r>
            <a:r>
              <a:rPr lang="en-US" altLang="zh-CN" sz="1800" b="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minimax</a:t>
            </a:r>
            <a:r>
              <a:rPr lang="zh-CN" altLang="en-US" sz="1800" b="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博弈公式</a:t>
            </a:r>
            <a:r>
              <a:rPr lang="zh-CN" altLang="en-US" sz="1800" b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联合训练这两个网络</a:t>
            </a:r>
            <a:endParaRPr lang="en-US" altLang="zh-CN" sz="1800" b="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spcAft>
                <a:spcPts val="600"/>
              </a:spcAft>
              <a:buClrTx/>
              <a:buFontTx/>
              <a:buNone/>
            </a:pPr>
            <a:r>
              <a:rPr lang="en-US" altLang="zh-CN" sz="1800" b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Minimax</a:t>
            </a:r>
            <a:r>
              <a:rPr lang="zh-CN" altLang="en-US" sz="1800" b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目标函数：</a:t>
            </a:r>
            <a:endParaRPr lang="en-US" altLang="zh-CN" sz="1800" b="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spcAft>
                <a:spcPts val="600"/>
              </a:spcAft>
              <a:buClrTx/>
              <a:buFontTx/>
              <a:buNone/>
            </a:pPr>
            <a:endParaRPr lang="en-US" altLang="zh-CN" sz="1800" b="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spcAft>
                <a:spcPts val="600"/>
              </a:spcAft>
              <a:buClrTx/>
              <a:buFontTx/>
              <a:buNone/>
            </a:pPr>
            <a:endParaRPr lang="en-US" altLang="zh-CN" sz="1800" b="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spcAft>
                <a:spcPts val="600"/>
              </a:spcAft>
              <a:buClrTx/>
              <a:buFontTx/>
              <a:buNone/>
            </a:pPr>
            <a:endParaRPr lang="en-US" altLang="zh-CN" sz="1800" b="0" dirty="0">
              <a:solidFill>
                <a:srgbClr val="0000FF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algn="just">
              <a:spcBef>
                <a:spcPct val="0"/>
              </a:spcBef>
              <a:spcAft>
                <a:spcPts val="600"/>
              </a:spcAft>
              <a:buClrTx/>
              <a:buFontTx/>
              <a:buNone/>
            </a:pPr>
            <a:endParaRPr lang="en-US" altLang="zh-CN" sz="1800" b="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algn="just">
              <a:spcBef>
                <a:spcPct val="0"/>
              </a:spcBef>
              <a:spcAft>
                <a:spcPts val="600"/>
              </a:spcAft>
              <a:buClrTx/>
              <a:buFontTx/>
              <a:buNone/>
            </a:pPr>
            <a:endParaRPr lang="en-US" altLang="zh-CN" sz="1800" b="0" dirty="0">
              <a:latin typeface="+mn-ea"/>
              <a:ea typeface="+mn-ea"/>
              <a:cs typeface="+mn-ea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F879174-B260-4D8F-A775-0FED4C798A95}"/>
              </a:ext>
            </a:extLst>
          </p:cNvPr>
          <p:cNvSpPr txBox="1"/>
          <p:nvPr/>
        </p:nvSpPr>
        <p:spPr>
          <a:xfrm>
            <a:off x="610772" y="1340768"/>
            <a:ext cx="33313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训练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GAN: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两个玩家博弈的过程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9018D20-10FA-4AC5-BE54-195002FDEC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704" y="3500140"/>
            <a:ext cx="5436604" cy="769844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1101766D-93B7-4A65-A208-B523A667A963}"/>
              </a:ext>
            </a:extLst>
          </p:cNvPr>
          <p:cNvSpPr txBox="1"/>
          <p:nvPr/>
        </p:nvSpPr>
        <p:spPr>
          <a:xfrm>
            <a:off x="3846602" y="3119006"/>
            <a:ext cx="32456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判别器输出了一个样本是真实样本的概率</a:t>
            </a:r>
            <a:r>
              <a:rPr lang="en-US" altLang="zh-CN" sz="1200" b="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(0,1)</a:t>
            </a:r>
            <a:endParaRPr lang="zh-CN" altLang="en-US" sz="1200" b="0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06FFAB6A-21BA-439B-BCC4-7F0D2A798769}"/>
              </a:ext>
            </a:extLst>
          </p:cNvPr>
          <p:cNvSpPr/>
          <p:nvPr/>
        </p:nvSpPr>
        <p:spPr>
          <a:xfrm>
            <a:off x="6098429" y="1272347"/>
            <a:ext cx="304557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b="0" dirty="0">
                <a:latin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Ian Goodfellow et al., “Generative</a:t>
            </a:r>
          </a:p>
          <a:p>
            <a:r>
              <a:rPr lang="zh-CN" altLang="en-US" sz="1400" b="0" dirty="0">
                <a:latin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Adversarial Nets”, NIPS 2014</a:t>
            </a:r>
            <a:endParaRPr lang="zh-CN" altLang="en-US" sz="14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148536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1187624" y="260648"/>
            <a:ext cx="7391400" cy="714375"/>
          </a:xfrm>
        </p:spPr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§</a:t>
            </a:r>
            <a:r>
              <a:rPr lang="zh-CN" altLang="en-US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生成对抗网络</a:t>
            </a:r>
            <a:r>
              <a:rPr lang="en-US" altLang="zh-CN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(GAN</a:t>
            </a:r>
            <a:r>
              <a:rPr lang="zh-CN" altLang="en-US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）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3">
                <a:extLst>
                  <a:ext uri="{FF2B5EF4-FFF2-40B4-BE49-F238E27FC236}">
                    <a16:creationId xmlns:a16="http://schemas.microsoft.com/office/drawing/2014/main" id="{1C31DB2E-4D10-4D4E-A5A9-740E8826176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10772" y="1899702"/>
                <a:ext cx="7560840" cy="41313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2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spcAft>
                    <a:spcPts val="600"/>
                  </a:spcAft>
                  <a:buClrTx/>
                  <a:buFontTx/>
                  <a:buNone/>
                </a:pPr>
                <a:r>
                  <a:rPr lang="zh-CN" altLang="en-US" sz="18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生成器网络：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试图通过生成十分逼真的图片来欺骗判别器</a:t>
                </a:r>
              </a:p>
              <a:p>
                <a:pPr>
                  <a:spcBef>
                    <a:spcPct val="0"/>
                  </a:spcBef>
                  <a:spcAft>
                    <a:spcPts val="600"/>
                  </a:spcAft>
                  <a:buClrTx/>
                  <a:buFontTx/>
                  <a:buNone/>
                </a:pPr>
                <a:r>
                  <a:rPr lang="zh-CN" altLang="en-US" sz="18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判别器网络：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试图把真实</a:t>
                </a:r>
                <a:r>
                  <a:rPr lang="zh-CN" altLang="en-US" sz="18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图片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和虚假</a:t>
                </a:r>
                <a:r>
                  <a:rPr lang="zh-CN" altLang="en-US" sz="18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图片区分开来</a:t>
                </a:r>
                <a:endParaRPr lang="en-US" altLang="zh-CN" sz="1800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ct val="0"/>
                  </a:spcBef>
                  <a:spcAft>
                    <a:spcPts val="600"/>
                  </a:spcAft>
                  <a:buClrTx/>
                  <a:buFontTx/>
                  <a:buNone/>
                </a:pPr>
                <a:r>
                  <a:rPr lang="zh-CN" altLang="en-US" sz="1800" b="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通过一个</a:t>
                </a:r>
                <a:r>
                  <a:rPr lang="en-US" altLang="zh-CN" sz="18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minimax</a:t>
                </a:r>
                <a:r>
                  <a:rPr lang="zh-CN" altLang="en-US" sz="18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博弈公式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联合训练这两个网络</a:t>
                </a:r>
                <a:endParaRPr lang="en-US" altLang="zh-CN" sz="1800" b="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>
                  <a:spcBef>
                    <a:spcPct val="0"/>
                  </a:spcBef>
                  <a:spcAft>
                    <a:spcPts val="600"/>
                  </a:spcAft>
                  <a:buClrTx/>
                  <a:buFontTx/>
                  <a:buNone/>
                </a:pPr>
                <a:r>
                  <a:rPr lang="en-US" altLang="zh-CN" sz="1800" b="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Minimax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目标函数：</a:t>
                </a:r>
                <a:endParaRPr lang="en-US" altLang="zh-CN" sz="1800" b="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>
                  <a:spcBef>
                    <a:spcPct val="0"/>
                  </a:spcBef>
                  <a:spcAft>
                    <a:spcPts val="600"/>
                  </a:spcAft>
                  <a:buClrTx/>
                  <a:buFontTx/>
                  <a:buNone/>
                </a:pPr>
                <a:endParaRPr lang="en-US" altLang="zh-CN" sz="1800" b="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>
                  <a:spcBef>
                    <a:spcPct val="0"/>
                  </a:spcBef>
                  <a:spcAft>
                    <a:spcPts val="600"/>
                  </a:spcAft>
                  <a:buClrTx/>
                  <a:buFontTx/>
                  <a:buNone/>
                </a:pPr>
                <a:endParaRPr lang="en-US" altLang="zh-CN" sz="1800" b="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>
                  <a:spcBef>
                    <a:spcPct val="0"/>
                  </a:spcBef>
                  <a:spcAft>
                    <a:spcPts val="600"/>
                  </a:spcAft>
                  <a:buClrTx/>
                  <a:buFontTx/>
                  <a:buNone/>
                </a:pPr>
                <a:endParaRPr lang="en-US" altLang="zh-CN" sz="1800" b="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 algn="just">
                  <a:spcBef>
                    <a:spcPct val="0"/>
                  </a:spcBef>
                  <a:spcAft>
                    <a:spcPts val="600"/>
                  </a:spcAft>
                  <a:buClrTx/>
                  <a:buNone/>
                </a:pPr>
                <a:r>
                  <a:rPr lang="en-US" altLang="zh-CN" sz="1800" b="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- 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判别器</a:t>
                </a:r>
                <a:r>
                  <a:rPr lang="en-US" altLang="zh-CN" sz="1800" b="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+mn-ea"/>
                            <a:cs typeface="+mn-ea"/>
                          </a:rPr>
                        </m:ctrlPr>
                      </m:sSubPr>
                      <m:e>
                        <m:r>
                          <a:rPr lang="zh-CN" altLang="en-US" sz="1800" b="0" i="1" smtClean="0">
                            <a:latin typeface="Cambria Math" panose="02040503050406030204" pitchFamily="18" charset="0"/>
                            <a:ea typeface="+mn-ea"/>
                            <a:cs typeface="+mn-ea"/>
                          </a:rPr>
                          <m:t>𝜃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+mn-ea"/>
                            <a:cs typeface="+mn-ea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altLang="zh-CN" sz="1800" b="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)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的目标是最大化目标函数 </a:t>
                </a:r>
                <a14:m>
                  <m:oMath xmlns:m="http://schemas.openxmlformats.org/officeDocument/2006/math">
                    <m:r>
                      <a:rPr lang="zh-CN" altLang="en-US" sz="1800" b="0" i="1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使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+mn-ea"/>
                        <a:cs typeface="+mn-ea"/>
                      </a:rPr>
                      <m:t>𝐷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+mn-ea"/>
                        <a:cs typeface="+mn-ea"/>
                      </a:rPr>
                      <m:t>(</m:t>
                    </m:r>
                    <m:r>
                      <a:rPr lang="zh-CN" altLang="el-G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+mn-ea"/>
                      </a:rPr>
                      <m:t>𝓍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+mn-ea"/>
                        <a:cs typeface="+mn-ea"/>
                      </a:rPr>
                      <m:t>)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接近</a:t>
                </a:r>
                <a:r>
                  <a:rPr lang="en-US" altLang="zh-CN" sz="1800" b="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1</a:t>
                </a:r>
                <a:r>
                  <a:rPr lang="en-US" altLang="zh-CN" sz="18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zh-CN" altLang="en-US" sz="18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真</a:t>
                </a:r>
                <a:r>
                  <a:rPr lang="en-US" altLang="zh-CN" sz="18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r>
                  <a:rPr lang="zh-CN" altLang="en-US" sz="18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1800" b="0" i="1">
                        <a:latin typeface="Cambria Math" panose="02040503050406030204" pitchFamily="18" charset="0"/>
                        <a:cs typeface="+mn-ea"/>
                      </a:rPr>
                      <m:t>𝐷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+mn-ea"/>
                      </a:rPr>
                      <m:t>(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+mn-ea"/>
                      </a:rPr>
                      <m:t>𝐺</m:t>
                    </m:r>
                    <m:d>
                      <m:dPr>
                        <m:ctrlPr>
                          <a:rPr lang="en-US" altLang="zh-CN" sz="1800" b="0" i="1">
                            <a:latin typeface="Cambria Math" panose="02040503050406030204" pitchFamily="18" charset="0"/>
                            <a:cs typeface="+mn-ea"/>
                          </a:rPr>
                        </m:ctrlPr>
                      </m:dPr>
                      <m:e>
                        <m:r>
                          <a:rPr lang="zh-CN" altLang="en-US" sz="1800" b="0" i="1" smtClean="0">
                            <a:latin typeface="Cambria Math" panose="02040503050406030204" pitchFamily="18" charset="0"/>
                            <a:cs typeface="+mn-ea"/>
                          </a:rPr>
                          <m:t>𝓏</m:t>
                        </m:r>
                      </m:e>
                    </m:d>
                    <m:r>
                      <a:rPr lang="en-US" altLang="zh-CN" sz="1800" b="0" i="1" smtClean="0">
                        <a:latin typeface="Cambria Math" panose="02040503050406030204" pitchFamily="18" charset="0"/>
                        <a:cs typeface="+mn-ea"/>
                      </a:rPr>
                      <m:t>)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接近</a:t>
                </a:r>
                <a:r>
                  <a:rPr lang="en-US" altLang="zh-CN" sz="1800" b="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0(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假</a:t>
                </a:r>
                <a:r>
                  <a:rPr lang="en-US" altLang="zh-CN" sz="1800" b="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) </a:t>
                </a:r>
              </a:p>
              <a:p>
                <a:pPr algn="just">
                  <a:spcBef>
                    <a:spcPct val="0"/>
                  </a:spcBef>
                  <a:spcAft>
                    <a:spcPts val="600"/>
                  </a:spcAft>
                  <a:buClrTx/>
                  <a:buNone/>
                </a:pPr>
                <a:r>
                  <a:rPr lang="en-US" altLang="zh-CN" sz="1800" b="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- 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生成器</a:t>
                </a:r>
                <a:r>
                  <a:rPr lang="en-US" altLang="zh-CN" sz="18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>
                            <a:latin typeface="Cambria Math" panose="02040503050406030204" pitchFamily="18" charset="0"/>
                            <a:cs typeface="+mn-ea"/>
                          </a:rPr>
                        </m:ctrlPr>
                      </m:sSubPr>
                      <m:e>
                        <m:r>
                          <a:rPr lang="zh-CN" altLang="en-US" sz="1800" b="0" i="1">
                            <a:latin typeface="Cambria Math" panose="02040503050406030204" pitchFamily="18" charset="0"/>
                            <a:cs typeface="+mn-ea"/>
                          </a:rPr>
                          <m:t>𝜃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cs typeface="+mn-ea"/>
                          </a:rPr>
                          <m:t>𝑔</m:t>
                        </m:r>
                      </m:sub>
                    </m:sSub>
                  </m:oMath>
                </a14:m>
                <a:r>
                  <a:rPr lang="en-US" altLang="zh-CN" sz="18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r>
                  <a:rPr lang="zh-CN" altLang="en-US" sz="18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的目标是最小化目标函数 </a:t>
                </a:r>
                <a14:m>
                  <m:oMath xmlns:m="http://schemas.openxmlformats.org/officeDocument/2006/math">
                    <m:r>
                      <a:rPr lang="zh-CN" altLang="en-US" sz="1800" b="0" i="1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使</a:t>
                </a:r>
                <a14:m>
                  <m:oMath xmlns:m="http://schemas.openxmlformats.org/officeDocument/2006/math">
                    <m:r>
                      <a:rPr lang="en-US" altLang="zh-CN" sz="1800" b="0" i="1">
                        <a:latin typeface="Cambria Math" panose="02040503050406030204" pitchFamily="18" charset="0"/>
                        <a:cs typeface="+mn-ea"/>
                      </a:rPr>
                      <m:t>𝐷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cs typeface="+mn-ea"/>
                      </a:rPr>
                      <m:t>(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cs typeface="+mn-ea"/>
                      </a:rPr>
                      <m:t>𝐺</m:t>
                    </m:r>
                    <m:d>
                      <m:dPr>
                        <m:ctrlPr>
                          <a:rPr lang="en-US" altLang="zh-CN" sz="1800" b="0" i="1">
                            <a:latin typeface="Cambria Math" panose="02040503050406030204" pitchFamily="18" charset="0"/>
                            <a:cs typeface="+mn-ea"/>
                          </a:rPr>
                        </m:ctrlPr>
                      </m:dPr>
                      <m:e>
                        <m:r>
                          <a:rPr lang="zh-CN" altLang="en-US" sz="1800" b="0" i="1">
                            <a:latin typeface="Cambria Math" panose="02040503050406030204" pitchFamily="18" charset="0"/>
                            <a:cs typeface="+mn-ea"/>
                          </a:rPr>
                          <m:t>𝓏</m:t>
                        </m:r>
                      </m:e>
                    </m:d>
                    <m:r>
                      <a:rPr lang="en-US" altLang="zh-CN" sz="1800" b="0" i="1">
                        <a:latin typeface="Cambria Math" panose="02040503050406030204" pitchFamily="18" charset="0"/>
                        <a:cs typeface="+mn-ea"/>
                      </a:rPr>
                      <m:t>)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接近</a:t>
                </a:r>
                <a:r>
                  <a:rPr lang="en-US" altLang="zh-CN" sz="18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1(</a:t>
                </a:r>
                <a:r>
                  <a:rPr lang="zh-CN" altLang="en-US" sz="18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判别器网络就会被欺骗，将伪造数据视为真实数据</a:t>
                </a:r>
                <a:r>
                  <a:rPr lang="en-US" altLang="zh-CN" sz="18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endParaRPr lang="en-US" altLang="zh-CN" sz="1800" b="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>
                  <a:spcBef>
                    <a:spcPct val="0"/>
                  </a:spcBef>
                  <a:spcAft>
                    <a:spcPts val="600"/>
                  </a:spcAft>
                  <a:buClrTx/>
                  <a:buFontTx/>
                  <a:buNone/>
                </a:pPr>
                <a:endParaRPr lang="en-US" altLang="zh-CN" sz="1800" b="0" dirty="0">
                  <a:latin typeface="+mn-ea"/>
                  <a:ea typeface="+mn-ea"/>
                  <a:cs typeface="+mn-ea"/>
                </a:endParaRPr>
              </a:p>
            </p:txBody>
          </p:sp>
        </mc:Choice>
        <mc:Fallback xmlns="">
          <p:sp>
            <p:nvSpPr>
              <p:cNvPr id="7" name="文本框 3">
                <a:extLst>
                  <a:ext uri="{FF2B5EF4-FFF2-40B4-BE49-F238E27FC236}">
                    <a16:creationId xmlns:a16="http://schemas.microsoft.com/office/drawing/2014/main" id="{1C31DB2E-4D10-4D4E-A5A9-740E882617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10772" y="1899702"/>
                <a:ext cx="7560840" cy="4131387"/>
              </a:xfrm>
              <a:prstGeom prst="rect">
                <a:avLst/>
              </a:prstGeom>
              <a:blipFill>
                <a:blip r:embed="rId2"/>
                <a:stretch>
                  <a:fillRect l="-645" t="-1182" r="-726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框 2">
            <a:extLst>
              <a:ext uri="{FF2B5EF4-FFF2-40B4-BE49-F238E27FC236}">
                <a16:creationId xmlns:a16="http://schemas.microsoft.com/office/drawing/2014/main" id="{1F879174-B260-4D8F-A775-0FED4C798A95}"/>
              </a:ext>
            </a:extLst>
          </p:cNvPr>
          <p:cNvSpPr txBox="1"/>
          <p:nvPr/>
        </p:nvSpPr>
        <p:spPr>
          <a:xfrm>
            <a:off x="610772" y="1340768"/>
            <a:ext cx="33313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训练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GAN: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两个玩家</a:t>
            </a:r>
            <a:r>
              <a:rPr lang="zh-CN" altLang="en-US" dirty="0">
                <a:latin typeface="+mn-ea"/>
                <a:cs typeface="+mn-ea"/>
              </a:rPr>
              <a:t>博弈的过程</a:t>
            </a:r>
            <a:endParaRPr lang="en-US" altLang="zh-CN" dirty="0">
              <a:latin typeface="+mn-ea"/>
              <a:cs typeface="+mn-ea"/>
            </a:endParaRPr>
          </a:p>
          <a:p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9018D20-10FA-4AC5-BE54-195002FDEC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7704" y="3500140"/>
            <a:ext cx="5436604" cy="769844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1101766D-93B7-4A65-A208-B523A667A963}"/>
              </a:ext>
            </a:extLst>
          </p:cNvPr>
          <p:cNvSpPr txBox="1"/>
          <p:nvPr/>
        </p:nvSpPr>
        <p:spPr>
          <a:xfrm>
            <a:off x="3846602" y="3119006"/>
            <a:ext cx="32456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rgbClr val="0000FF"/>
                </a:solidFill>
              </a:rPr>
              <a:t>判别器输出了一个样本是真实样本的概率</a:t>
            </a:r>
            <a:r>
              <a:rPr lang="en-US" altLang="zh-CN" sz="1200" dirty="0">
                <a:solidFill>
                  <a:srgbClr val="0000FF"/>
                </a:solidFill>
              </a:rPr>
              <a:t>(0,1)</a:t>
            </a:r>
            <a:endParaRPr lang="zh-CN" altLang="en-US" sz="1200" dirty="0">
              <a:solidFill>
                <a:srgbClr val="0000FF"/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3DB4872-F45B-4EEB-BA94-6DF18B1A14D7}"/>
              </a:ext>
            </a:extLst>
          </p:cNvPr>
          <p:cNvSpPr/>
          <p:nvPr/>
        </p:nvSpPr>
        <p:spPr>
          <a:xfrm>
            <a:off x="6098429" y="1272347"/>
            <a:ext cx="304557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b="0" dirty="0">
                <a:latin typeface="Times New Roman" panose="02020603050405020304" pitchFamily="18" charset="0"/>
                <a:cs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Ian Goodfellow et al., “Generative</a:t>
            </a:r>
          </a:p>
          <a:p>
            <a:r>
              <a:rPr lang="zh-CN" altLang="en-US" sz="1400" b="0" dirty="0">
                <a:latin typeface="Times New Roman" panose="02020603050405020304" pitchFamily="18" charset="0"/>
                <a:cs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Adversarial Nets”, NIPS 2014</a:t>
            </a:r>
            <a:endParaRPr lang="zh-CN" altLang="en-US" sz="14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465509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1187624" y="260648"/>
            <a:ext cx="7391400" cy="714375"/>
          </a:xfrm>
        </p:spPr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§</a:t>
            </a:r>
            <a:r>
              <a:rPr lang="zh-CN" altLang="en-US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生成对抗网络</a:t>
            </a:r>
            <a:r>
              <a:rPr lang="en-US" altLang="zh-CN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(GAN</a:t>
            </a:r>
            <a:r>
              <a:rPr lang="zh-CN" altLang="en-US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）</a:t>
            </a:r>
          </a:p>
        </p:txBody>
      </p:sp>
      <p:sp>
        <p:nvSpPr>
          <p:cNvPr id="7" name="文本框 3">
            <a:extLst>
              <a:ext uri="{FF2B5EF4-FFF2-40B4-BE49-F238E27FC236}">
                <a16:creationId xmlns:a16="http://schemas.microsoft.com/office/drawing/2014/main" id="{1C31DB2E-4D10-4D4E-A5A9-740E882617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0772" y="1899702"/>
            <a:ext cx="7560840" cy="3200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ts val="600"/>
              </a:spcAft>
              <a:buClrTx/>
              <a:buFontTx/>
              <a:buNone/>
            </a:pPr>
            <a:r>
              <a:rPr lang="en-US" altLang="zh-CN" sz="1800" b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Minimax</a:t>
            </a:r>
            <a:r>
              <a:rPr lang="zh-CN" altLang="en-US" sz="1800" b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目标函数：</a:t>
            </a:r>
            <a:endParaRPr lang="en-US" altLang="zh-CN" sz="1800" b="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spcAft>
                <a:spcPts val="600"/>
              </a:spcAft>
              <a:buClrTx/>
              <a:buFontTx/>
              <a:buNone/>
            </a:pPr>
            <a:endParaRPr lang="en-US" altLang="zh-CN" sz="1800" b="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spcAft>
                <a:spcPts val="600"/>
              </a:spcAft>
              <a:buClrTx/>
              <a:buFontTx/>
              <a:buNone/>
            </a:pPr>
            <a:endParaRPr lang="en-US" altLang="zh-CN" sz="1800" b="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spcAft>
                <a:spcPts val="600"/>
              </a:spcAft>
              <a:buClrTx/>
              <a:buFontTx/>
              <a:buNone/>
            </a:pPr>
            <a:r>
              <a:rPr lang="zh-CN" altLang="en-US" sz="1800" b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交替训练：</a:t>
            </a:r>
            <a:endParaRPr lang="en-US" altLang="zh-CN" sz="1800" b="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spcAft>
                <a:spcPts val="600"/>
              </a:spcAft>
              <a:buClrTx/>
              <a:buFontTx/>
              <a:buNone/>
            </a:pPr>
            <a:r>
              <a:rPr lang="en-US" altLang="zh-CN" sz="1800" b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</a:t>
            </a:r>
            <a:r>
              <a:rPr lang="zh-CN" altLang="en-US" sz="1800" b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：对判别器进行梯度上升：</a:t>
            </a:r>
            <a:endParaRPr lang="en-US" altLang="zh-CN" sz="1800" b="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spcAft>
                <a:spcPts val="600"/>
              </a:spcAft>
              <a:buClrTx/>
              <a:buFontTx/>
              <a:buNone/>
            </a:pPr>
            <a:endParaRPr lang="en-US" altLang="zh-CN" sz="1800" b="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spcAft>
                <a:spcPts val="600"/>
              </a:spcAft>
              <a:buClrTx/>
              <a:buFontTx/>
              <a:buNone/>
            </a:pPr>
            <a:endParaRPr lang="en-US" altLang="zh-CN" sz="1800" b="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spcAft>
                <a:spcPts val="600"/>
              </a:spcAft>
              <a:buClrTx/>
              <a:buFontTx/>
              <a:buNone/>
            </a:pPr>
            <a:r>
              <a:rPr lang="en-US" altLang="zh-CN" sz="1800" b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2</a:t>
            </a:r>
            <a:r>
              <a:rPr lang="zh-CN" altLang="en-US" sz="1800" b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：对生成器进行梯度下降</a:t>
            </a:r>
            <a:r>
              <a:rPr lang="zh-CN" altLang="en-US" sz="1800" b="0" dirty="0">
                <a:latin typeface="+mn-ea"/>
                <a:ea typeface="+mn-ea"/>
                <a:cs typeface="+mn-ea"/>
              </a:rPr>
              <a:t>：</a:t>
            </a:r>
            <a:endParaRPr lang="en-US" altLang="zh-CN" sz="1800" b="0" dirty="0">
              <a:latin typeface="+mn-ea"/>
              <a:ea typeface="+mn-ea"/>
              <a:cs typeface="+mn-ea"/>
            </a:endParaRPr>
          </a:p>
          <a:p>
            <a:pPr>
              <a:spcBef>
                <a:spcPct val="0"/>
              </a:spcBef>
              <a:spcAft>
                <a:spcPts val="600"/>
              </a:spcAft>
              <a:buClrTx/>
              <a:buFontTx/>
              <a:buNone/>
            </a:pPr>
            <a:endParaRPr lang="en-US" altLang="zh-CN" sz="1800" b="0" dirty="0">
              <a:latin typeface="+mn-ea"/>
              <a:ea typeface="+mn-ea"/>
              <a:cs typeface="+mn-ea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F879174-B260-4D8F-A775-0FED4C798A95}"/>
              </a:ext>
            </a:extLst>
          </p:cNvPr>
          <p:cNvSpPr txBox="1"/>
          <p:nvPr/>
        </p:nvSpPr>
        <p:spPr>
          <a:xfrm>
            <a:off x="610772" y="1340768"/>
            <a:ext cx="33313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训练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GAN: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两个玩家博弈的过程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E9D2776-F546-4F98-B391-E48EE397D9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664" y="2351238"/>
            <a:ext cx="5256584" cy="438874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A0945712-263D-44EC-BDDB-C46F1476E6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7664" y="3818815"/>
            <a:ext cx="5256584" cy="43887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2A841F4-062E-4E62-B8BA-91A6D9DF88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9672" y="4934360"/>
            <a:ext cx="3109055" cy="391353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ED551AF7-C2A3-4E8F-A8FB-AB25C231636F}"/>
              </a:ext>
            </a:extLst>
          </p:cNvPr>
          <p:cNvSpPr/>
          <p:nvPr/>
        </p:nvSpPr>
        <p:spPr>
          <a:xfrm>
            <a:off x="6098429" y="1272347"/>
            <a:ext cx="304557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b="0" dirty="0">
                <a:latin typeface="Times New Roman" panose="02020603050405020304" pitchFamily="18" charset="0"/>
                <a:cs typeface="Times New Roman" panose="02020603050405020304" pitchFamily="18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Ian Goodfellow et al., “Generative</a:t>
            </a:r>
          </a:p>
          <a:p>
            <a:r>
              <a:rPr lang="zh-CN" altLang="en-US" sz="1400" b="0" dirty="0">
                <a:latin typeface="Times New Roman" panose="02020603050405020304" pitchFamily="18" charset="0"/>
                <a:cs typeface="Times New Roman" panose="02020603050405020304" pitchFamily="18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Adversarial Nets”, NIPS 2014</a:t>
            </a:r>
            <a:endParaRPr lang="zh-CN" altLang="en-US" sz="14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849562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1187624" y="260648"/>
            <a:ext cx="7391400" cy="714375"/>
          </a:xfrm>
        </p:spPr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§</a:t>
            </a:r>
            <a:r>
              <a:rPr lang="zh-CN" altLang="en-US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生成对抗网络</a:t>
            </a:r>
            <a:r>
              <a:rPr lang="en-US" altLang="zh-CN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(GAN</a:t>
            </a:r>
            <a:r>
              <a:rPr lang="zh-CN" altLang="en-US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）</a:t>
            </a:r>
          </a:p>
        </p:txBody>
      </p:sp>
      <p:sp>
        <p:nvSpPr>
          <p:cNvPr id="7" name="文本框 3">
            <a:extLst>
              <a:ext uri="{FF2B5EF4-FFF2-40B4-BE49-F238E27FC236}">
                <a16:creationId xmlns:a16="http://schemas.microsoft.com/office/drawing/2014/main" id="{1C31DB2E-4D10-4D4E-A5A9-740E882617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0772" y="1899702"/>
            <a:ext cx="7560840" cy="3200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ts val="600"/>
              </a:spcAft>
              <a:buClrTx/>
              <a:buFontTx/>
              <a:buNone/>
            </a:pPr>
            <a:r>
              <a:rPr lang="en-US" altLang="zh-CN" sz="1800" b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Minimax</a:t>
            </a:r>
            <a:r>
              <a:rPr lang="zh-CN" altLang="en-US" sz="1800" b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目标函数：</a:t>
            </a:r>
            <a:endParaRPr lang="en-US" altLang="zh-CN" sz="1800" b="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spcAft>
                <a:spcPts val="600"/>
              </a:spcAft>
              <a:buClrTx/>
              <a:buFontTx/>
              <a:buNone/>
            </a:pPr>
            <a:endParaRPr lang="en-US" altLang="zh-CN" sz="1800" b="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spcAft>
                <a:spcPts val="600"/>
              </a:spcAft>
              <a:buClrTx/>
              <a:buFontTx/>
              <a:buNone/>
            </a:pPr>
            <a:endParaRPr lang="en-US" altLang="zh-CN" sz="1800" b="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spcAft>
                <a:spcPts val="600"/>
              </a:spcAft>
              <a:buClrTx/>
              <a:buFontTx/>
              <a:buNone/>
            </a:pPr>
            <a:r>
              <a:rPr lang="zh-CN" altLang="en-US" sz="1800" b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交替训练：</a:t>
            </a:r>
            <a:endParaRPr lang="en-US" altLang="zh-CN" sz="1800" b="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spcAft>
                <a:spcPts val="600"/>
              </a:spcAft>
              <a:buClrTx/>
              <a:buFontTx/>
              <a:buNone/>
            </a:pPr>
            <a:r>
              <a:rPr lang="en-US" altLang="zh-CN" sz="1800" b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</a:t>
            </a:r>
            <a:r>
              <a:rPr lang="zh-CN" altLang="en-US" sz="1800" b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：对判别器进行梯度上升：</a:t>
            </a:r>
            <a:endParaRPr lang="en-US" altLang="zh-CN" sz="1800" b="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spcAft>
                <a:spcPts val="600"/>
              </a:spcAft>
              <a:buClrTx/>
              <a:buFontTx/>
              <a:buNone/>
            </a:pPr>
            <a:endParaRPr lang="en-US" altLang="zh-CN" sz="1800" b="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spcAft>
                <a:spcPts val="600"/>
              </a:spcAft>
              <a:buClrTx/>
              <a:buFontTx/>
              <a:buNone/>
            </a:pPr>
            <a:endParaRPr lang="en-US" altLang="zh-CN" sz="1800" b="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spcAft>
                <a:spcPts val="600"/>
              </a:spcAft>
              <a:buClrTx/>
              <a:buFontTx/>
              <a:buNone/>
            </a:pPr>
            <a:r>
              <a:rPr lang="en-US" altLang="zh-CN" sz="1800" b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2</a:t>
            </a:r>
            <a:r>
              <a:rPr lang="zh-CN" altLang="en-US" sz="1800" b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：对生成器进行梯度下降：</a:t>
            </a:r>
            <a:endParaRPr lang="en-US" altLang="zh-CN" sz="1800" b="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spcAft>
                <a:spcPts val="600"/>
              </a:spcAft>
              <a:buClrTx/>
              <a:buFontTx/>
              <a:buNone/>
            </a:pPr>
            <a:endParaRPr lang="en-US" altLang="zh-CN" sz="1800" b="0" dirty="0">
              <a:latin typeface="+mn-ea"/>
              <a:ea typeface="+mn-ea"/>
              <a:cs typeface="+mn-ea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F879174-B260-4D8F-A775-0FED4C798A95}"/>
              </a:ext>
            </a:extLst>
          </p:cNvPr>
          <p:cNvSpPr txBox="1"/>
          <p:nvPr/>
        </p:nvSpPr>
        <p:spPr>
          <a:xfrm>
            <a:off x="610772" y="1340768"/>
            <a:ext cx="33313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训练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GAN: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两个玩家博弈的过程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E9D2776-F546-4F98-B391-E48EE397D9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664" y="2351238"/>
            <a:ext cx="5256584" cy="438874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A0945712-263D-44EC-BDDB-C46F1476E6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7664" y="3818815"/>
            <a:ext cx="5256584" cy="43887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2A841F4-062E-4E62-B8BA-91A6D9DF88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9672" y="4934360"/>
            <a:ext cx="3109055" cy="39135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E249AC18-E1C3-4DCF-A448-CCFF1BFBDEF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4411" y="5052418"/>
            <a:ext cx="2341048" cy="1685340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AFD54134-1211-4438-864F-403E977B9B5C}"/>
              </a:ext>
            </a:extLst>
          </p:cNvPr>
          <p:cNvSpPr txBox="1"/>
          <p:nvPr/>
        </p:nvSpPr>
        <p:spPr>
          <a:xfrm>
            <a:off x="1034671" y="5497358"/>
            <a:ext cx="29523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0" dirty="0">
                <a:solidFill>
                  <a:srgbClr val="0000FF"/>
                </a:solidFill>
              </a:rPr>
              <a:t>在实践中，定义的生成器目标函数并不能得到很好的效果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AAC0AF09-D0C2-4C06-9DC2-52828E907179}"/>
              </a:ext>
            </a:extLst>
          </p:cNvPr>
          <p:cNvSpPr/>
          <p:nvPr/>
        </p:nvSpPr>
        <p:spPr>
          <a:xfrm>
            <a:off x="4411918" y="5339697"/>
            <a:ext cx="227812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1400" b="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当样本很可能是假的时，模型想要学习以改进生成器。但是该区域的梯度相对平坦！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2080E5D-969B-4D7E-9C85-219BFF89B99E}"/>
              </a:ext>
            </a:extLst>
          </p:cNvPr>
          <p:cNvSpPr/>
          <p:nvPr/>
        </p:nvSpPr>
        <p:spPr>
          <a:xfrm>
            <a:off x="6690042" y="4477131"/>
            <a:ext cx="22781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1400" b="0" dirty="0">
                <a:solidFill>
                  <a:srgbClr val="0000FF"/>
                </a:solidFill>
              </a:rPr>
              <a:t>梯度信号主要受到采样良好的区域支配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D1512421-982E-4C85-ADA1-E879236BCBC8}"/>
              </a:ext>
            </a:extLst>
          </p:cNvPr>
          <p:cNvSpPr/>
          <p:nvPr/>
        </p:nvSpPr>
        <p:spPr>
          <a:xfrm>
            <a:off x="6098429" y="1272347"/>
            <a:ext cx="304557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b="0" dirty="0">
                <a:latin typeface="Times New Roman" panose="02020603050405020304" pitchFamily="18" charset="0"/>
                <a:cs typeface="Times New Roman" panose="02020603050405020304" pitchFamily="18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Ian Goodfellow et al., “Generative</a:t>
            </a:r>
          </a:p>
          <a:p>
            <a:r>
              <a:rPr lang="zh-CN" altLang="en-US" sz="1400" b="0" dirty="0">
                <a:latin typeface="Times New Roman" panose="02020603050405020304" pitchFamily="18" charset="0"/>
                <a:cs typeface="Times New Roman" panose="02020603050405020304" pitchFamily="18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Adversarial Nets”, NIPS 2014</a:t>
            </a:r>
            <a:endParaRPr lang="zh-CN" altLang="en-US" sz="14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391128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1187624" y="260648"/>
            <a:ext cx="7391400" cy="714375"/>
          </a:xfrm>
        </p:spPr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§</a:t>
            </a:r>
            <a:r>
              <a:rPr lang="zh-CN" altLang="en-US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生成对抗网络</a:t>
            </a:r>
            <a:r>
              <a:rPr lang="en-US" altLang="zh-CN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(GAN</a:t>
            </a:r>
            <a:r>
              <a:rPr lang="zh-CN" altLang="en-US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）</a:t>
            </a:r>
          </a:p>
        </p:txBody>
      </p:sp>
      <p:sp>
        <p:nvSpPr>
          <p:cNvPr id="7" name="文本框 3">
            <a:extLst>
              <a:ext uri="{FF2B5EF4-FFF2-40B4-BE49-F238E27FC236}">
                <a16:creationId xmlns:a16="http://schemas.microsoft.com/office/drawing/2014/main" id="{1C31DB2E-4D10-4D4E-A5A9-740E882617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0772" y="1899702"/>
            <a:ext cx="7560840" cy="3200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ts val="600"/>
              </a:spcAft>
              <a:buClrTx/>
              <a:buFontTx/>
              <a:buNone/>
            </a:pPr>
            <a:r>
              <a:rPr lang="en-US" altLang="zh-CN" sz="1800" b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Minimax</a:t>
            </a:r>
            <a:r>
              <a:rPr lang="zh-CN" altLang="en-US" sz="1800" b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目标函数：</a:t>
            </a:r>
            <a:endParaRPr lang="en-US" altLang="zh-CN" sz="1800" b="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spcAft>
                <a:spcPts val="600"/>
              </a:spcAft>
              <a:buClrTx/>
              <a:buFontTx/>
              <a:buNone/>
            </a:pPr>
            <a:endParaRPr lang="en-US" altLang="zh-CN" sz="1800" b="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spcAft>
                <a:spcPts val="600"/>
              </a:spcAft>
              <a:buClrTx/>
              <a:buFontTx/>
              <a:buNone/>
            </a:pPr>
            <a:endParaRPr lang="en-US" altLang="zh-CN" sz="1800" b="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spcAft>
                <a:spcPts val="600"/>
              </a:spcAft>
              <a:buClrTx/>
              <a:buFontTx/>
              <a:buNone/>
            </a:pPr>
            <a:r>
              <a:rPr lang="zh-CN" altLang="en-US" sz="1800" b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交替训练：</a:t>
            </a:r>
            <a:endParaRPr lang="en-US" altLang="zh-CN" sz="1800" b="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spcAft>
                <a:spcPts val="600"/>
              </a:spcAft>
              <a:buClrTx/>
              <a:buFontTx/>
              <a:buNone/>
            </a:pPr>
            <a:r>
              <a:rPr lang="en-US" altLang="zh-CN" sz="1800" b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</a:t>
            </a:r>
            <a:r>
              <a:rPr lang="zh-CN" altLang="en-US" sz="1800" b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：对判别器进行梯度上升：</a:t>
            </a:r>
            <a:endParaRPr lang="en-US" altLang="zh-CN" sz="1800" b="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spcAft>
                <a:spcPts val="600"/>
              </a:spcAft>
              <a:buClrTx/>
              <a:buFontTx/>
              <a:buNone/>
            </a:pPr>
            <a:endParaRPr lang="en-US" altLang="zh-CN" sz="1800" b="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spcAft>
                <a:spcPts val="600"/>
              </a:spcAft>
              <a:buClrTx/>
              <a:buFontTx/>
              <a:buNone/>
            </a:pPr>
            <a:endParaRPr lang="en-US" altLang="zh-CN" sz="1800" b="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spcAft>
                <a:spcPts val="600"/>
              </a:spcAft>
              <a:buClrTx/>
              <a:buFontTx/>
              <a:buNone/>
            </a:pPr>
            <a:r>
              <a:rPr lang="en-US" altLang="zh-CN" sz="1800" b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2</a:t>
            </a:r>
            <a:r>
              <a:rPr lang="zh-CN" altLang="en-US" sz="1800" b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：取而代之：转而对生成器进行梯度</a:t>
            </a:r>
            <a:r>
              <a:rPr lang="zh-CN" altLang="en-US" sz="18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上升</a:t>
            </a:r>
            <a:r>
              <a:rPr lang="zh-CN" altLang="en-US" sz="1800" b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，定义</a:t>
            </a:r>
            <a:endParaRPr lang="en-US" altLang="zh-CN" sz="1800" b="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spcAft>
                <a:spcPts val="600"/>
              </a:spcAft>
              <a:buClrTx/>
              <a:buFontTx/>
              <a:buNone/>
            </a:pPr>
            <a:r>
              <a:rPr lang="zh-CN" altLang="en-US" sz="1800" b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一个不同的</a:t>
            </a:r>
            <a:r>
              <a:rPr lang="zh-CN" altLang="en-US" sz="1800" b="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目标函数</a:t>
            </a:r>
            <a:r>
              <a:rPr lang="zh-CN" altLang="en-US" sz="1800" b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</a:t>
            </a:r>
            <a:endParaRPr lang="en-US" altLang="zh-CN" sz="1800" b="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F879174-B260-4D8F-A775-0FED4C798A95}"/>
              </a:ext>
            </a:extLst>
          </p:cNvPr>
          <p:cNvSpPr txBox="1"/>
          <p:nvPr/>
        </p:nvSpPr>
        <p:spPr>
          <a:xfrm>
            <a:off x="610772" y="1340768"/>
            <a:ext cx="33313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训练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GAN: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两个玩家博弈的过程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E9D2776-F546-4F98-B391-E48EE397D9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664" y="2351238"/>
            <a:ext cx="5256584" cy="438874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A0945712-263D-44EC-BDDB-C46F1476E6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7664" y="3818815"/>
            <a:ext cx="5256584" cy="438874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AFD54134-1211-4438-864F-403E977B9B5C}"/>
              </a:ext>
            </a:extLst>
          </p:cNvPr>
          <p:cNvSpPr txBox="1"/>
          <p:nvPr/>
        </p:nvSpPr>
        <p:spPr>
          <a:xfrm>
            <a:off x="687018" y="5529894"/>
            <a:ext cx="452960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原来：最小化判别器判别正确的概率。 </a:t>
            </a:r>
            <a:r>
              <a:rPr lang="en-US" altLang="zh-CN" sz="1400" b="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=&gt; </a:t>
            </a:r>
            <a:r>
              <a:rPr lang="zh-CN" altLang="en-US" sz="1400" b="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现在：最大化判别器出错的概率。</a:t>
            </a:r>
            <a:endParaRPr lang="en-US" altLang="zh-CN" sz="1400" b="0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CN" altLang="en-US" sz="1400" b="0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sz="1400" b="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相同的目标：欺骗判别器。但现在对于质量不好的生成样本会有较高的梯度信号 </a:t>
            </a:r>
            <a:r>
              <a:rPr lang="en-US" altLang="zh-CN" sz="1400" b="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=&gt; </a:t>
            </a:r>
            <a:r>
              <a:rPr lang="zh-CN" altLang="en-US" sz="1400" b="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效果更好！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DDFA823-9FD1-4148-86B4-790992BB88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8104" y="4984068"/>
            <a:ext cx="3335774" cy="187393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67EC5E49-1B84-4D07-A0A0-05E577226B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7664" y="5113240"/>
            <a:ext cx="2808312" cy="403992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F0B7A633-6867-4061-AB90-00881D6B77B8}"/>
              </a:ext>
            </a:extLst>
          </p:cNvPr>
          <p:cNvSpPr/>
          <p:nvPr/>
        </p:nvSpPr>
        <p:spPr>
          <a:xfrm>
            <a:off x="6098429" y="1272347"/>
            <a:ext cx="304557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b="0" dirty="0">
                <a:latin typeface="Times New Roman" panose="02020603050405020304" pitchFamily="18" charset="0"/>
                <a:cs typeface="Times New Roman" panose="02020603050405020304" pitchFamily="18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Ian Goodfellow et al., “Generative</a:t>
            </a:r>
          </a:p>
          <a:p>
            <a:r>
              <a:rPr lang="zh-CN" altLang="en-US" sz="1400" b="0" dirty="0">
                <a:latin typeface="Times New Roman" panose="02020603050405020304" pitchFamily="18" charset="0"/>
                <a:cs typeface="Times New Roman" panose="02020603050405020304" pitchFamily="18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Adversarial Nets”, NIPS 2014</a:t>
            </a:r>
            <a:endParaRPr lang="zh-CN" altLang="en-US" sz="14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75134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1187624" y="260648"/>
            <a:ext cx="7391400" cy="714375"/>
          </a:xfrm>
        </p:spPr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§</a:t>
            </a:r>
            <a:r>
              <a:rPr lang="zh-CN" altLang="en-US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生成模型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3">
                <a:extLst>
                  <a:ext uri="{FF2B5EF4-FFF2-40B4-BE49-F238E27FC236}">
                    <a16:creationId xmlns:a16="http://schemas.microsoft.com/office/drawing/2014/main" id="{D8CBD1CB-A22D-483B-9CEB-A9BA3AD3E77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67544" y="1484784"/>
                <a:ext cx="8568952" cy="51292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2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FontTx/>
                  <a:buNone/>
                </a:pPr>
                <a:r>
                  <a:rPr lang="zh-CN" altLang="en-US" b="1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生成模型</a:t>
                </a:r>
                <a:endParaRPr lang="en-US" altLang="zh-CN" b="1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>
                  <a:spcBef>
                    <a:spcPct val="0"/>
                  </a:spcBef>
                  <a:buClrTx/>
                  <a:buFontTx/>
                  <a:buNone/>
                </a:pPr>
                <a:endParaRPr lang="en-US" altLang="zh-CN" sz="2400" b="1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>
                  <a:spcBef>
                    <a:spcPct val="0"/>
                  </a:spcBef>
                  <a:spcAft>
                    <a:spcPts val="600"/>
                  </a:spcAft>
                  <a:buClrTx/>
                  <a:buFontTx/>
                  <a:buNone/>
                </a:pPr>
                <a:r>
                  <a:rPr lang="zh-CN" altLang="en-US" sz="1800" b="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给定训练数据，从相同分布生成新样本</a:t>
                </a:r>
                <a:endParaRPr lang="en-US" altLang="zh-CN" sz="1800" b="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>
                  <a:spcBef>
                    <a:spcPct val="0"/>
                  </a:spcBef>
                  <a:spcAft>
                    <a:spcPts val="600"/>
                  </a:spcAft>
                  <a:buClrTx/>
                  <a:buFontTx/>
                  <a:buNone/>
                </a:pPr>
                <a:endParaRPr lang="en-US" altLang="zh-CN" sz="18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>
                  <a:spcBef>
                    <a:spcPct val="0"/>
                  </a:spcBef>
                  <a:spcAft>
                    <a:spcPts val="600"/>
                  </a:spcAft>
                  <a:buClrTx/>
                  <a:buFontTx/>
                  <a:buNone/>
                </a:pPr>
                <a:endParaRPr lang="en-US" altLang="zh-CN" sz="18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>
                  <a:spcBef>
                    <a:spcPct val="0"/>
                  </a:spcBef>
                  <a:spcAft>
                    <a:spcPts val="600"/>
                  </a:spcAft>
                  <a:buClrTx/>
                  <a:buFontTx/>
                  <a:buNone/>
                </a:pPr>
                <a:endParaRPr lang="en-US" altLang="zh-CN" sz="18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>
                  <a:spcBef>
                    <a:spcPct val="0"/>
                  </a:spcBef>
                  <a:spcAft>
                    <a:spcPts val="0"/>
                  </a:spcAft>
                  <a:buClrTx/>
                  <a:buNone/>
                </a:pPr>
                <a:r>
                  <a:rPr lang="zh-CN" altLang="en-US" sz="1400" b="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                   训练数据</a:t>
                </a:r>
                <a14:m>
                  <m:oMath xmlns:m="http://schemas.openxmlformats.org/officeDocument/2006/math">
                    <m:r>
                      <a:rPr lang="en-US" altLang="zh-CN" sz="1400" b="0" i="1" smtClean="0">
                        <a:latin typeface="Cambria Math" panose="02040503050406030204" pitchFamily="18" charset="0"/>
                        <a:ea typeface="+mn-ea"/>
                        <a:cs typeface="+mn-ea"/>
                      </a:rPr>
                      <m:t>~</m:t>
                    </m:r>
                    <m:sSub>
                      <m:sSubPr>
                        <m:ctrlPr>
                          <a:rPr lang="en-US" altLang="zh-CN" sz="1400" b="0" i="1" smtClean="0">
                            <a:latin typeface="Cambria Math" panose="02040503050406030204" pitchFamily="18" charset="0"/>
                            <a:ea typeface="+mn-ea"/>
                            <a:cs typeface="+mn-ea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altLang="zh-CN" sz="1400" b="0" i="0" smtClean="0"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rPr>
                          <m:t>p</m:t>
                        </m:r>
                      </m:e>
                      <m:sub>
                        <m:r>
                          <m:rPr>
                            <m:nor/>
                          </m:rPr>
                          <a:rPr lang="en-US" altLang="zh-CN" sz="1400" b="0" i="0" smtClean="0"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rPr>
                          <m:t>data</m:t>
                        </m:r>
                      </m:sub>
                    </m:sSub>
                    <m:r>
                      <a:rPr lang="en-US" altLang="zh-CN" sz="1400" b="0" i="1" smtClean="0">
                        <a:latin typeface="Cambria Math" panose="02040503050406030204" pitchFamily="18" charset="0"/>
                        <a:ea typeface="+mn-ea"/>
                        <a:cs typeface="+mn-ea"/>
                      </a:rPr>
                      <m:t>(</m:t>
                    </m:r>
                    <m:r>
                      <m:rPr>
                        <m:nor/>
                      </m:rPr>
                      <a:rPr lang="en-US" altLang="zh-CN" sz="1400" b="0" i="0" smtClean="0"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rPr>
                      <m:t>x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  <a:ea typeface="+mn-ea"/>
                        <a:cs typeface="+mn-ea"/>
                      </a:rPr>
                      <m:t>)</m:t>
                    </m:r>
                  </m:oMath>
                </a14:m>
                <a:r>
                  <a:rPr lang="zh-CN" altLang="en-US" sz="1400" b="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                                                             生成样本</a:t>
                </a:r>
                <a14:m>
                  <m:oMath xmlns:m="http://schemas.openxmlformats.org/officeDocument/2006/math">
                    <m:r>
                      <a:rPr lang="en-US" altLang="zh-CN" sz="1400" b="0" i="1">
                        <a:latin typeface="Cambria Math" panose="02040503050406030204" pitchFamily="18" charset="0"/>
                        <a:ea typeface="+mn-ea"/>
                        <a:cs typeface="+mn-ea"/>
                      </a:rPr>
                      <m:t>~</m:t>
                    </m:r>
                    <m:sSub>
                      <m:sSubPr>
                        <m:ctrlPr>
                          <a:rPr lang="en-US" altLang="zh-CN" sz="1400" b="0" i="1">
                            <a:latin typeface="Cambria Math" panose="02040503050406030204" pitchFamily="18" charset="0"/>
                            <a:ea typeface="+mn-ea"/>
                            <a:cs typeface="+mn-ea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altLang="zh-CN" sz="1400" b="0"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rPr>
                          <m:t>p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1400" b="0" i="1" smtClean="0">
                            <a:latin typeface="Cambria Math" panose="02040503050406030204" pitchFamily="18" charset="0"/>
                            <a:ea typeface="+mn-ea"/>
                            <a:cs typeface="+mn-ea"/>
                          </a:rPr>
                          <m:t>model</m:t>
                        </m:r>
                      </m:sub>
                    </m:sSub>
                    <m:r>
                      <a:rPr lang="en-US" altLang="zh-CN" sz="1400" b="0" i="1">
                        <a:latin typeface="Cambria Math" panose="02040503050406030204" pitchFamily="18" charset="0"/>
                        <a:ea typeface="+mn-ea"/>
                        <a:cs typeface="+mn-ea"/>
                      </a:rPr>
                      <m:t>(</m:t>
                    </m:r>
                    <m:r>
                      <m:rPr>
                        <m:nor/>
                      </m:rPr>
                      <a:rPr lang="en-US" altLang="zh-CN" sz="1400" b="0"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rPr>
                      <m:t>x</m:t>
                    </m:r>
                    <m:r>
                      <a:rPr lang="en-US" altLang="zh-CN" sz="1400" b="0" i="1">
                        <a:latin typeface="Cambria Math" panose="02040503050406030204" pitchFamily="18" charset="0"/>
                        <a:ea typeface="+mn-ea"/>
                        <a:cs typeface="+mn-ea"/>
                      </a:rPr>
                      <m:t>)</m:t>
                    </m:r>
                  </m:oMath>
                </a14:m>
                <a:endParaRPr lang="en-US" altLang="zh-CN" sz="1400" b="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>
                  <a:spcBef>
                    <a:spcPct val="0"/>
                  </a:spcBef>
                  <a:spcAft>
                    <a:spcPts val="600"/>
                  </a:spcAft>
                  <a:buClrTx/>
                  <a:buNone/>
                </a:pPr>
                <a:endParaRPr lang="en-US" altLang="zh-CN" sz="1400" b="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>
                  <a:spcBef>
                    <a:spcPct val="0"/>
                  </a:spcBef>
                  <a:spcAft>
                    <a:spcPts val="600"/>
                  </a:spcAft>
                  <a:buClrTx/>
                  <a:buNone/>
                </a:pPr>
                <a:r>
                  <a:rPr lang="zh-CN" altLang="en-US" sz="1800" b="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                   期望学习类似于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>
                            <a:latin typeface="Cambria Math" panose="02040503050406030204" pitchFamily="18" charset="0"/>
                            <a:ea typeface="+mn-ea"/>
                            <a:cs typeface="+mn-ea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altLang="zh-CN" sz="1800" b="0"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rPr>
                          <m:t>p</m:t>
                        </m:r>
                      </m:e>
                      <m:sub>
                        <m:r>
                          <m:rPr>
                            <m:nor/>
                          </m:rPr>
                          <a:rPr lang="en-US" altLang="zh-CN" sz="1800" b="0"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rPr>
                          <m:t>data</m:t>
                        </m:r>
                      </m:sub>
                    </m:sSub>
                    <m:r>
                      <a:rPr lang="en-US" altLang="zh-CN" sz="1800" b="0" i="1">
                        <a:latin typeface="Cambria Math" panose="02040503050406030204" pitchFamily="18" charset="0"/>
                        <a:ea typeface="+mn-ea"/>
                        <a:cs typeface="+mn-ea"/>
                      </a:rPr>
                      <m:t>(</m:t>
                    </m:r>
                    <m:r>
                      <m:rPr>
                        <m:nor/>
                      </m:rPr>
                      <a:rPr lang="en-US" altLang="zh-CN" sz="1800" b="0"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rPr>
                      <m:t>x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+mn-ea"/>
                        <a:cs typeface="+mn-ea"/>
                      </a:rPr>
                      <m:t>)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的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>
                            <a:latin typeface="Cambria Math" panose="02040503050406030204" pitchFamily="18" charset="0"/>
                            <a:ea typeface="+mn-ea"/>
                            <a:cs typeface="+mn-ea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altLang="zh-CN" sz="1800" b="0"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rPr>
                          <m:t>p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1800" b="0" i="1">
                            <a:latin typeface="Cambria Math" panose="02040503050406030204" pitchFamily="18" charset="0"/>
                            <a:ea typeface="+mn-ea"/>
                            <a:cs typeface="+mn-ea"/>
                          </a:rPr>
                          <m:t>model</m:t>
                        </m:r>
                      </m:sub>
                    </m:sSub>
                    <m:r>
                      <a:rPr lang="en-US" altLang="zh-CN" sz="1800" b="0" i="1">
                        <a:latin typeface="Cambria Math" panose="02040503050406030204" pitchFamily="18" charset="0"/>
                        <a:ea typeface="+mn-ea"/>
                        <a:cs typeface="+mn-ea"/>
                      </a:rPr>
                      <m:t>(</m:t>
                    </m:r>
                    <m:r>
                      <m:rPr>
                        <m:nor/>
                      </m:rPr>
                      <a:rPr lang="en-US" altLang="zh-CN" sz="1800" b="0"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rPr>
                      <m:t>x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+mn-ea"/>
                        <a:cs typeface="+mn-ea"/>
                      </a:rPr>
                      <m:t>)</m:t>
                    </m:r>
                  </m:oMath>
                </a14:m>
                <a:endParaRPr lang="en-US" altLang="zh-CN" sz="1800" b="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  <a:buClrTx/>
                  <a:buNone/>
                </a:pPr>
                <a:r>
                  <a:rPr lang="zh-CN" altLang="en-US" sz="1800" b="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解决密度估计问题，这是无监督学习中的核心问题</a:t>
                </a:r>
                <a:endParaRPr lang="en-US" altLang="zh-CN" sz="1800" b="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  <a:buClrTx/>
                  <a:buNone/>
                </a:pPr>
                <a:r>
                  <a:rPr lang="zh-CN" altLang="en-US" sz="18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几种例子：</a:t>
                </a:r>
              </a:p>
              <a:p>
                <a:pPr>
                  <a:spcBef>
                    <a:spcPct val="0"/>
                  </a:spcBef>
                  <a:spcAft>
                    <a:spcPts val="600"/>
                  </a:spcAft>
                  <a:buClrTx/>
                  <a:buNone/>
                </a:pPr>
                <a:r>
                  <a:rPr lang="en-US" altLang="zh-CN" sz="1800" b="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-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显式密度估计：明确定义并求解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>
                            <a:latin typeface="Cambria Math" panose="02040503050406030204" pitchFamily="18" charset="0"/>
                            <a:ea typeface="+mn-ea"/>
                            <a:cs typeface="+mn-ea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altLang="zh-CN" sz="1800" b="0"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rPr>
                          <m:t>p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1800" b="0" i="1">
                            <a:latin typeface="Cambria Math" panose="02040503050406030204" pitchFamily="18" charset="0"/>
                            <a:ea typeface="+mn-ea"/>
                            <a:cs typeface="+mn-ea"/>
                          </a:rPr>
                          <m:t>model</m:t>
                        </m:r>
                      </m:sub>
                    </m:sSub>
                    <m:r>
                      <a:rPr lang="en-US" altLang="zh-CN" sz="1800" b="0" i="1">
                        <a:latin typeface="Cambria Math" panose="02040503050406030204" pitchFamily="18" charset="0"/>
                        <a:ea typeface="+mn-ea"/>
                        <a:cs typeface="+mn-ea"/>
                      </a:rPr>
                      <m:t>(</m:t>
                    </m:r>
                    <m:r>
                      <m:rPr>
                        <m:nor/>
                      </m:rPr>
                      <a:rPr lang="en-US" altLang="zh-CN" sz="1800" b="0"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rPr>
                      <m:t>x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+mn-ea"/>
                        <a:cs typeface="+mn-ea"/>
                      </a:rPr>
                      <m:t>)</m:t>
                    </m:r>
                  </m:oMath>
                </a14:m>
                <a:endParaRPr lang="en-US" altLang="zh-CN" sz="1800" b="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  <a:buClrTx/>
                  <a:buNone/>
                </a:pPr>
                <a:r>
                  <a:rPr lang="en-US" altLang="zh-CN" sz="1800" b="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-</a:t>
                </a:r>
                <a:r>
                  <a:rPr lang="zh-CN" altLang="en-US" sz="1800" b="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隐式密度估计：学习可从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>
                            <a:latin typeface="Cambria Math" panose="02040503050406030204" pitchFamily="18" charset="0"/>
                            <a:ea typeface="+mn-ea"/>
                            <a:cs typeface="+mn-ea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altLang="zh-CN" sz="1800" b="0"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rPr>
                          <m:t>p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1800" b="0" i="1">
                            <a:latin typeface="Cambria Math" panose="02040503050406030204" pitchFamily="18" charset="0"/>
                            <a:ea typeface="+mn-ea"/>
                            <a:cs typeface="+mn-ea"/>
                          </a:rPr>
                          <m:t>model</m:t>
                        </m:r>
                      </m:sub>
                    </m:sSub>
                    <m:r>
                      <a:rPr lang="en-US" altLang="zh-CN" sz="1800" b="0" i="1">
                        <a:latin typeface="Cambria Math" panose="02040503050406030204" pitchFamily="18" charset="0"/>
                        <a:ea typeface="+mn-ea"/>
                        <a:cs typeface="+mn-ea"/>
                      </a:rPr>
                      <m:t>(</m:t>
                    </m:r>
                    <m:r>
                      <m:rPr>
                        <m:nor/>
                      </m:rPr>
                      <a:rPr lang="en-US" altLang="zh-CN" sz="1800" b="0"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rPr>
                      <m:t>x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  <a:ea typeface="+mn-ea"/>
                        <a:cs typeface="+mn-ea"/>
                      </a:rPr>
                      <m:t>)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采样而未明确定义的模型</a:t>
                </a:r>
                <a:endParaRPr lang="en-US" altLang="zh-CN" sz="1800" b="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>
                  <a:spcBef>
                    <a:spcPct val="0"/>
                  </a:spcBef>
                  <a:spcAft>
                    <a:spcPts val="600"/>
                  </a:spcAft>
                  <a:buClrTx/>
                  <a:buFontTx/>
                  <a:buNone/>
                </a:pPr>
                <a:endParaRPr lang="zh-CN" altLang="en-US" sz="1800" b="0" dirty="0">
                  <a:latin typeface="+mn-ea"/>
                  <a:ea typeface="+mn-ea"/>
                  <a:cs typeface="+mn-ea"/>
                </a:endParaRPr>
              </a:p>
            </p:txBody>
          </p:sp>
        </mc:Choice>
        <mc:Fallback xmlns="">
          <p:sp>
            <p:nvSpPr>
              <p:cNvPr id="10" name="文本框 3">
                <a:extLst>
                  <a:ext uri="{FF2B5EF4-FFF2-40B4-BE49-F238E27FC236}">
                    <a16:creationId xmlns:a16="http://schemas.microsoft.com/office/drawing/2014/main" id="{D8CBD1CB-A22D-483B-9CEB-A9BA3AD3E7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67544" y="1484784"/>
                <a:ext cx="8568952" cy="5129225"/>
              </a:xfrm>
              <a:prstGeom prst="rect">
                <a:avLst/>
              </a:prstGeom>
              <a:blipFill>
                <a:blip r:embed="rId2"/>
                <a:stretch>
                  <a:fillRect l="-1495" t="-1665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8CF4361D-F3DB-4B54-8188-F8307C2BA9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600" y="2636912"/>
            <a:ext cx="7020272" cy="1095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42464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1187624" y="260648"/>
            <a:ext cx="7391400" cy="714375"/>
          </a:xfrm>
        </p:spPr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§</a:t>
            </a:r>
            <a:r>
              <a:rPr lang="zh-CN" altLang="en-US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生成对抗网络</a:t>
            </a:r>
            <a:r>
              <a:rPr lang="en-US" altLang="zh-CN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(GAN</a:t>
            </a:r>
            <a:r>
              <a:rPr lang="zh-CN" altLang="en-US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）</a:t>
            </a:r>
          </a:p>
        </p:txBody>
      </p:sp>
      <p:sp>
        <p:nvSpPr>
          <p:cNvPr id="7" name="文本框 3">
            <a:extLst>
              <a:ext uri="{FF2B5EF4-FFF2-40B4-BE49-F238E27FC236}">
                <a16:creationId xmlns:a16="http://schemas.microsoft.com/office/drawing/2014/main" id="{1C31DB2E-4D10-4D4E-A5A9-740E882617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0772" y="1899702"/>
            <a:ext cx="7560840" cy="3200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ts val="600"/>
              </a:spcAft>
              <a:buClrTx/>
              <a:buFontTx/>
              <a:buNone/>
            </a:pPr>
            <a:r>
              <a:rPr lang="en-US" altLang="zh-CN" sz="1800" b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Minimax</a:t>
            </a:r>
            <a:r>
              <a:rPr lang="zh-CN" altLang="en-US" sz="1800" b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目标函数：</a:t>
            </a:r>
            <a:endParaRPr lang="en-US" altLang="zh-CN" sz="1800" b="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spcAft>
                <a:spcPts val="600"/>
              </a:spcAft>
              <a:buClrTx/>
              <a:buFontTx/>
              <a:buNone/>
            </a:pPr>
            <a:endParaRPr lang="en-US" altLang="zh-CN" sz="1800" b="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spcAft>
                <a:spcPts val="600"/>
              </a:spcAft>
              <a:buClrTx/>
              <a:buFontTx/>
              <a:buNone/>
            </a:pPr>
            <a:endParaRPr lang="en-US" altLang="zh-CN" sz="1800" b="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spcAft>
                <a:spcPts val="600"/>
              </a:spcAft>
              <a:buClrTx/>
              <a:buFontTx/>
              <a:buNone/>
            </a:pPr>
            <a:r>
              <a:rPr lang="zh-CN" altLang="en-US" sz="1800" b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交替训练：</a:t>
            </a:r>
            <a:endParaRPr lang="en-US" altLang="zh-CN" sz="1800" b="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spcAft>
                <a:spcPts val="600"/>
              </a:spcAft>
              <a:buClrTx/>
              <a:buFontTx/>
              <a:buNone/>
            </a:pPr>
            <a:r>
              <a:rPr lang="en-US" altLang="zh-CN" sz="1800" b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</a:t>
            </a:r>
            <a:r>
              <a:rPr lang="zh-CN" altLang="en-US" sz="1800" b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：对判别器进行梯度上升：</a:t>
            </a:r>
            <a:endParaRPr lang="en-US" altLang="zh-CN" sz="1800" b="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spcAft>
                <a:spcPts val="600"/>
              </a:spcAft>
              <a:buClrTx/>
              <a:buFontTx/>
              <a:buNone/>
            </a:pPr>
            <a:endParaRPr lang="en-US" altLang="zh-CN" sz="1800" b="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spcAft>
                <a:spcPts val="600"/>
              </a:spcAft>
              <a:buClrTx/>
              <a:buFontTx/>
              <a:buNone/>
            </a:pPr>
            <a:endParaRPr lang="en-US" altLang="zh-CN" sz="1800" b="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spcAft>
                <a:spcPts val="600"/>
              </a:spcAft>
              <a:buClrTx/>
              <a:buFontTx/>
              <a:buNone/>
            </a:pPr>
            <a:r>
              <a:rPr lang="en-US" altLang="zh-CN" sz="1800" b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2</a:t>
            </a:r>
            <a:r>
              <a:rPr lang="zh-CN" altLang="en-US" sz="1800" b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：取而代之：转而对生成器进行梯度</a:t>
            </a:r>
            <a:r>
              <a:rPr lang="zh-CN" altLang="en-US" sz="18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上升</a:t>
            </a:r>
            <a:r>
              <a:rPr lang="zh-CN" altLang="en-US" sz="1800" b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，定义</a:t>
            </a:r>
            <a:endParaRPr lang="en-US" altLang="zh-CN" sz="1800" b="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spcAft>
                <a:spcPts val="600"/>
              </a:spcAft>
              <a:buClrTx/>
              <a:buFontTx/>
              <a:buNone/>
            </a:pPr>
            <a:r>
              <a:rPr lang="zh-CN" altLang="en-US" sz="1800" b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一个不同的</a:t>
            </a:r>
            <a:r>
              <a:rPr lang="zh-CN" altLang="en-US" sz="1800" b="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目标函数</a:t>
            </a:r>
            <a:r>
              <a:rPr lang="zh-CN" altLang="en-US" sz="1800" b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</a:t>
            </a:r>
            <a:endParaRPr lang="en-US" altLang="zh-CN" sz="1800" b="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F879174-B260-4D8F-A775-0FED4C798A95}"/>
              </a:ext>
            </a:extLst>
          </p:cNvPr>
          <p:cNvSpPr txBox="1"/>
          <p:nvPr/>
        </p:nvSpPr>
        <p:spPr>
          <a:xfrm>
            <a:off x="610772" y="1340768"/>
            <a:ext cx="33313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训练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GAN: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两个玩家博弈的过程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E9D2776-F546-4F98-B391-E48EE397D9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664" y="2351238"/>
            <a:ext cx="5256584" cy="438874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A0945712-263D-44EC-BDDB-C46F1476E6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7664" y="3818815"/>
            <a:ext cx="5256584" cy="438874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AFD54134-1211-4438-864F-403E977B9B5C}"/>
              </a:ext>
            </a:extLst>
          </p:cNvPr>
          <p:cNvSpPr txBox="1"/>
          <p:nvPr/>
        </p:nvSpPr>
        <p:spPr>
          <a:xfrm>
            <a:off x="687018" y="5529894"/>
            <a:ext cx="452960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原来：最小化判别器判别正确的概率。 </a:t>
            </a:r>
            <a:r>
              <a:rPr lang="en-US" altLang="zh-CN" sz="1400" b="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=&gt; </a:t>
            </a:r>
            <a:r>
              <a:rPr lang="zh-CN" altLang="en-US" sz="1400" b="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现在：最大化判别器出错的概率。</a:t>
            </a:r>
            <a:endParaRPr lang="en-US" altLang="zh-CN" sz="1400" b="0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CN" altLang="en-US" sz="1400" b="0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sz="1400" b="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相同的目标：欺骗判别器。但现在对于质量不好的生成样本会有较高的梯度信号 </a:t>
            </a:r>
            <a:r>
              <a:rPr lang="en-US" altLang="zh-CN" sz="1400" b="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=&gt; </a:t>
            </a:r>
            <a:r>
              <a:rPr lang="zh-CN" altLang="en-US" sz="1400" b="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效果更好！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DDFA823-9FD1-4148-86B4-790992BB88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8104" y="4984068"/>
            <a:ext cx="3335774" cy="187393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67EC5E49-1B84-4D07-A0A0-05E577226B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7664" y="5113240"/>
            <a:ext cx="2808312" cy="403992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31A1FE21-FF14-48F4-B663-B124BB838781}"/>
              </a:ext>
            </a:extLst>
          </p:cNvPr>
          <p:cNvSpPr txBox="1"/>
          <p:nvPr/>
        </p:nvSpPr>
        <p:spPr>
          <a:xfrm>
            <a:off x="6804249" y="3418395"/>
            <a:ext cx="2376264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400" b="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另一方面：联合训练两个网络十分有挑战性，而且会不稳定。</a:t>
            </a:r>
            <a:endParaRPr lang="en-US" altLang="zh-CN" sz="1400" b="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zh-CN" altLang="en-US" sz="1400" b="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因此如何选择目标函数，从而获得更好的损失函数空间来帮助训练和使训练更加平稳</a:t>
            </a:r>
            <a:r>
              <a:rPr lang="en-US" altLang="zh-CN" sz="1400" b="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r>
              <a:rPr lang="zh-CN" altLang="en-US" sz="1400" b="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0" b="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=&gt; </a:t>
            </a:r>
            <a:r>
              <a:rPr lang="zh-CN" altLang="en-US" sz="1400" b="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一个活跃的研究领域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E958F112-64A8-4D87-892D-158F1D8A00F6}"/>
              </a:ext>
            </a:extLst>
          </p:cNvPr>
          <p:cNvSpPr/>
          <p:nvPr/>
        </p:nvSpPr>
        <p:spPr>
          <a:xfrm>
            <a:off x="6098429" y="1272347"/>
            <a:ext cx="304557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b="0" dirty="0">
                <a:latin typeface="Times New Roman" panose="02020603050405020304" pitchFamily="18" charset="0"/>
                <a:cs typeface="Times New Roman" panose="02020603050405020304" pitchFamily="18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Ian Goodfellow et al., “Generative</a:t>
            </a:r>
          </a:p>
          <a:p>
            <a:r>
              <a:rPr lang="zh-CN" altLang="en-US" sz="1400" b="0" dirty="0">
                <a:latin typeface="Times New Roman" panose="02020603050405020304" pitchFamily="18" charset="0"/>
                <a:cs typeface="Times New Roman" panose="02020603050405020304" pitchFamily="18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Adversarial Nets”, NIPS 2014</a:t>
            </a:r>
            <a:endParaRPr lang="zh-CN" altLang="en-US" sz="14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462100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1187624" y="260648"/>
            <a:ext cx="7391400" cy="714375"/>
          </a:xfrm>
        </p:spPr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§</a:t>
            </a:r>
            <a:r>
              <a:rPr lang="zh-CN" altLang="en-US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生成对抗网络</a:t>
            </a:r>
            <a:r>
              <a:rPr lang="en-US" altLang="zh-CN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(GAN</a:t>
            </a:r>
            <a:r>
              <a:rPr lang="zh-CN" altLang="en-US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）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F879174-B260-4D8F-A775-0FED4C798A95}"/>
              </a:ext>
            </a:extLst>
          </p:cNvPr>
          <p:cNvSpPr txBox="1"/>
          <p:nvPr/>
        </p:nvSpPr>
        <p:spPr>
          <a:xfrm>
            <a:off x="611560" y="1533957"/>
            <a:ext cx="25619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完整的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GAN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训练算法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D0681B9-E9E0-4FC9-8AA4-3759FED686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2092891"/>
            <a:ext cx="7391400" cy="4144421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8B904DF0-1A91-456B-9EBE-E23DA47707AE}"/>
              </a:ext>
            </a:extLst>
          </p:cNvPr>
          <p:cNvSpPr/>
          <p:nvPr/>
        </p:nvSpPr>
        <p:spPr>
          <a:xfrm>
            <a:off x="6098429" y="1272347"/>
            <a:ext cx="304557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b="0" dirty="0">
                <a:latin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Ian Goodfellow et al., “Generative</a:t>
            </a:r>
          </a:p>
          <a:p>
            <a:r>
              <a:rPr lang="zh-CN" altLang="en-US" sz="1400" b="0" dirty="0">
                <a:latin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Adversarial Nets”, NIPS 2014</a:t>
            </a:r>
            <a:endParaRPr lang="zh-CN" altLang="en-US" sz="14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355514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1187624" y="260648"/>
            <a:ext cx="7391400" cy="714375"/>
          </a:xfrm>
        </p:spPr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§</a:t>
            </a:r>
            <a:r>
              <a:rPr lang="zh-CN" altLang="en-US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生成对抗网络</a:t>
            </a:r>
            <a:r>
              <a:rPr lang="en-US" altLang="zh-CN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(GAN</a:t>
            </a:r>
            <a:r>
              <a:rPr lang="zh-CN" altLang="en-US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）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F879174-B260-4D8F-A775-0FED4C798A95}"/>
              </a:ext>
            </a:extLst>
          </p:cNvPr>
          <p:cNvSpPr txBox="1"/>
          <p:nvPr/>
        </p:nvSpPr>
        <p:spPr>
          <a:xfrm>
            <a:off x="611560" y="1533957"/>
            <a:ext cx="25619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完整的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GAN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训练算法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D0681B9-E9E0-4FC9-8AA4-3759FED686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2092891"/>
            <a:ext cx="7391400" cy="4144421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4D99CF23-988D-4CCE-8FC2-19684031CE09}"/>
              </a:ext>
            </a:extLst>
          </p:cNvPr>
          <p:cNvSpPr txBox="1"/>
          <p:nvPr/>
        </p:nvSpPr>
        <p:spPr>
          <a:xfrm>
            <a:off x="1691680" y="2348880"/>
            <a:ext cx="576064" cy="261610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endParaRPr lang="zh-CN" altLang="en-US" sz="11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AA618289-8D50-4F1D-AB70-979A23A20E48}"/>
                  </a:ext>
                </a:extLst>
              </p:cNvPr>
              <p:cNvSpPr txBox="1"/>
              <p:nvPr/>
            </p:nvSpPr>
            <p:spPr>
              <a:xfrm>
                <a:off x="-62893" y="3133869"/>
                <a:ext cx="1469393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zh-CN" altLang="en-US" sz="12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有些人认为</a:t>
                </a:r>
                <a14:m>
                  <m:oMath xmlns:m="http://schemas.openxmlformats.org/officeDocument/2006/math">
                    <m:r>
                      <a:rPr lang="en-US" altLang="zh-CN" sz="12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+mn-ea"/>
                      </a:rPr>
                      <m:t>𝑘</m:t>
                    </m:r>
                    <m:r>
                      <a:rPr lang="en-US" altLang="zh-CN" sz="1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+mn-ea"/>
                      </a:rPr>
                      <m:t>=</m:t>
                    </m:r>
                    <m:r>
                      <a:rPr lang="en-US" altLang="zh-CN" sz="12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+mn-ea"/>
                      </a:rPr>
                      <m:t>1</m:t>
                    </m:r>
                  </m:oMath>
                </a14:m>
                <a:r>
                  <a:rPr lang="zh-CN" altLang="en-US" sz="12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更加稳定，有些人则认为</a:t>
                </a:r>
                <a14:m>
                  <m:oMath xmlns:m="http://schemas.openxmlformats.org/officeDocument/2006/math">
                    <m:r>
                      <a:rPr lang="en-US" altLang="zh-CN" sz="1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+mn-ea"/>
                      </a:rPr>
                      <m:t>𝑘</m:t>
                    </m:r>
                    <m:r>
                      <a:rPr lang="en-US" altLang="zh-CN" sz="1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+mn-ea"/>
                      </a:rPr>
                      <m:t>&gt;1</m:t>
                    </m:r>
                  </m:oMath>
                </a14:m>
                <a:r>
                  <a:rPr lang="zh-CN" altLang="en-US" sz="12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更好，没有明确的规则。 </a:t>
                </a:r>
                <a:endParaRPr lang="en-US" altLang="zh-CN" sz="1200" b="0" dirty="0">
                  <a:solidFill>
                    <a:srgbClr val="0000FF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 algn="just"/>
                <a:endParaRPr lang="en-US" altLang="zh-CN" sz="1200" b="0" dirty="0">
                  <a:solidFill>
                    <a:srgbClr val="0000FF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 algn="just"/>
                <a:r>
                  <a:rPr lang="zh-CN" altLang="en-US" sz="12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最近的工作（例如</a:t>
                </a:r>
                <a:r>
                  <a:rPr lang="en-US" altLang="zh-CN" sz="12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Wasserstein GAN</a:t>
                </a:r>
                <a:r>
                  <a:rPr lang="zh-CN" altLang="en-US" sz="12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）减轻了这个问题的影响，提高了稳定性！</a:t>
                </a:r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AA618289-8D50-4F1D-AB70-979A23A20E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62893" y="3133869"/>
                <a:ext cx="1469393" cy="1938992"/>
              </a:xfrm>
              <a:prstGeom prst="rect">
                <a:avLst/>
              </a:prstGeom>
              <a:blipFill>
                <a:blip r:embed="rId3"/>
                <a:stretch>
                  <a:fillRect l="-415" r="-10788" b="-12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865443D8-53E1-4871-B4BD-6B2B10A257D8}"/>
              </a:ext>
            </a:extLst>
          </p:cNvPr>
          <p:cNvCxnSpPr>
            <a:cxnSpLocks/>
            <a:stCxn id="11" idx="0"/>
          </p:cNvCxnSpPr>
          <p:nvPr/>
        </p:nvCxnSpPr>
        <p:spPr bwMode="auto">
          <a:xfrm flipV="1">
            <a:off x="671804" y="2610490"/>
            <a:ext cx="947868" cy="523379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0000FF"/>
            </a:solidFill>
            <a:prstDash val="solid"/>
            <a:round/>
            <a:headEnd type="none" w="med" len="med"/>
            <a:tailEnd type="triangle"/>
          </a:ln>
        </p:spPr>
      </p:cxnSp>
      <p:sp>
        <p:nvSpPr>
          <p:cNvPr id="10" name="矩形 9">
            <a:extLst>
              <a:ext uri="{FF2B5EF4-FFF2-40B4-BE49-F238E27FC236}">
                <a16:creationId xmlns:a16="http://schemas.microsoft.com/office/drawing/2014/main" id="{429B7A87-8B62-4A68-9A86-A1C803942973}"/>
              </a:ext>
            </a:extLst>
          </p:cNvPr>
          <p:cNvSpPr/>
          <p:nvPr/>
        </p:nvSpPr>
        <p:spPr>
          <a:xfrm>
            <a:off x="6098429" y="1272347"/>
            <a:ext cx="304557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b="0" dirty="0">
                <a:latin typeface="Times New Roman" panose="02020603050405020304" pitchFamily="18" charset="0"/>
                <a:cs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Ian Goodfellow et al., “Generative</a:t>
            </a:r>
          </a:p>
          <a:p>
            <a:r>
              <a:rPr lang="zh-CN" altLang="en-US" sz="1400" b="0" dirty="0">
                <a:latin typeface="Times New Roman" panose="02020603050405020304" pitchFamily="18" charset="0"/>
                <a:cs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Adversarial Nets”, NIPS 2014</a:t>
            </a:r>
            <a:endParaRPr lang="zh-CN" altLang="en-US" sz="14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502122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1187624" y="260648"/>
            <a:ext cx="7391400" cy="714375"/>
          </a:xfrm>
        </p:spPr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§</a:t>
            </a:r>
            <a:r>
              <a:rPr lang="zh-CN" altLang="en-US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生成对抗网络</a:t>
            </a:r>
            <a:r>
              <a:rPr lang="en-US" altLang="zh-CN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(GAN</a:t>
            </a:r>
            <a:r>
              <a:rPr lang="zh-CN" altLang="en-US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）</a:t>
            </a:r>
          </a:p>
        </p:txBody>
      </p:sp>
      <p:sp>
        <p:nvSpPr>
          <p:cNvPr id="7" name="文本框 3">
            <a:extLst>
              <a:ext uri="{FF2B5EF4-FFF2-40B4-BE49-F238E27FC236}">
                <a16:creationId xmlns:a16="http://schemas.microsoft.com/office/drawing/2014/main" id="{1C31DB2E-4D10-4D4E-A5A9-740E882617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0772" y="1899702"/>
            <a:ext cx="7560840" cy="2492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ts val="600"/>
              </a:spcAft>
              <a:buClrTx/>
              <a:buFontTx/>
              <a:buNone/>
            </a:pPr>
            <a:r>
              <a:rPr lang="zh-CN" altLang="en-US" sz="1800" dirty="0">
                <a:latin typeface="+mn-ea"/>
                <a:ea typeface="+mn-ea"/>
                <a:cs typeface="+mn-ea"/>
              </a:rPr>
              <a:t>生成器网络：</a:t>
            </a:r>
            <a:r>
              <a:rPr lang="zh-CN" altLang="en-US" sz="1800" b="0" dirty="0">
                <a:latin typeface="+mn-ea"/>
                <a:ea typeface="+mn-ea"/>
                <a:cs typeface="+mn-ea"/>
              </a:rPr>
              <a:t>试图通过生成十分逼真的图片来欺骗判别器</a:t>
            </a:r>
          </a:p>
          <a:p>
            <a:pPr>
              <a:spcBef>
                <a:spcPct val="0"/>
              </a:spcBef>
              <a:spcAft>
                <a:spcPts val="600"/>
              </a:spcAft>
              <a:buClrTx/>
              <a:buFontTx/>
              <a:buNone/>
            </a:pPr>
            <a:r>
              <a:rPr lang="zh-CN" altLang="en-US" sz="1800" dirty="0">
                <a:latin typeface="+mn-ea"/>
                <a:ea typeface="+mn-ea"/>
                <a:cs typeface="+mn-ea"/>
              </a:rPr>
              <a:t>判别器网络：</a:t>
            </a:r>
            <a:r>
              <a:rPr lang="zh-CN" altLang="en-US" sz="1800" b="0" dirty="0">
                <a:latin typeface="+mn-ea"/>
                <a:ea typeface="+mn-ea"/>
                <a:cs typeface="+mn-ea"/>
              </a:rPr>
              <a:t>试图把真实</a:t>
            </a:r>
            <a:r>
              <a:rPr lang="zh-CN" altLang="en-US" sz="1800" b="0" dirty="0">
                <a:latin typeface="+mn-ea"/>
                <a:cs typeface="+mn-ea"/>
              </a:rPr>
              <a:t>图片</a:t>
            </a:r>
            <a:r>
              <a:rPr lang="zh-CN" altLang="en-US" sz="1800" b="0" dirty="0">
                <a:latin typeface="+mn-ea"/>
                <a:ea typeface="+mn-ea"/>
                <a:cs typeface="+mn-ea"/>
              </a:rPr>
              <a:t>和虚假</a:t>
            </a:r>
            <a:r>
              <a:rPr lang="zh-CN" altLang="en-US" sz="1800" b="0" dirty="0">
                <a:latin typeface="+mn-ea"/>
                <a:cs typeface="+mn-ea"/>
              </a:rPr>
              <a:t>图片区分开来</a:t>
            </a:r>
            <a:endParaRPr lang="en-US" altLang="zh-CN" sz="1800" b="0" dirty="0">
              <a:latin typeface="+mn-ea"/>
              <a:ea typeface="+mn-ea"/>
              <a:cs typeface="+mn-ea"/>
            </a:endParaRPr>
          </a:p>
          <a:p>
            <a:pPr>
              <a:spcBef>
                <a:spcPct val="0"/>
              </a:spcBef>
              <a:spcAft>
                <a:spcPts val="600"/>
              </a:spcAft>
              <a:buClrTx/>
              <a:buFontTx/>
              <a:buNone/>
            </a:pPr>
            <a:endParaRPr lang="en-US" altLang="zh-CN" sz="1800" b="0" dirty="0">
              <a:latin typeface="+mn-ea"/>
              <a:ea typeface="+mn-ea"/>
              <a:cs typeface="+mn-ea"/>
            </a:endParaRPr>
          </a:p>
          <a:p>
            <a:pPr>
              <a:spcBef>
                <a:spcPct val="0"/>
              </a:spcBef>
              <a:spcAft>
                <a:spcPts val="600"/>
              </a:spcAft>
              <a:buClrTx/>
              <a:buFontTx/>
              <a:buNone/>
            </a:pPr>
            <a:endParaRPr lang="en-US" altLang="zh-CN" sz="1800" b="0" dirty="0">
              <a:latin typeface="+mn-ea"/>
              <a:ea typeface="+mn-ea"/>
              <a:cs typeface="+mn-ea"/>
            </a:endParaRPr>
          </a:p>
          <a:p>
            <a:pPr>
              <a:spcBef>
                <a:spcPct val="0"/>
              </a:spcBef>
              <a:spcAft>
                <a:spcPts val="600"/>
              </a:spcAft>
              <a:buClrTx/>
              <a:buFontTx/>
              <a:buNone/>
            </a:pPr>
            <a:endParaRPr lang="en-US" altLang="zh-CN" sz="1800" b="0" dirty="0">
              <a:solidFill>
                <a:srgbClr val="0000FF"/>
              </a:solidFill>
              <a:latin typeface="+mn-ea"/>
              <a:ea typeface="+mn-ea"/>
              <a:cs typeface="+mn-ea"/>
            </a:endParaRPr>
          </a:p>
          <a:p>
            <a:pPr algn="just">
              <a:spcBef>
                <a:spcPct val="0"/>
              </a:spcBef>
              <a:spcAft>
                <a:spcPts val="600"/>
              </a:spcAft>
              <a:buClrTx/>
              <a:buFontTx/>
              <a:buNone/>
            </a:pPr>
            <a:endParaRPr lang="en-US" altLang="zh-CN" sz="1800" b="0" dirty="0">
              <a:latin typeface="+mn-ea"/>
              <a:ea typeface="+mn-ea"/>
              <a:cs typeface="+mn-ea"/>
            </a:endParaRPr>
          </a:p>
          <a:p>
            <a:pPr algn="just">
              <a:spcBef>
                <a:spcPct val="0"/>
              </a:spcBef>
              <a:spcAft>
                <a:spcPts val="600"/>
              </a:spcAft>
              <a:buClrTx/>
              <a:buFontTx/>
              <a:buNone/>
            </a:pPr>
            <a:endParaRPr lang="en-US" altLang="zh-CN" sz="1800" b="0" dirty="0">
              <a:latin typeface="+mn-ea"/>
              <a:ea typeface="+mn-ea"/>
              <a:cs typeface="+mn-ea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F879174-B260-4D8F-A775-0FED4C798A95}"/>
              </a:ext>
            </a:extLst>
          </p:cNvPr>
          <p:cNvSpPr txBox="1"/>
          <p:nvPr/>
        </p:nvSpPr>
        <p:spPr>
          <a:xfrm>
            <a:off x="610772" y="1340768"/>
            <a:ext cx="33313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训练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GAN: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两个玩家博弈的过程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226D43D8-516B-47F2-AE78-E839D4560E9E}"/>
              </a:ext>
            </a:extLst>
          </p:cNvPr>
          <p:cNvGrpSpPr/>
          <p:nvPr/>
        </p:nvGrpSpPr>
        <p:grpSpPr>
          <a:xfrm>
            <a:off x="881071" y="2996952"/>
            <a:ext cx="7381857" cy="3177897"/>
            <a:chOff x="931412" y="3211035"/>
            <a:chExt cx="7381857" cy="317789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矩形 13">
                  <a:extLst>
                    <a:ext uri="{FF2B5EF4-FFF2-40B4-BE49-F238E27FC236}">
                      <a16:creationId xmlns:a16="http://schemas.microsoft.com/office/drawing/2014/main" id="{E0AE8BD3-05BF-4219-B440-009274F80561}"/>
                    </a:ext>
                  </a:extLst>
                </p:cNvPr>
                <p:cNvSpPr/>
                <p:nvPr/>
              </p:nvSpPr>
              <p:spPr bwMode="auto">
                <a:xfrm>
                  <a:off x="2890321" y="6026587"/>
                  <a:ext cx="1283905" cy="360040"/>
                </a:xfrm>
                <a:prstGeom prst="rect">
                  <a:avLst/>
                </a:prstGeom>
                <a:solidFill>
                  <a:srgbClr val="FFCCFF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vert="horz" wrap="square" lIns="91440" tIns="45720" rIns="91440" bIns="45720" numCol="1" rtlCol="0" anchor="t" anchorCtr="0" compatLnSpc="1"/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kumimoji="0" lang="zh-CN" altLang="en-US" sz="20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𝒵</m:t>
                        </m:r>
                      </m:oMath>
                    </m:oMathPara>
                  </a14:m>
                  <a:endParaRPr kumimoji="0" lang="zh-CN" altLang="en-US" sz="2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endParaRPr>
                </a:p>
              </p:txBody>
            </p:sp>
          </mc:Choice>
          <mc:Fallback xmlns="">
            <p:sp>
              <p:nvSpPr>
                <p:cNvPr id="14" name="矩形 13">
                  <a:extLst>
                    <a:ext uri="{FF2B5EF4-FFF2-40B4-BE49-F238E27FC236}">
                      <a16:creationId xmlns:a16="http://schemas.microsoft.com/office/drawing/2014/main" id="{E0AE8BD3-05BF-4219-B440-009274F8056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890321" y="6026587"/>
                  <a:ext cx="1283905" cy="360040"/>
                </a:xfrm>
                <a:prstGeom prst="rect">
                  <a:avLst/>
                </a:prstGeom>
                <a:blipFill>
                  <a:blip r:embed="rId2"/>
                  <a:stretch>
                    <a:fillRect b="-3226"/>
                  </a:stretch>
                </a:blip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C281C4B9-A73A-4414-8167-302BFFA7F2F7}"/>
                </a:ext>
              </a:extLst>
            </p:cNvPr>
            <p:cNvSpPr/>
            <p:nvPr/>
          </p:nvSpPr>
          <p:spPr bwMode="auto">
            <a:xfrm>
              <a:off x="2547416" y="5400365"/>
              <a:ext cx="1969712" cy="36004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rtlCol="0" anchor="b" anchorCtr="0" compatLnSpc="1"/>
            <a:lstStyle/>
            <a:p>
              <a:pPr algn="ctr"/>
              <a:r>
                <a:rPr lang="en-US" altLang="zh-CN" sz="1600" b="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Generator Network</a:t>
              </a:r>
              <a:endParaRPr kumimoji="0" lang="zh-CN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6" name="直接箭头连接符 15">
              <a:extLst>
                <a:ext uri="{FF2B5EF4-FFF2-40B4-BE49-F238E27FC236}">
                  <a16:creationId xmlns:a16="http://schemas.microsoft.com/office/drawing/2014/main" id="{EC941FE6-F1FB-4710-AE4A-4033EA3FEA96}"/>
                </a:ext>
              </a:extLst>
            </p:cNvPr>
            <p:cNvCxnSpPr>
              <a:cxnSpLocks/>
              <a:stCxn id="14" idx="0"/>
              <a:endCxn id="15" idx="2"/>
            </p:cNvCxnSpPr>
            <p:nvPr/>
          </p:nvCxnSpPr>
          <p:spPr bwMode="auto">
            <a:xfrm flipH="1" flipV="1">
              <a:off x="3532272" y="5760405"/>
              <a:ext cx="2" cy="266182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</p:spPr>
        </p:cxn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1E831D24-2E18-431C-BADF-074E272D20FD}"/>
                </a:ext>
              </a:extLst>
            </p:cNvPr>
            <p:cNvSpPr txBox="1"/>
            <p:nvPr/>
          </p:nvSpPr>
          <p:spPr>
            <a:xfrm>
              <a:off x="1739256" y="6050378"/>
              <a:ext cx="115106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b="0" dirty="0">
                  <a:solidFill>
                    <a:schemeClr val="tx1"/>
                  </a:solidFill>
                </a:rPr>
                <a:t>随机噪声</a:t>
              </a:r>
              <a:endParaRPr lang="en-US" altLang="zh-CN" sz="1600" b="0" dirty="0">
                <a:solidFill>
                  <a:schemeClr val="tx1"/>
                </a:solidFill>
              </a:endParaRP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78D27902-8334-49D9-B7B8-1A11D2E41A74}"/>
                </a:ext>
              </a:extLst>
            </p:cNvPr>
            <p:cNvSpPr txBox="1"/>
            <p:nvPr/>
          </p:nvSpPr>
          <p:spPr>
            <a:xfrm>
              <a:off x="931412" y="4504921"/>
              <a:ext cx="176834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b="0" dirty="0"/>
                <a:t>虚假图片</a:t>
              </a:r>
              <a:endParaRPr lang="en-US" altLang="zh-CN" sz="1600" b="0" dirty="0"/>
            </a:p>
            <a:p>
              <a:pPr algn="ctr"/>
              <a:r>
                <a:rPr lang="zh-CN" altLang="en-US" sz="1600" b="0" dirty="0">
                  <a:solidFill>
                    <a:schemeClr val="tx1"/>
                  </a:solidFill>
                </a:rPr>
                <a:t>（来源于生成器）</a:t>
              </a:r>
              <a:endParaRPr lang="en-US" altLang="zh-CN" sz="1600" b="0" dirty="0">
                <a:solidFill>
                  <a:schemeClr val="tx1"/>
                </a:solidFill>
              </a:endParaRPr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05149C7E-D148-4271-A24D-5F952A878348}"/>
                </a:ext>
              </a:extLst>
            </p:cNvPr>
            <p:cNvSpPr/>
            <p:nvPr/>
          </p:nvSpPr>
          <p:spPr bwMode="auto">
            <a:xfrm>
              <a:off x="3506216" y="3762124"/>
              <a:ext cx="2232248" cy="36004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rtlCol="0" anchor="b" anchorCtr="0" compatLnSpc="1"/>
            <a:lstStyle/>
            <a:p>
              <a:pPr algn="ctr"/>
              <a:r>
                <a:rPr lang="en-US" altLang="zh-CN" sz="1600" b="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Discriminator Network</a:t>
              </a:r>
              <a:endParaRPr kumimoji="0" lang="zh-CN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31" name="图片 30">
              <a:extLst>
                <a:ext uri="{FF2B5EF4-FFF2-40B4-BE49-F238E27FC236}">
                  <a16:creationId xmlns:a16="http://schemas.microsoft.com/office/drawing/2014/main" id="{4C7C4588-3D9C-4507-8DEA-67A9ED57D6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99760" y="4507022"/>
              <a:ext cx="3744479" cy="584775"/>
            </a:xfrm>
            <a:prstGeom prst="rect">
              <a:avLst/>
            </a:prstGeom>
          </p:spPr>
        </p:pic>
        <p:cxnSp>
          <p:nvCxnSpPr>
            <p:cNvPr id="18" name="直接箭头连接符 17">
              <a:extLst>
                <a:ext uri="{FF2B5EF4-FFF2-40B4-BE49-F238E27FC236}">
                  <a16:creationId xmlns:a16="http://schemas.microsoft.com/office/drawing/2014/main" id="{BF3A8372-D03D-470B-A371-E715483CDAA2}"/>
                </a:ext>
              </a:extLst>
            </p:cNvPr>
            <p:cNvCxnSpPr>
              <a:cxnSpLocks/>
              <a:stCxn id="15" idx="0"/>
            </p:cNvCxnSpPr>
            <p:nvPr/>
          </p:nvCxnSpPr>
          <p:spPr bwMode="auto">
            <a:xfrm flipV="1">
              <a:off x="3532272" y="5091797"/>
              <a:ext cx="0" cy="308568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</p:spPr>
        </p:cxn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2F7737FF-6873-4506-AE21-22DA568E424F}"/>
                </a:ext>
              </a:extLst>
            </p:cNvPr>
            <p:cNvSpPr txBox="1"/>
            <p:nvPr/>
          </p:nvSpPr>
          <p:spPr>
            <a:xfrm>
              <a:off x="6544921" y="4504921"/>
              <a:ext cx="176834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b="0" dirty="0"/>
                <a:t>真实图片</a:t>
              </a:r>
              <a:endParaRPr lang="en-US" altLang="zh-CN" sz="1600" b="0" dirty="0"/>
            </a:p>
            <a:p>
              <a:pPr algn="ctr"/>
              <a:r>
                <a:rPr lang="zh-CN" altLang="en-US" sz="1600" b="0" dirty="0">
                  <a:solidFill>
                    <a:schemeClr val="tx1"/>
                  </a:solidFill>
                </a:rPr>
                <a:t>（来源于训练集）</a:t>
              </a:r>
              <a:endParaRPr lang="en-US" altLang="zh-CN" sz="1600" b="0" dirty="0">
                <a:solidFill>
                  <a:schemeClr val="tx1"/>
                </a:solidFill>
              </a:endParaRPr>
            </a:p>
          </p:txBody>
        </p:sp>
        <p:cxnSp>
          <p:nvCxnSpPr>
            <p:cNvPr id="37" name="直接箭头连接符 36">
              <a:extLst>
                <a:ext uri="{FF2B5EF4-FFF2-40B4-BE49-F238E27FC236}">
                  <a16:creationId xmlns:a16="http://schemas.microsoft.com/office/drawing/2014/main" id="{B40B139D-7C1C-4048-A307-56C711E1EA47}"/>
                </a:ext>
              </a:extLst>
            </p:cNvPr>
            <p:cNvCxnSpPr>
              <a:cxnSpLocks/>
              <a:endCxn id="29" idx="2"/>
            </p:cNvCxnSpPr>
            <p:nvPr/>
          </p:nvCxnSpPr>
          <p:spPr bwMode="auto">
            <a:xfrm flipV="1">
              <a:off x="3582612" y="4122164"/>
              <a:ext cx="1039728" cy="383364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</p:spPr>
        </p:cxnSp>
        <p:cxnSp>
          <p:nvCxnSpPr>
            <p:cNvPr id="39" name="直接箭头连接符 38">
              <a:extLst>
                <a:ext uri="{FF2B5EF4-FFF2-40B4-BE49-F238E27FC236}">
                  <a16:creationId xmlns:a16="http://schemas.microsoft.com/office/drawing/2014/main" id="{688C898F-82B1-4830-B20B-A0B429AA686C}"/>
                </a:ext>
              </a:extLst>
            </p:cNvPr>
            <p:cNvCxnSpPr>
              <a:cxnSpLocks/>
              <a:endCxn id="29" idx="2"/>
            </p:cNvCxnSpPr>
            <p:nvPr/>
          </p:nvCxnSpPr>
          <p:spPr bwMode="auto">
            <a:xfrm flipH="1" flipV="1">
              <a:off x="4622340" y="4122164"/>
              <a:ext cx="1049260" cy="383160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</p:spPr>
        </p:cxnSp>
        <p:cxnSp>
          <p:nvCxnSpPr>
            <p:cNvPr id="49" name="直接箭头连接符 48">
              <a:extLst>
                <a:ext uri="{FF2B5EF4-FFF2-40B4-BE49-F238E27FC236}">
                  <a16:creationId xmlns:a16="http://schemas.microsoft.com/office/drawing/2014/main" id="{319F5E20-8DBF-4945-B951-65191C57CF4D}"/>
                </a:ext>
              </a:extLst>
            </p:cNvPr>
            <p:cNvCxnSpPr>
              <a:cxnSpLocks/>
              <a:stCxn id="29" idx="0"/>
            </p:cNvCxnSpPr>
            <p:nvPr/>
          </p:nvCxnSpPr>
          <p:spPr bwMode="auto">
            <a:xfrm flipV="1">
              <a:off x="4622340" y="3501008"/>
              <a:ext cx="0" cy="261116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</p:spPr>
        </p:cxnSp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BC6B87F9-2C41-4010-B5AE-65844653AAC1}"/>
                </a:ext>
              </a:extLst>
            </p:cNvPr>
            <p:cNvSpPr/>
            <p:nvPr/>
          </p:nvSpPr>
          <p:spPr>
            <a:xfrm>
              <a:off x="4005024" y="3211035"/>
              <a:ext cx="1234633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altLang="zh-CN" sz="1600" b="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Real or Fake</a:t>
              </a:r>
              <a:endParaRPr lang="zh-CN" altLang="en-US" sz="1600" b="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356D8EDC-A8C5-4C58-87AC-47639724324F}"/>
              </a:ext>
            </a:extLst>
          </p:cNvPr>
          <p:cNvSpPr txBox="1"/>
          <p:nvPr/>
        </p:nvSpPr>
        <p:spPr>
          <a:xfrm>
            <a:off x="881071" y="4099661"/>
            <a:ext cx="3744479" cy="2232248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63ED9AD-E6A9-4B6E-908C-93F952776C26}"/>
              </a:ext>
            </a:extLst>
          </p:cNvPr>
          <p:cNvSpPr txBox="1"/>
          <p:nvPr/>
        </p:nvSpPr>
        <p:spPr>
          <a:xfrm>
            <a:off x="5251031" y="5448617"/>
            <a:ext cx="29205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rgbClr val="0000FF"/>
                </a:solidFill>
                <a:latin typeface="+mn-ea"/>
                <a:ea typeface="+mn-ea"/>
              </a:rPr>
              <a:t>训练结束后，使用生成器网络来生成新的图片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BDEF0F70-31A8-462C-8586-597212D3AFA9}"/>
              </a:ext>
            </a:extLst>
          </p:cNvPr>
          <p:cNvSpPr/>
          <p:nvPr/>
        </p:nvSpPr>
        <p:spPr>
          <a:xfrm>
            <a:off x="6098429" y="1272347"/>
            <a:ext cx="304557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b="0" dirty="0">
                <a:latin typeface="Times New Roman" panose="02020603050405020304" pitchFamily="18" charset="0"/>
                <a:cs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Ian Goodfellow et al., “Generative</a:t>
            </a:r>
          </a:p>
          <a:p>
            <a:r>
              <a:rPr lang="zh-CN" altLang="en-US" sz="1400" b="0" dirty="0">
                <a:latin typeface="Times New Roman" panose="02020603050405020304" pitchFamily="18" charset="0"/>
                <a:cs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Adversarial Nets”, NIPS 2014</a:t>
            </a:r>
            <a:endParaRPr lang="zh-CN" altLang="en-US" sz="14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092107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1187624" y="260648"/>
            <a:ext cx="7391400" cy="714375"/>
          </a:xfrm>
        </p:spPr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§</a:t>
            </a:r>
            <a:r>
              <a:rPr lang="zh-CN" altLang="en-US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生成对抗网络</a:t>
            </a:r>
            <a:r>
              <a:rPr lang="en-US" altLang="zh-CN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(GAN</a:t>
            </a:r>
            <a:r>
              <a:rPr lang="zh-CN" altLang="en-US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）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1BB9418-BB97-4267-B382-2917F45597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2369463"/>
            <a:ext cx="6624736" cy="2702097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8A33951F-5F84-42A8-BB16-740151351188}"/>
              </a:ext>
            </a:extLst>
          </p:cNvPr>
          <p:cNvSpPr txBox="1"/>
          <p:nvPr/>
        </p:nvSpPr>
        <p:spPr>
          <a:xfrm>
            <a:off x="3959932" y="1850575"/>
            <a:ext cx="12241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+mn-ea"/>
                <a:ea typeface="+mn-ea"/>
              </a:rPr>
              <a:t>生成样本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792603D-31D0-4366-ABCE-1962BCA76563}"/>
              </a:ext>
            </a:extLst>
          </p:cNvPr>
          <p:cNvSpPr txBox="1"/>
          <p:nvPr/>
        </p:nvSpPr>
        <p:spPr>
          <a:xfrm>
            <a:off x="755576" y="5877527"/>
            <a:ext cx="45725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0" dirty="0">
                <a:latin typeface="+mn-ea"/>
                <a:ea typeface="+mn-ea"/>
              </a:rPr>
              <a:t>训练集中和紧挨着的生成样本最相近的训练样本</a:t>
            </a:r>
          </a:p>
        </p:txBody>
      </p: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232B54D0-F920-472D-A1FB-5C2E7E8C7413}"/>
              </a:ext>
            </a:extLst>
          </p:cNvPr>
          <p:cNvCxnSpPr>
            <a:cxnSpLocks/>
            <a:stCxn id="10" idx="0"/>
          </p:cNvCxnSpPr>
          <p:nvPr/>
        </p:nvCxnSpPr>
        <p:spPr bwMode="auto">
          <a:xfrm flipV="1">
            <a:off x="3041830" y="5006364"/>
            <a:ext cx="1026114" cy="871163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</p:spPr>
      </p:cxn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2003569E-16CA-4B3A-9EAB-8587448D4F08}"/>
              </a:ext>
            </a:extLst>
          </p:cNvPr>
          <p:cNvCxnSpPr>
            <a:cxnSpLocks/>
          </p:cNvCxnSpPr>
          <p:nvPr/>
        </p:nvCxnSpPr>
        <p:spPr bwMode="auto">
          <a:xfrm flipV="1">
            <a:off x="3923928" y="5071561"/>
            <a:ext cx="3690410" cy="805711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</p:spPr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F3E34B18-CB77-4943-8DD1-7ADA9545DA4C}"/>
              </a:ext>
            </a:extLst>
          </p:cNvPr>
          <p:cNvSpPr/>
          <p:nvPr/>
        </p:nvSpPr>
        <p:spPr>
          <a:xfrm>
            <a:off x="6098429" y="1272347"/>
            <a:ext cx="304557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b="0" dirty="0">
                <a:latin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Ian Goodfellow et al., “Generative</a:t>
            </a:r>
          </a:p>
          <a:p>
            <a:r>
              <a:rPr lang="zh-CN" altLang="en-US" sz="1400" b="0" dirty="0">
                <a:latin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Adversarial Nets”, NIPS 2014</a:t>
            </a:r>
            <a:endParaRPr lang="zh-CN" altLang="en-US" sz="14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908461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1187624" y="260648"/>
            <a:ext cx="7391400" cy="714375"/>
          </a:xfrm>
        </p:spPr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§</a:t>
            </a:r>
            <a:r>
              <a:rPr lang="zh-CN" altLang="en-US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生成对抗网络</a:t>
            </a:r>
            <a:r>
              <a:rPr lang="en-US" altLang="zh-CN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(GAN</a:t>
            </a:r>
            <a:r>
              <a:rPr lang="zh-CN" altLang="en-US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）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A33951F-5F84-42A8-BB16-740151351188}"/>
              </a:ext>
            </a:extLst>
          </p:cNvPr>
          <p:cNvSpPr txBox="1"/>
          <p:nvPr/>
        </p:nvSpPr>
        <p:spPr>
          <a:xfrm>
            <a:off x="3185846" y="1852782"/>
            <a:ext cx="27723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生成样本</a:t>
            </a:r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(CIFAR-10)</a:t>
            </a:r>
            <a:endParaRPr lang="zh-CN" altLang="en-US" sz="20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792603D-31D0-4366-ABCE-1962BCA76563}"/>
              </a:ext>
            </a:extLst>
          </p:cNvPr>
          <p:cNvSpPr txBox="1"/>
          <p:nvPr/>
        </p:nvSpPr>
        <p:spPr>
          <a:xfrm>
            <a:off x="755576" y="5877527"/>
            <a:ext cx="45725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0" dirty="0"/>
              <a:t>训练集中和紧挨着的生成样本最相近的训练样本</a:t>
            </a: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46F496D3-0C36-4481-942F-350F42377979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2367706"/>
            <a:ext cx="6624000" cy="2703600"/>
          </a:xfrm>
          <a:prstGeom prst="rect">
            <a:avLst/>
          </a:prstGeom>
        </p:spPr>
      </p:pic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232B54D0-F920-472D-A1FB-5C2E7E8C7413}"/>
              </a:ext>
            </a:extLst>
          </p:cNvPr>
          <p:cNvCxnSpPr>
            <a:cxnSpLocks/>
            <a:stCxn id="10" idx="0"/>
          </p:cNvCxnSpPr>
          <p:nvPr/>
        </p:nvCxnSpPr>
        <p:spPr bwMode="auto">
          <a:xfrm flipV="1">
            <a:off x="3041830" y="5006364"/>
            <a:ext cx="1026114" cy="871163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</p:spPr>
      </p:cxn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2003569E-16CA-4B3A-9EAB-8587448D4F08}"/>
              </a:ext>
            </a:extLst>
          </p:cNvPr>
          <p:cNvCxnSpPr>
            <a:cxnSpLocks/>
          </p:cNvCxnSpPr>
          <p:nvPr/>
        </p:nvCxnSpPr>
        <p:spPr bwMode="auto">
          <a:xfrm flipV="1">
            <a:off x="3923928" y="5071561"/>
            <a:ext cx="3690410" cy="805711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</p:spPr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301410E7-F597-4452-BC09-72BB7B1C66FC}"/>
              </a:ext>
            </a:extLst>
          </p:cNvPr>
          <p:cNvSpPr/>
          <p:nvPr/>
        </p:nvSpPr>
        <p:spPr>
          <a:xfrm>
            <a:off x="6098429" y="1272347"/>
            <a:ext cx="304557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b="0" dirty="0">
                <a:latin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Ian Goodfellow et al., “Generative</a:t>
            </a:r>
          </a:p>
          <a:p>
            <a:r>
              <a:rPr lang="zh-CN" altLang="en-US" sz="1400" b="0" dirty="0">
                <a:latin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Adversarial Nets”, NIPS 2014</a:t>
            </a:r>
            <a:endParaRPr lang="zh-CN" altLang="en-US" sz="14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21380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1187624" y="260648"/>
            <a:ext cx="7391400" cy="714375"/>
          </a:xfrm>
        </p:spPr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§</a:t>
            </a:r>
            <a:r>
              <a:rPr lang="zh-CN" altLang="en-US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生成对抗网络</a:t>
            </a:r>
            <a:r>
              <a:rPr lang="en-US" altLang="zh-CN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(GAN</a:t>
            </a:r>
            <a:r>
              <a:rPr lang="zh-CN" altLang="en-US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）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A33951F-5F84-42A8-BB16-740151351188}"/>
              </a:ext>
            </a:extLst>
          </p:cNvPr>
          <p:cNvSpPr txBox="1"/>
          <p:nvPr/>
        </p:nvSpPr>
        <p:spPr>
          <a:xfrm>
            <a:off x="395536" y="1484784"/>
            <a:ext cx="31896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生成对抗网络：卷积结构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792603D-31D0-4366-ABCE-1962BCA76563}"/>
              </a:ext>
            </a:extLst>
          </p:cNvPr>
          <p:cNvSpPr txBox="1"/>
          <p:nvPr/>
        </p:nvSpPr>
        <p:spPr>
          <a:xfrm>
            <a:off x="395536" y="1984657"/>
            <a:ext cx="45725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0" dirty="0"/>
              <a:t>生成器是具有反卷积的上采样网络</a:t>
            </a:r>
          </a:p>
          <a:p>
            <a:r>
              <a:rPr lang="zh-CN" altLang="en-US" sz="1600" b="0" dirty="0"/>
              <a:t>鉴别器是一个卷积网络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A5EAFEF-9F40-4531-B486-3CE123F43A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6057" y="2658193"/>
            <a:ext cx="7074406" cy="2872692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C7947337-B78B-44D6-94A2-D010213AB00B}"/>
              </a:ext>
            </a:extLst>
          </p:cNvPr>
          <p:cNvSpPr/>
          <p:nvPr/>
        </p:nvSpPr>
        <p:spPr>
          <a:xfrm>
            <a:off x="395536" y="6334780"/>
            <a:ext cx="777686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b="0" dirty="0">
                <a:latin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Radford et al, “Unsupervised Representation Learning with Deep Convolutional Generative Adversarial Networks”, ICLR 2016</a:t>
            </a:r>
            <a:endParaRPr lang="zh-CN" altLang="en-US" sz="14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642967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1187624" y="260648"/>
            <a:ext cx="7391400" cy="714375"/>
          </a:xfrm>
        </p:spPr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§</a:t>
            </a:r>
            <a:r>
              <a:rPr lang="zh-CN" altLang="en-US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生成对抗网络</a:t>
            </a:r>
            <a:r>
              <a:rPr lang="en-US" altLang="zh-CN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(GAN</a:t>
            </a:r>
            <a:r>
              <a:rPr lang="zh-CN" altLang="en-US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）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792603D-31D0-4366-ABCE-1962BCA76563}"/>
              </a:ext>
            </a:extLst>
          </p:cNvPr>
          <p:cNvSpPr txBox="1"/>
          <p:nvPr/>
        </p:nvSpPr>
        <p:spPr>
          <a:xfrm>
            <a:off x="395536" y="3269854"/>
            <a:ext cx="1800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从这样的模型生成的样本具有很高的质量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7947337-B78B-44D6-94A2-D010213AB00B}"/>
              </a:ext>
            </a:extLst>
          </p:cNvPr>
          <p:cNvSpPr/>
          <p:nvPr/>
        </p:nvSpPr>
        <p:spPr>
          <a:xfrm>
            <a:off x="395536" y="6305109"/>
            <a:ext cx="158417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b="0" dirty="0">
                <a:latin typeface="Times New Roman" panose="02020603050405020304" pitchFamily="18" charset="0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Radford et al, ICLR 2016</a:t>
            </a:r>
            <a:endParaRPr lang="zh-CN" altLang="en-US" sz="14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811D9FE-D16D-48F1-AECE-BB1058FCA5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1720" y="2048623"/>
            <a:ext cx="6751724" cy="4104456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D7CD2766-5341-469F-AE8F-2F3D6D0C753B}"/>
              </a:ext>
            </a:extLst>
          </p:cNvPr>
          <p:cNvSpPr txBox="1"/>
          <p:nvPr/>
        </p:nvSpPr>
        <p:spPr>
          <a:xfrm>
            <a:off x="395536" y="1484784"/>
            <a:ext cx="31896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生成对抗网络：卷积结构</a:t>
            </a:r>
          </a:p>
        </p:txBody>
      </p:sp>
    </p:spTree>
    <p:extLst>
      <p:ext uri="{BB962C8B-B14F-4D97-AF65-F5344CB8AC3E}">
        <p14:creationId xmlns:p14="http://schemas.microsoft.com/office/powerpoint/2010/main" val="343076633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1187624" y="260648"/>
            <a:ext cx="7391400" cy="714375"/>
          </a:xfrm>
        </p:spPr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§</a:t>
            </a:r>
            <a:r>
              <a:rPr lang="zh-CN" altLang="en-US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生成对抗网络</a:t>
            </a:r>
            <a:r>
              <a:rPr lang="en-US" altLang="zh-CN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(GAN</a:t>
            </a:r>
            <a:r>
              <a:rPr lang="zh-CN" altLang="en-US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）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792603D-31D0-4366-ABCE-1962BCA76563}"/>
              </a:ext>
            </a:extLst>
          </p:cNvPr>
          <p:cNvSpPr txBox="1"/>
          <p:nvPr/>
        </p:nvSpPr>
        <p:spPr>
          <a:xfrm>
            <a:off x="395536" y="3269854"/>
            <a:ext cx="12961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在潜在空间中的随机点之间插值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811D9FE-D16D-48F1-AECE-BB1058FCA5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07704" y="2132856"/>
            <a:ext cx="6984776" cy="3888432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D7CD2766-5341-469F-AE8F-2F3D6D0C753B}"/>
              </a:ext>
            </a:extLst>
          </p:cNvPr>
          <p:cNvSpPr txBox="1"/>
          <p:nvPr/>
        </p:nvSpPr>
        <p:spPr>
          <a:xfrm>
            <a:off x="395536" y="1484784"/>
            <a:ext cx="31896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生成对抗网络：卷积结构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1D5EDB7-881F-46E4-9241-5CBF0985EA86}"/>
              </a:ext>
            </a:extLst>
          </p:cNvPr>
          <p:cNvSpPr/>
          <p:nvPr/>
        </p:nvSpPr>
        <p:spPr>
          <a:xfrm>
            <a:off x="395536" y="6305109"/>
            <a:ext cx="158417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b="0" dirty="0">
                <a:latin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Radford et al, ICLR 2016</a:t>
            </a:r>
            <a:endParaRPr lang="zh-CN" altLang="en-US" sz="14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291436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1187624" y="260648"/>
            <a:ext cx="7391400" cy="714375"/>
          </a:xfrm>
        </p:spPr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§</a:t>
            </a:r>
            <a:r>
              <a:rPr lang="zh-CN" altLang="en-US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生成对抗网络</a:t>
            </a:r>
            <a:r>
              <a:rPr lang="en-US" altLang="zh-CN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(GAN</a:t>
            </a:r>
            <a:r>
              <a:rPr lang="zh-CN" altLang="en-US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）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792603D-31D0-4366-ABCE-1962BCA76563}"/>
              </a:ext>
            </a:extLst>
          </p:cNvPr>
          <p:cNvSpPr txBox="1"/>
          <p:nvPr/>
        </p:nvSpPr>
        <p:spPr>
          <a:xfrm>
            <a:off x="1907704" y="2350621"/>
            <a:ext cx="10054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0" dirty="0"/>
              <a:t>笑脸</a:t>
            </a:r>
            <a:endParaRPr lang="en-US" altLang="zh-CN" sz="1600" b="0" dirty="0"/>
          </a:p>
          <a:p>
            <a:pPr algn="ctr"/>
            <a:r>
              <a:rPr lang="zh-CN" altLang="en-US" sz="1600" b="0" dirty="0"/>
              <a:t>女性样本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7CD2766-5341-469F-AE8F-2F3D6D0C753B}"/>
              </a:ext>
            </a:extLst>
          </p:cNvPr>
          <p:cNvSpPr txBox="1"/>
          <p:nvPr/>
        </p:nvSpPr>
        <p:spPr>
          <a:xfrm>
            <a:off x="395536" y="1484784"/>
            <a:ext cx="46085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生成对抗网络：对向量做一些数学运算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AE9BA1C-FE8F-4460-8A19-268F3ED4E4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15" b="32156"/>
          <a:stretch/>
        </p:blipFill>
        <p:spPr>
          <a:xfrm>
            <a:off x="1475657" y="2996953"/>
            <a:ext cx="4608512" cy="209051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2245E923-2A73-4105-B815-17CA10BE2DB8}"/>
              </a:ext>
            </a:extLst>
          </p:cNvPr>
          <p:cNvSpPr/>
          <p:nvPr/>
        </p:nvSpPr>
        <p:spPr>
          <a:xfrm>
            <a:off x="3545398" y="2350621"/>
            <a:ext cx="100540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600" b="0" dirty="0"/>
              <a:t>淡定脸</a:t>
            </a:r>
            <a:endParaRPr lang="en-US" altLang="zh-CN" sz="1600" b="0" dirty="0"/>
          </a:p>
          <a:p>
            <a:pPr algn="ctr"/>
            <a:r>
              <a:rPr lang="zh-CN" altLang="en-US" sz="1600" b="0" dirty="0"/>
              <a:t>女性样本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9FA0D1C-7D94-4196-92BA-DFC2BB5C4F06}"/>
              </a:ext>
            </a:extLst>
          </p:cNvPr>
          <p:cNvSpPr/>
          <p:nvPr/>
        </p:nvSpPr>
        <p:spPr>
          <a:xfrm>
            <a:off x="5216439" y="2350620"/>
            <a:ext cx="100540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600" b="0" dirty="0"/>
              <a:t>淡定脸</a:t>
            </a:r>
            <a:endParaRPr lang="en-US" altLang="zh-CN" sz="1600" b="0" dirty="0"/>
          </a:p>
          <a:p>
            <a:pPr algn="ctr"/>
            <a:r>
              <a:rPr lang="zh-CN" altLang="en-US" sz="1600" b="0" dirty="0"/>
              <a:t>男性样本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DB5EC1A-B15E-493E-A4AE-1995C6CB9683}"/>
              </a:ext>
            </a:extLst>
          </p:cNvPr>
          <p:cNvSpPr txBox="1"/>
          <p:nvPr/>
        </p:nvSpPr>
        <p:spPr>
          <a:xfrm>
            <a:off x="470253" y="3717032"/>
            <a:ext cx="10054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0" dirty="0"/>
              <a:t>从模型中采样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775F4CC8-39D3-442B-9119-8A13D4BF6485}"/>
              </a:ext>
            </a:extLst>
          </p:cNvPr>
          <p:cNvSpPr/>
          <p:nvPr/>
        </p:nvSpPr>
        <p:spPr>
          <a:xfrm>
            <a:off x="395536" y="6305109"/>
            <a:ext cx="158417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b="0" dirty="0">
                <a:latin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Radford et al, ICLR 2016</a:t>
            </a:r>
            <a:endParaRPr lang="zh-CN" altLang="en-US" sz="14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53814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1187624" y="260648"/>
            <a:ext cx="7391400" cy="714375"/>
          </a:xfrm>
        </p:spPr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§</a:t>
            </a:r>
            <a:r>
              <a:rPr lang="zh-CN" altLang="en-US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生成模型</a:t>
            </a:r>
          </a:p>
        </p:txBody>
      </p:sp>
      <p:sp>
        <p:nvSpPr>
          <p:cNvPr id="10" name="文本框 3">
            <a:extLst>
              <a:ext uri="{FF2B5EF4-FFF2-40B4-BE49-F238E27FC236}">
                <a16:creationId xmlns:a16="http://schemas.microsoft.com/office/drawing/2014/main" id="{D8CBD1CB-A22D-483B-9CEB-A9BA3AD3E7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7544" y="1484784"/>
            <a:ext cx="8568952" cy="47089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b="1" dirty="0">
                <a:latin typeface="+mn-ea"/>
                <a:ea typeface="+mn-ea"/>
                <a:cs typeface="+mn-ea"/>
              </a:rPr>
              <a:t>为什么要使用生成模型？</a:t>
            </a:r>
            <a:endParaRPr lang="en-US" altLang="zh-CN" b="1" dirty="0">
              <a:latin typeface="+mn-ea"/>
              <a:ea typeface="+mn-ea"/>
              <a:cs typeface="+mn-ea"/>
            </a:endParaRPr>
          </a:p>
          <a:p>
            <a:pPr>
              <a:spcBef>
                <a:spcPct val="0"/>
              </a:spcBef>
              <a:buClrTx/>
              <a:buFontTx/>
              <a:buNone/>
            </a:pPr>
            <a:endParaRPr lang="en-US" altLang="zh-CN" sz="2400" b="1" dirty="0">
              <a:latin typeface="+mn-ea"/>
              <a:ea typeface="+mn-ea"/>
              <a:cs typeface="+mn-ea"/>
            </a:endParaRPr>
          </a:p>
          <a:p>
            <a:pPr>
              <a:spcBef>
                <a:spcPct val="0"/>
              </a:spcBef>
              <a:spcAft>
                <a:spcPts val="600"/>
              </a:spcAft>
              <a:buClrTx/>
              <a:buFontTx/>
              <a:buNone/>
            </a:pPr>
            <a:r>
              <a:rPr lang="en-US" altLang="zh-CN" sz="1800" b="0" dirty="0">
                <a:latin typeface="+mn-ea"/>
                <a:ea typeface="+mn-ea"/>
                <a:cs typeface="+mn-ea"/>
              </a:rPr>
              <a:t>-</a:t>
            </a:r>
            <a:r>
              <a:rPr lang="zh-CN" altLang="en-US" sz="1800" b="0" dirty="0">
                <a:latin typeface="+mn-ea"/>
                <a:ea typeface="+mn-ea"/>
                <a:cs typeface="+mn-ea"/>
              </a:rPr>
              <a:t>用于艺术品，超分辨率，着色等的真实样本</a:t>
            </a:r>
            <a:endParaRPr lang="en-US" altLang="zh-CN" sz="1800" b="0" dirty="0">
              <a:latin typeface="+mn-ea"/>
              <a:ea typeface="+mn-ea"/>
              <a:cs typeface="+mn-ea"/>
            </a:endParaRPr>
          </a:p>
          <a:p>
            <a:pPr>
              <a:spcBef>
                <a:spcPct val="0"/>
              </a:spcBef>
              <a:spcAft>
                <a:spcPts val="600"/>
              </a:spcAft>
              <a:buClrTx/>
              <a:buFontTx/>
              <a:buNone/>
            </a:pPr>
            <a:endParaRPr lang="en-US" altLang="zh-CN" sz="1800" b="0" dirty="0">
              <a:latin typeface="+mn-ea"/>
              <a:ea typeface="+mn-ea"/>
              <a:cs typeface="+mn-ea"/>
            </a:endParaRPr>
          </a:p>
          <a:p>
            <a:pPr>
              <a:spcBef>
                <a:spcPct val="0"/>
              </a:spcBef>
              <a:spcAft>
                <a:spcPts val="600"/>
              </a:spcAft>
              <a:buClrTx/>
              <a:buFontTx/>
              <a:buNone/>
            </a:pPr>
            <a:endParaRPr lang="en-US" altLang="zh-CN" sz="1800" b="0" dirty="0">
              <a:latin typeface="+mn-ea"/>
              <a:ea typeface="+mn-ea"/>
              <a:cs typeface="+mn-ea"/>
            </a:endParaRPr>
          </a:p>
          <a:p>
            <a:pPr>
              <a:spcBef>
                <a:spcPct val="0"/>
              </a:spcBef>
              <a:spcAft>
                <a:spcPts val="600"/>
              </a:spcAft>
              <a:buClrTx/>
              <a:buFontTx/>
              <a:buNone/>
            </a:pPr>
            <a:endParaRPr lang="en-US" altLang="zh-CN" sz="1800" b="0" dirty="0">
              <a:latin typeface="+mn-ea"/>
              <a:ea typeface="+mn-ea"/>
              <a:cs typeface="+mn-ea"/>
            </a:endParaRPr>
          </a:p>
          <a:p>
            <a:pPr>
              <a:spcBef>
                <a:spcPct val="0"/>
              </a:spcBef>
              <a:spcAft>
                <a:spcPts val="600"/>
              </a:spcAft>
              <a:buClrTx/>
              <a:buFontTx/>
              <a:buNone/>
            </a:pPr>
            <a:endParaRPr lang="en-US" altLang="zh-CN" sz="1800" b="0" dirty="0">
              <a:latin typeface="+mn-ea"/>
              <a:ea typeface="+mn-ea"/>
              <a:cs typeface="+mn-ea"/>
            </a:endParaRPr>
          </a:p>
          <a:p>
            <a:pPr>
              <a:spcBef>
                <a:spcPct val="0"/>
              </a:spcBef>
              <a:spcAft>
                <a:spcPts val="600"/>
              </a:spcAft>
              <a:buClrTx/>
              <a:buFontTx/>
              <a:buNone/>
            </a:pPr>
            <a:endParaRPr lang="en-US" altLang="zh-CN" sz="1800" b="0" dirty="0">
              <a:latin typeface="+mn-ea"/>
              <a:ea typeface="+mn-ea"/>
              <a:cs typeface="+mn-ea"/>
            </a:endParaRPr>
          </a:p>
          <a:p>
            <a:pPr>
              <a:spcBef>
                <a:spcPct val="0"/>
              </a:spcBef>
              <a:spcAft>
                <a:spcPts val="600"/>
              </a:spcAft>
              <a:buClrTx/>
              <a:buFontTx/>
              <a:buNone/>
            </a:pPr>
            <a:endParaRPr lang="en-US" altLang="zh-CN" sz="1800" b="0" dirty="0">
              <a:latin typeface="+mn-ea"/>
              <a:ea typeface="+mn-ea"/>
              <a:cs typeface="+mn-ea"/>
            </a:endParaRPr>
          </a:p>
          <a:p>
            <a:pPr>
              <a:spcBef>
                <a:spcPct val="0"/>
              </a:spcBef>
              <a:spcAft>
                <a:spcPts val="600"/>
              </a:spcAft>
              <a:buClrTx/>
              <a:buFontTx/>
              <a:buNone/>
            </a:pPr>
            <a:r>
              <a:rPr lang="en-US" altLang="zh-CN" sz="1800" dirty="0">
                <a:latin typeface="+mn-ea"/>
                <a:ea typeface="+mn-ea"/>
                <a:cs typeface="+mn-ea"/>
              </a:rPr>
              <a:t>-</a:t>
            </a:r>
            <a:r>
              <a:rPr lang="zh-CN" altLang="en-US" sz="1800" b="0" dirty="0">
                <a:latin typeface="+mn-ea"/>
                <a:ea typeface="+mn-ea"/>
                <a:cs typeface="+mn-ea"/>
              </a:rPr>
              <a:t>时间序列数据的生成模型可用于仿真和计划（强化学习应用）</a:t>
            </a:r>
            <a:endParaRPr lang="en-US" altLang="zh-CN" sz="1800" b="0" dirty="0">
              <a:latin typeface="+mn-ea"/>
              <a:ea typeface="+mn-ea"/>
              <a:cs typeface="+mn-ea"/>
            </a:endParaRPr>
          </a:p>
          <a:p>
            <a:pPr>
              <a:spcBef>
                <a:spcPct val="0"/>
              </a:spcBef>
              <a:spcAft>
                <a:spcPts val="600"/>
              </a:spcAft>
              <a:buClrTx/>
              <a:buFontTx/>
              <a:buNone/>
            </a:pPr>
            <a:endParaRPr lang="en-US" altLang="zh-CN" sz="1800" b="0" dirty="0">
              <a:latin typeface="+mn-ea"/>
              <a:ea typeface="+mn-ea"/>
              <a:cs typeface="+mn-ea"/>
            </a:endParaRPr>
          </a:p>
          <a:p>
            <a:pPr>
              <a:spcBef>
                <a:spcPct val="0"/>
              </a:spcBef>
              <a:spcAft>
                <a:spcPts val="600"/>
              </a:spcAft>
              <a:buClrTx/>
              <a:buFontTx/>
              <a:buNone/>
            </a:pPr>
            <a:r>
              <a:rPr lang="en-US" altLang="zh-CN" sz="1800" b="0" dirty="0">
                <a:latin typeface="+mn-ea"/>
                <a:ea typeface="+mn-ea"/>
                <a:cs typeface="+mn-ea"/>
              </a:rPr>
              <a:t>-</a:t>
            </a:r>
            <a:r>
              <a:rPr lang="zh-CN" altLang="en-US" sz="1800" b="0" dirty="0">
                <a:latin typeface="+mn-ea"/>
                <a:ea typeface="+mn-ea"/>
                <a:cs typeface="+mn-ea"/>
              </a:rPr>
              <a:t>训练生成模型还可以推断潜在的表示形式，这些表示形式可以用作一般特征</a:t>
            </a:r>
            <a:endParaRPr lang="en-US" altLang="zh-CN" sz="1800" b="0" dirty="0">
              <a:latin typeface="+mn-ea"/>
              <a:ea typeface="+mn-ea"/>
              <a:cs typeface="+mn-ea"/>
            </a:endParaRPr>
          </a:p>
          <a:p>
            <a:pPr>
              <a:spcBef>
                <a:spcPct val="0"/>
              </a:spcBef>
              <a:spcAft>
                <a:spcPts val="600"/>
              </a:spcAft>
              <a:buClrTx/>
              <a:buFontTx/>
              <a:buNone/>
            </a:pPr>
            <a:endParaRPr lang="en-US" altLang="zh-CN" sz="1800" dirty="0">
              <a:latin typeface="+mn-ea"/>
              <a:ea typeface="+mn-ea"/>
              <a:cs typeface="+mn-ea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A3BFD2D-631B-4F38-9822-A685856B36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3" y="2780928"/>
            <a:ext cx="8111481" cy="1754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1278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1187624" y="260648"/>
            <a:ext cx="7391400" cy="714375"/>
          </a:xfrm>
        </p:spPr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§</a:t>
            </a:r>
            <a:r>
              <a:rPr lang="zh-CN" altLang="en-US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生成对抗网络</a:t>
            </a:r>
            <a:r>
              <a:rPr lang="en-US" altLang="zh-CN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(GAN</a:t>
            </a:r>
            <a:r>
              <a:rPr lang="zh-CN" altLang="en-US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）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792603D-31D0-4366-ABCE-1962BCA76563}"/>
              </a:ext>
            </a:extLst>
          </p:cNvPr>
          <p:cNvSpPr txBox="1"/>
          <p:nvPr/>
        </p:nvSpPr>
        <p:spPr>
          <a:xfrm>
            <a:off x="1907704" y="2350621"/>
            <a:ext cx="10054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0" dirty="0"/>
              <a:t>笑脸</a:t>
            </a:r>
            <a:endParaRPr lang="en-US" altLang="zh-CN" sz="1600" b="0" dirty="0"/>
          </a:p>
          <a:p>
            <a:pPr algn="ctr"/>
            <a:r>
              <a:rPr lang="zh-CN" altLang="en-US" sz="1600" b="0" dirty="0"/>
              <a:t>女性样本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7CD2766-5341-469F-AE8F-2F3D6D0C753B}"/>
              </a:ext>
            </a:extLst>
          </p:cNvPr>
          <p:cNvSpPr txBox="1"/>
          <p:nvPr/>
        </p:nvSpPr>
        <p:spPr>
          <a:xfrm>
            <a:off x="395535" y="1484784"/>
            <a:ext cx="48209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生成对抗网络：对向量做一些数学运算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AE9BA1C-FE8F-4460-8A19-268F3ED4E4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56" y="2996952"/>
            <a:ext cx="4641689" cy="3081337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2245E923-2A73-4105-B815-17CA10BE2DB8}"/>
              </a:ext>
            </a:extLst>
          </p:cNvPr>
          <p:cNvSpPr/>
          <p:nvPr/>
        </p:nvSpPr>
        <p:spPr>
          <a:xfrm>
            <a:off x="3545398" y="2350621"/>
            <a:ext cx="100540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600" b="0" dirty="0"/>
              <a:t>淡定脸</a:t>
            </a:r>
            <a:endParaRPr lang="en-US" altLang="zh-CN" sz="1600" b="0" dirty="0"/>
          </a:p>
          <a:p>
            <a:pPr algn="ctr"/>
            <a:r>
              <a:rPr lang="zh-CN" altLang="en-US" sz="1600" b="0" dirty="0"/>
              <a:t>女性样本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9FA0D1C-7D94-4196-92BA-DFC2BB5C4F06}"/>
              </a:ext>
            </a:extLst>
          </p:cNvPr>
          <p:cNvSpPr/>
          <p:nvPr/>
        </p:nvSpPr>
        <p:spPr>
          <a:xfrm>
            <a:off x="5216439" y="2350620"/>
            <a:ext cx="100540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600" b="0" dirty="0"/>
              <a:t>淡定脸</a:t>
            </a:r>
            <a:endParaRPr lang="en-US" altLang="zh-CN" sz="1600" b="0" dirty="0"/>
          </a:p>
          <a:p>
            <a:pPr algn="ctr"/>
            <a:r>
              <a:rPr lang="zh-CN" altLang="en-US" sz="1600" b="0" dirty="0"/>
              <a:t>男性样本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DB5EC1A-B15E-493E-A4AE-1995C6CB9683}"/>
              </a:ext>
            </a:extLst>
          </p:cNvPr>
          <p:cNvSpPr txBox="1"/>
          <p:nvPr/>
        </p:nvSpPr>
        <p:spPr>
          <a:xfrm>
            <a:off x="470253" y="3717032"/>
            <a:ext cx="10054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0" dirty="0"/>
              <a:t>从模型中采样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51F616F4-9FC0-4213-AAF7-F80C491495F0}"/>
                  </a:ext>
                </a:extLst>
              </p:cNvPr>
              <p:cNvSpPr txBox="1"/>
              <p:nvPr/>
            </p:nvSpPr>
            <p:spPr>
              <a:xfrm>
                <a:off x="288934" y="5247292"/>
                <a:ext cx="1584176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600" b="0" dirty="0"/>
                  <a:t>取能够生成这几种样本的</a:t>
                </a:r>
                <a14:m>
                  <m:oMath xmlns:m="http://schemas.openxmlformats.org/officeDocument/2006/math">
                    <m:r>
                      <a:rPr lang="zh-CN" altLang="en-US" sz="1600" b="0" i="1" smtClean="0">
                        <a:latin typeface="Cambria Math" panose="02040503050406030204" pitchFamily="18" charset="0"/>
                      </a:rPr>
                      <m:t>𝓏</m:t>
                    </m:r>
                  </m:oMath>
                </a14:m>
                <a:r>
                  <a:rPr lang="zh-CN" altLang="en-US" sz="1600" b="0" dirty="0"/>
                  <a:t>向量的平均向量</a:t>
                </a:r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51F616F4-9FC0-4213-AAF7-F80C491495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934" y="5247292"/>
                <a:ext cx="1584176" cy="830997"/>
              </a:xfrm>
              <a:prstGeom prst="rect">
                <a:avLst/>
              </a:prstGeom>
              <a:blipFill>
                <a:blip r:embed="rId4"/>
                <a:stretch>
                  <a:fillRect t="-2206" b="-808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矩形 12">
            <a:extLst>
              <a:ext uri="{FF2B5EF4-FFF2-40B4-BE49-F238E27FC236}">
                <a16:creationId xmlns:a16="http://schemas.microsoft.com/office/drawing/2014/main" id="{906CFD8A-2B75-4708-B7C1-8CE48C078B04}"/>
              </a:ext>
            </a:extLst>
          </p:cNvPr>
          <p:cNvSpPr/>
          <p:nvPr/>
        </p:nvSpPr>
        <p:spPr>
          <a:xfrm>
            <a:off x="395536" y="6305109"/>
            <a:ext cx="158417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b="0" dirty="0">
                <a:latin typeface="Times New Roman" panose="02020603050405020304" pitchFamily="18" charset="0"/>
                <a:cs typeface="Times New Roman" panose="02020603050405020304" pitchFamily="18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Radford et al, ICLR 2016</a:t>
            </a:r>
            <a:endParaRPr lang="zh-CN" altLang="en-US" sz="14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029425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1187624" y="260648"/>
            <a:ext cx="7391400" cy="714375"/>
          </a:xfrm>
        </p:spPr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§</a:t>
            </a:r>
            <a:r>
              <a:rPr lang="zh-CN" altLang="en-US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生成对抗网络</a:t>
            </a:r>
            <a:r>
              <a:rPr lang="en-US" altLang="zh-CN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(GAN</a:t>
            </a:r>
            <a:r>
              <a:rPr lang="zh-CN" altLang="en-US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）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792603D-31D0-4366-ABCE-1962BCA76563}"/>
              </a:ext>
            </a:extLst>
          </p:cNvPr>
          <p:cNvSpPr txBox="1"/>
          <p:nvPr/>
        </p:nvSpPr>
        <p:spPr>
          <a:xfrm>
            <a:off x="1907704" y="2350621"/>
            <a:ext cx="10054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0" dirty="0"/>
              <a:t>笑脸</a:t>
            </a:r>
            <a:endParaRPr lang="en-US" altLang="zh-CN" sz="1600" b="0" dirty="0"/>
          </a:p>
          <a:p>
            <a:pPr algn="ctr"/>
            <a:r>
              <a:rPr lang="zh-CN" altLang="en-US" sz="1600" b="0" dirty="0"/>
              <a:t>女性样本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7CD2766-5341-469F-AE8F-2F3D6D0C753B}"/>
              </a:ext>
            </a:extLst>
          </p:cNvPr>
          <p:cNvSpPr txBox="1"/>
          <p:nvPr/>
        </p:nvSpPr>
        <p:spPr>
          <a:xfrm>
            <a:off x="395535" y="1484784"/>
            <a:ext cx="46416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生成对抗网络：对向量做一些数学运算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AE9BA1C-FE8F-4460-8A19-268F3ED4E4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56" y="2996952"/>
            <a:ext cx="4641689" cy="3081337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2245E923-2A73-4105-B815-17CA10BE2DB8}"/>
              </a:ext>
            </a:extLst>
          </p:cNvPr>
          <p:cNvSpPr/>
          <p:nvPr/>
        </p:nvSpPr>
        <p:spPr>
          <a:xfrm>
            <a:off x="3545398" y="2350621"/>
            <a:ext cx="100540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600" b="0" dirty="0"/>
              <a:t>淡定脸</a:t>
            </a:r>
            <a:endParaRPr lang="en-US" altLang="zh-CN" sz="1600" b="0" dirty="0"/>
          </a:p>
          <a:p>
            <a:pPr algn="ctr"/>
            <a:r>
              <a:rPr lang="zh-CN" altLang="en-US" sz="1600" b="0" dirty="0"/>
              <a:t>女性样本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9FA0D1C-7D94-4196-92BA-DFC2BB5C4F06}"/>
              </a:ext>
            </a:extLst>
          </p:cNvPr>
          <p:cNvSpPr/>
          <p:nvPr/>
        </p:nvSpPr>
        <p:spPr>
          <a:xfrm>
            <a:off x="5216439" y="2350620"/>
            <a:ext cx="100540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600" b="0" dirty="0"/>
              <a:t>淡定脸</a:t>
            </a:r>
            <a:endParaRPr lang="en-US" altLang="zh-CN" sz="1600" b="0" dirty="0"/>
          </a:p>
          <a:p>
            <a:pPr algn="ctr"/>
            <a:r>
              <a:rPr lang="zh-CN" altLang="en-US" sz="1600" b="0" dirty="0"/>
              <a:t>男性样本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DB5EC1A-B15E-493E-A4AE-1995C6CB9683}"/>
              </a:ext>
            </a:extLst>
          </p:cNvPr>
          <p:cNvSpPr txBox="1"/>
          <p:nvPr/>
        </p:nvSpPr>
        <p:spPr>
          <a:xfrm>
            <a:off x="470253" y="3717032"/>
            <a:ext cx="10054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0" dirty="0"/>
              <a:t>从模型中采样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51F616F4-9FC0-4213-AAF7-F80C491495F0}"/>
                  </a:ext>
                </a:extLst>
              </p:cNvPr>
              <p:cNvSpPr txBox="1"/>
              <p:nvPr/>
            </p:nvSpPr>
            <p:spPr>
              <a:xfrm>
                <a:off x="288934" y="5247292"/>
                <a:ext cx="1584176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600" b="0" dirty="0"/>
                  <a:t>取能够生成这几种样本的</a:t>
                </a:r>
                <a14:m>
                  <m:oMath xmlns:m="http://schemas.openxmlformats.org/officeDocument/2006/math">
                    <m:r>
                      <a:rPr lang="zh-CN" altLang="en-US" sz="1600" b="0" i="1" smtClean="0">
                        <a:latin typeface="Cambria Math" panose="02040503050406030204" pitchFamily="18" charset="0"/>
                      </a:rPr>
                      <m:t>𝓏</m:t>
                    </m:r>
                  </m:oMath>
                </a14:m>
                <a:r>
                  <a:rPr lang="zh-CN" altLang="en-US" sz="1600" b="0" dirty="0"/>
                  <a:t>向量的平均向量</a:t>
                </a:r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51F616F4-9FC0-4213-AAF7-F80C491495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934" y="5247292"/>
                <a:ext cx="1584176" cy="830997"/>
              </a:xfrm>
              <a:prstGeom prst="rect">
                <a:avLst/>
              </a:prstGeom>
              <a:blipFill>
                <a:blip r:embed="rId4"/>
                <a:stretch>
                  <a:fillRect t="-2206" b="-808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>
            <a:extLst>
              <a:ext uri="{FF2B5EF4-FFF2-40B4-BE49-F238E27FC236}">
                <a16:creationId xmlns:a16="http://schemas.microsoft.com/office/drawing/2014/main" id="{3669F91B-6D00-41BE-B68B-F2FB1B1EB37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1283"/>
          <a:stretch/>
        </p:blipFill>
        <p:spPr>
          <a:xfrm>
            <a:off x="6091679" y="3788126"/>
            <a:ext cx="2944817" cy="2290163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62283983-7C0D-4E75-BE4B-FB5935F3F4B7}"/>
              </a:ext>
            </a:extLst>
          </p:cNvPr>
          <p:cNvSpPr/>
          <p:nvPr/>
        </p:nvSpPr>
        <p:spPr>
          <a:xfrm>
            <a:off x="7452320" y="3136612"/>
            <a:ext cx="100540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600" b="0" dirty="0"/>
              <a:t>笑脸</a:t>
            </a:r>
            <a:endParaRPr lang="en-US" altLang="zh-CN" sz="1600" b="0" dirty="0"/>
          </a:p>
          <a:p>
            <a:pPr algn="ctr"/>
            <a:r>
              <a:rPr lang="zh-CN" altLang="en-US" sz="1600" b="0" dirty="0"/>
              <a:t>男性样本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977EB92C-FBDB-4CF1-91A5-B9A1F87649E9}"/>
              </a:ext>
            </a:extLst>
          </p:cNvPr>
          <p:cNvSpPr/>
          <p:nvPr/>
        </p:nvSpPr>
        <p:spPr>
          <a:xfrm>
            <a:off x="395536" y="6305109"/>
            <a:ext cx="158417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b="0" dirty="0">
                <a:latin typeface="Times New Roman" panose="02020603050405020304" pitchFamily="18" charset="0"/>
                <a:cs typeface="Times New Roman" panose="02020603050405020304" pitchFamily="18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Radford et al, ICLR 2016</a:t>
            </a:r>
            <a:endParaRPr lang="zh-CN" altLang="en-US" sz="14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501628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1187624" y="260648"/>
            <a:ext cx="7391400" cy="714375"/>
          </a:xfrm>
        </p:spPr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§</a:t>
            </a:r>
            <a:r>
              <a:rPr lang="zh-CN" altLang="en-US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生成对抗网络</a:t>
            </a:r>
            <a:r>
              <a:rPr lang="en-US" altLang="zh-CN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(GAN</a:t>
            </a:r>
            <a:r>
              <a:rPr lang="zh-CN" altLang="en-US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）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792603D-31D0-4366-ABCE-1962BCA76563}"/>
              </a:ext>
            </a:extLst>
          </p:cNvPr>
          <p:cNvSpPr txBox="1"/>
          <p:nvPr/>
        </p:nvSpPr>
        <p:spPr>
          <a:xfrm>
            <a:off x="1710976" y="2412177"/>
            <a:ext cx="10054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0" dirty="0"/>
              <a:t>戴眼镜</a:t>
            </a:r>
            <a:endParaRPr lang="en-US" altLang="zh-CN" sz="1600" b="0" dirty="0"/>
          </a:p>
          <a:p>
            <a:pPr algn="ctr"/>
            <a:r>
              <a:rPr lang="zh-CN" altLang="en-US" sz="1600" b="0" dirty="0"/>
              <a:t>男性样本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7CD2766-5341-469F-AE8F-2F3D6D0C753B}"/>
              </a:ext>
            </a:extLst>
          </p:cNvPr>
          <p:cNvSpPr txBox="1"/>
          <p:nvPr/>
        </p:nvSpPr>
        <p:spPr>
          <a:xfrm>
            <a:off x="395535" y="1484784"/>
            <a:ext cx="46416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生成对抗网络：对向量做一些数学运算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AE9BA1C-FE8F-4460-8A19-268F3ED4E45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91680" y="2996952"/>
            <a:ext cx="4320480" cy="3081337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2245E923-2A73-4105-B815-17CA10BE2DB8}"/>
              </a:ext>
            </a:extLst>
          </p:cNvPr>
          <p:cNvSpPr/>
          <p:nvPr/>
        </p:nvSpPr>
        <p:spPr>
          <a:xfrm>
            <a:off x="3364080" y="2412177"/>
            <a:ext cx="100540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600" b="0" dirty="0"/>
              <a:t>没有眼镜</a:t>
            </a:r>
            <a:endParaRPr lang="en-US" altLang="zh-CN" sz="1600" b="0" dirty="0"/>
          </a:p>
          <a:p>
            <a:pPr algn="ctr"/>
            <a:r>
              <a:rPr lang="zh-CN" altLang="en-US" sz="1600" b="0" dirty="0"/>
              <a:t>男性样本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9FA0D1C-7D94-4196-92BA-DFC2BB5C4F06}"/>
              </a:ext>
            </a:extLst>
          </p:cNvPr>
          <p:cNvSpPr/>
          <p:nvPr/>
        </p:nvSpPr>
        <p:spPr>
          <a:xfrm>
            <a:off x="5017184" y="2412177"/>
            <a:ext cx="100540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600" b="0" dirty="0"/>
              <a:t>没有眼镜</a:t>
            </a:r>
            <a:endParaRPr lang="en-US" altLang="zh-CN" sz="1600" b="0" dirty="0"/>
          </a:p>
          <a:p>
            <a:pPr algn="ctr"/>
            <a:r>
              <a:rPr lang="zh-CN" altLang="en-US" sz="1600" b="0" dirty="0"/>
              <a:t>女性样本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48E3B54E-A37E-4A1C-BD70-BC8E9C844559}"/>
              </a:ext>
            </a:extLst>
          </p:cNvPr>
          <p:cNvSpPr/>
          <p:nvPr/>
        </p:nvSpPr>
        <p:spPr>
          <a:xfrm>
            <a:off x="395536" y="6305109"/>
            <a:ext cx="158417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b="0" dirty="0">
                <a:latin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Radford et al, ICLR 2016</a:t>
            </a:r>
            <a:endParaRPr lang="zh-CN" altLang="en-US" sz="14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573849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1187624" y="260648"/>
            <a:ext cx="7391400" cy="714375"/>
          </a:xfrm>
        </p:spPr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§</a:t>
            </a:r>
            <a:r>
              <a:rPr lang="zh-CN" altLang="en-US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生成对抗网络</a:t>
            </a:r>
            <a:r>
              <a:rPr lang="en-US" altLang="zh-CN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(GAN</a:t>
            </a:r>
            <a:r>
              <a:rPr lang="zh-CN" altLang="en-US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）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792603D-31D0-4366-ABCE-1962BCA76563}"/>
              </a:ext>
            </a:extLst>
          </p:cNvPr>
          <p:cNvSpPr txBox="1"/>
          <p:nvPr/>
        </p:nvSpPr>
        <p:spPr>
          <a:xfrm>
            <a:off x="1710976" y="2412177"/>
            <a:ext cx="10054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0" dirty="0"/>
              <a:t>戴眼镜</a:t>
            </a:r>
            <a:endParaRPr lang="en-US" altLang="zh-CN" sz="1600" b="0" dirty="0"/>
          </a:p>
          <a:p>
            <a:pPr algn="ctr"/>
            <a:r>
              <a:rPr lang="zh-CN" altLang="en-US" sz="1600" b="0" dirty="0"/>
              <a:t>男性样本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7CD2766-5341-469F-AE8F-2F3D6D0C753B}"/>
              </a:ext>
            </a:extLst>
          </p:cNvPr>
          <p:cNvSpPr txBox="1"/>
          <p:nvPr/>
        </p:nvSpPr>
        <p:spPr>
          <a:xfrm>
            <a:off x="395535" y="1484784"/>
            <a:ext cx="46416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生成对抗网络：对向量做一些数学运算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AE9BA1C-FE8F-4460-8A19-268F3ED4E45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91680" y="2996952"/>
            <a:ext cx="4320480" cy="3081337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2245E923-2A73-4105-B815-17CA10BE2DB8}"/>
              </a:ext>
            </a:extLst>
          </p:cNvPr>
          <p:cNvSpPr/>
          <p:nvPr/>
        </p:nvSpPr>
        <p:spPr>
          <a:xfrm>
            <a:off x="3364080" y="2412177"/>
            <a:ext cx="100540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600" b="0" dirty="0"/>
              <a:t>没有眼镜</a:t>
            </a:r>
            <a:endParaRPr lang="en-US" altLang="zh-CN" sz="1600" b="0" dirty="0"/>
          </a:p>
          <a:p>
            <a:pPr algn="ctr"/>
            <a:r>
              <a:rPr lang="zh-CN" altLang="en-US" sz="1600" b="0" dirty="0"/>
              <a:t>男性样本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9FA0D1C-7D94-4196-92BA-DFC2BB5C4F06}"/>
              </a:ext>
            </a:extLst>
          </p:cNvPr>
          <p:cNvSpPr/>
          <p:nvPr/>
        </p:nvSpPr>
        <p:spPr>
          <a:xfrm>
            <a:off x="5017184" y="2412177"/>
            <a:ext cx="100540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600" b="0" dirty="0"/>
              <a:t>没有眼镜</a:t>
            </a:r>
            <a:endParaRPr lang="en-US" altLang="zh-CN" sz="1600" b="0" dirty="0"/>
          </a:p>
          <a:p>
            <a:pPr algn="ctr"/>
            <a:r>
              <a:rPr lang="zh-CN" altLang="en-US" sz="1600" b="0" dirty="0"/>
              <a:t>女性样本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62283983-7C0D-4E75-BE4B-FB5935F3F4B7}"/>
              </a:ext>
            </a:extLst>
          </p:cNvPr>
          <p:cNvSpPr/>
          <p:nvPr/>
        </p:nvSpPr>
        <p:spPr>
          <a:xfrm>
            <a:off x="7308304" y="3276274"/>
            <a:ext cx="102784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600" b="0" dirty="0"/>
              <a:t>戴眼镜</a:t>
            </a:r>
            <a:endParaRPr lang="en-US" altLang="zh-CN" sz="1600" b="0" dirty="0"/>
          </a:p>
          <a:p>
            <a:pPr algn="ctr"/>
            <a:r>
              <a:rPr lang="zh-CN" altLang="en-US" sz="1600" b="0" dirty="0"/>
              <a:t>女性样本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3CB3348-B493-4B7C-9CCF-301F0E1AA8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2587" y="3861049"/>
            <a:ext cx="2981173" cy="2217241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36E566BB-F2C7-4D48-808B-7F887566DD95}"/>
              </a:ext>
            </a:extLst>
          </p:cNvPr>
          <p:cNvSpPr/>
          <p:nvPr/>
        </p:nvSpPr>
        <p:spPr>
          <a:xfrm>
            <a:off x="395536" y="6305109"/>
            <a:ext cx="158417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b="0" dirty="0">
                <a:latin typeface="Times New Roman" panose="02020603050405020304" pitchFamily="18" charset="0"/>
                <a:cs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Radford et al, ICLR 2016</a:t>
            </a:r>
            <a:endParaRPr lang="zh-CN" altLang="en-US" sz="14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657235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1187624" y="260648"/>
            <a:ext cx="7391400" cy="714375"/>
          </a:xfrm>
        </p:spPr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§</a:t>
            </a:r>
            <a:r>
              <a:rPr lang="zh-CN" altLang="en-US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生成对抗网络</a:t>
            </a:r>
            <a:r>
              <a:rPr lang="en-US" altLang="zh-CN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(GAN</a:t>
            </a:r>
            <a:r>
              <a:rPr lang="zh-CN" altLang="en-US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）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0792603D-31D0-4366-ABCE-1962BCA76563}"/>
                  </a:ext>
                </a:extLst>
              </p:cNvPr>
              <p:cNvSpPr txBox="1"/>
              <p:nvPr/>
            </p:nvSpPr>
            <p:spPr>
              <a:xfrm>
                <a:off x="395535" y="1901096"/>
                <a:ext cx="8352929" cy="39703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altLang="zh-CN" b="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GAN</a:t>
                </a:r>
                <a:r>
                  <a:rPr lang="zh-CN" altLang="en-US" b="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不使用显式的密度函数，而是利用样本来隐式表示该函数</a:t>
                </a:r>
                <a:endParaRPr lang="en-US" altLang="zh-CN" b="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 algn="just"/>
                <a:r>
                  <a:rPr lang="en-US" altLang="zh-CN" b="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GAN</a:t>
                </a:r>
                <a:r>
                  <a:rPr lang="zh-CN" altLang="en-US" b="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会通过一种博弈论方法来训练：通过两个玩家的博弈从训练数据的分布中学会生成数据</a:t>
                </a:r>
                <a:endParaRPr lang="en-US" altLang="zh-CN" b="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 algn="just"/>
                <a:endParaRPr lang="en-US" altLang="zh-CN" b="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 algn="just"/>
                <a:r>
                  <a:rPr lang="zh-CN" altLang="en-US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优点：</a:t>
                </a:r>
                <a:endParaRPr lang="en-US" altLang="zh-CN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 marL="285750" indent="-285750" algn="just">
                  <a:buFontTx/>
                  <a:buChar char="-"/>
                </a:pPr>
                <a:r>
                  <a:rPr lang="zh-CN" altLang="en-US" b="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可以生成目前来说几乎最好的样本</a:t>
                </a:r>
                <a:endParaRPr lang="en-US" altLang="zh-CN" b="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 algn="just"/>
                <a:endParaRPr lang="en-US" altLang="zh-CN" b="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 algn="just"/>
                <a:r>
                  <a:rPr lang="zh-CN" altLang="en-US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缺点：</a:t>
                </a:r>
                <a:endParaRPr lang="en-US" altLang="zh-CN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 marL="285750" indent="-285750" algn="just">
                  <a:buFontTx/>
                  <a:buChar char="-"/>
                </a:pPr>
                <a:r>
                  <a:rPr lang="zh-CN" altLang="en-US" b="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训练需要更多的</a:t>
                </a:r>
                <a:r>
                  <a:rPr lang="en-US" altLang="zh-CN" b="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tricks</a:t>
                </a:r>
                <a:r>
                  <a:rPr lang="zh-CN" altLang="en-US" b="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，且训练起比较不稳定（并不是直接优化一个目标函数）</a:t>
                </a:r>
                <a:endParaRPr lang="en-US" altLang="zh-CN" b="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 marL="285750" indent="-285750" algn="just">
                  <a:buFontTx/>
                  <a:buChar char="-"/>
                </a:pPr>
                <a:r>
                  <a:rPr lang="zh-CN" altLang="en-US" b="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不能够处理诸如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+mn-ea"/>
                      </a:rPr>
                      <m:t>𝑝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+mn-ea"/>
                      </a:rPr>
                      <m:t>(</m:t>
                    </m:r>
                    <m:r>
                      <a:rPr lang="zh-CN" altLang="en-US" b="0" i="1" smtClean="0">
                        <a:latin typeface="Cambria Math" panose="02040503050406030204" pitchFamily="18" charset="0"/>
                        <a:ea typeface="+mn-ea"/>
                      </a:rPr>
                      <m:t>𝓍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+mn-ea"/>
                      </a:rPr>
                      <m:t>)</m:t>
                    </m:r>
                  </m:oMath>
                </a14:m>
                <a:r>
                  <a:rPr lang="en-US" altLang="zh-CN" b="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CN" b="0" i="1">
                        <a:latin typeface="Cambria Math" panose="02040503050406030204" pitchFamily="18" charset="0"/>
                        <a:ea typeface="+mn-ea"/>
                      </a:rPr>
                      <m:t>𝑝</m:t>
                    </m:r>
                    <m:r>
                      <a:rPr lang="en-US" altLang="zh-CN" b="0" i="1">
                        <a:latin typeface="Cambria Math" panose="02040503050406030204" pitchFamily="18" charset="0"/>
                        <a:ea typeface="+mn-ea"/>
                      </a:rPr>
                      <m:t>(</m:t>
                    </m:r>
                    <m:r>
                      <a:rPr lang="zh-CN" altLang="en-US" b="0" i="1" smtClean="0">
                        <a:latin typeface="Cambria Math" panose="02040503050406030204" pitchFamily="18" charset="0"/>
                        <a:ea typeface="+mn-ea"/>
                      </a:rPr>
                      <m:t>𝓏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+mn-ea"/>
                      </a:rPr>
                      <m:t>|</m:t>
                    </m:r>
                    <m:r>
                      <a:rPr lang="zh-CN" altLang="en-US" b="0" i="1">
                        <a:latin typeface="Cambria Math" panose="02040503050406030204" pitchFamily="18" charset="0"/>
                        <a:ea typeface="+mn-ea"/>
                      </a:rPr>
                      <m:t>𝓍</m:t>
                    </m:r>
                    <m:r>
                      <a:rPr lang="en-US" altLang="zh-CN" b="0" i="1">
                        <a:latin typeface="Cambria Math" panose="02040503050406030204" pitchFamily="18" charset="0"/>
                        <a:ea typeface="+mn-ea"/>
                      </a:rPr>
                      <m:t>)</m:t>
                    </m:r>
                  </m:oMath>
                </a14:m>
                <a:r>
                  <a:rPr lang="zh-CN" altLang="en-US" b="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的查询推断问题</a:t>
                </a:r>
                <a:endParaRPr lang="en-US" altLang="zh-CN" b="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 marL="285750" indent="-285750" algn="just">
                  <a:buFontTx/>
                  <a:buChar char="-"/>
                </a:pPr>
                <a:endParaRPr lang="en-US" altLang="zh-CN" b="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 algn="just"/>
                <a:r>
                  <a:rPr lang="zh-CN" altLang="en-US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活跃的研究领域：</a:t>
                </a:r>
                <a:endParaRPr lang="en-US" altLang="zh-CN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 marL="285750" indent="-285750" algn="just">
                  <a:buFontTx/>
                  <a:buChar char="-"/>
                </a:pPr>
                <a:r>
                  <a:rPr lang="zh-CN" altLang="en-US" b="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更好的损失函数，更稳定的训练过程（</a:t>
                </a:r>
                <a:r>
                  <a:rPr lang="en-US" altLang="zh-CN" b="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Wasserstein GAN, LSGAN</a:t>
                </a:r>
                <a:r>
                  <a:rPr lang="zh-CN" altLang="en-US" b="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等）</a:t>
                </a:r>
                <a:endParaRPr lang="en-US" altLang="zh-CN" b="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 marL="285750" indent="-285750" algn="just">
                  <a:buFontTx/>
                  <a:buChar char="-"/>
                </a:pPr>
                <a:r>
                  <a:rPr lang="en-US" altLang="zh-CN" b="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GAN</a:t>
                </a:r>
                <a:r>
                  <a:rPr lang="zh-CN" altLang="en-US" b="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在其他方面的应用</a:t>
                </a:r>
                <a:endParaRPr lang="en-US" altLang="zh-CN" b="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0792603D-31D0-4366-ABCE-1962BCA765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35" y="1901096"/>
                <a:ext cx="8352929" cy="3970318"/>
              </a:xfrm>
              <a:prstGeom prst="rect">
                <a:avLst/>
              </a:prstGeom>
              <a:blipFill>
                <a:blip r:embed="rId2"/>
                <a:stretch>
                  <a:fillRect l="-657" t="-1229" r="-584" b="-16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本框 7">
            <a:extLst>
              <a:ext uri="{FF2B5EF4-FFF2-40B4-BE49-F238E27FC236}">
                <a16:creationId xmlns:a16="http://schemas.microsoft.com/office/drawing/2014/main" id="{D7CD2766-5341-469F-AE8F-2F3D6D0C753B}"/>
              </a:ext>
            </a:extLst>
          </p:cNvPr>
          <p:cNvSpPr txBox="1"/>
          <p:nvPr/>
        </p:nvSpPr>
        <p:spPr>
          <a:xfrm>
            <a:off x="395535" y="1484784"/>
            <a:ext cx="46416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生成对抗网络：总结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323F724-7A1A-4FE5-9BDD-3428B3A4E1AB}"/>
              </a:ext>
            </a:extLst>
          </p:cNvPr>
          <p:cNvSpPr/>
          <p:nvPr/>
        </p:nvSpPr>
        <p:spPr>
          <a:xfrm>
            <a:off x="395536" y="6305109"/>
            <a:ext cx="158417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b="0" dirty="0">
                <a:latin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Radford et al, ICLR 2016</a:t>
            </a:r>
            <a:endParaRPr lang="zh-CN" altLang="en-US" sz="14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900901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>
            <a:extLst>
              <a:ext uri="{FF2B5EF4-FFF2-40B4-BE49-F238E27FC236}">
                <a16:creationId xmlns:a16="http://schemas.microsoft.com/office/drawing/2014/main" id="{A90CD941-BE85-48CC-AAE5-BD60B9EC04DE}"/>
              </a:ext>
            </a:extLst>
          </p:cNvPr>
          <p:cNvSpPr txBox="1">
            <a:spLocks noChangeArrowheads="1"/>
          </p:cNvSpPr>
          <p:nvPr/>
        </p:nvSpPr>
        <p:spPr>
          <a:xfrm>
            <a:off x="1600200" y="4914900"/>
            <a:ext cx="6057900" cy="914400"/>
          </a:xfrm>
          <a:prstGeom prst="rect">
            <a:avLst/>
          </a:prstGeom>
        </p:spPr>
        <p:txBody>
          <a:bodyPr lIns="69056" tIns="34529" rIns="69056" bIns="34529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>
              <a:buFont typeface="Wingdings" panose="05000000000000000000" pitchFamily="2" charset="2"/>
              <a:buNone/>
              <a:defRPr/>
            </a:pPr>
            <a:r>
              <a:rPr lang="zh-CN" altLang="en-US" sz="4050" b="0" kern="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宋体" pitchFamily="2" charset="-122"/>
              </a:rPr>
              <a:t>课后问题</a:t>
            </a:r>
            <a:r>
              <a:rPr lang="en-US" altLang="zh-CN" sz="4050" b="0" kern="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宋体" pitchFamily="2" charset="-122"/>
              </a:rPr>
              <a:t>?!</a:t>
            </a:r>
            <a:endParaRPr lang="en-US" altLang="zh-CN" sz="4050" b="0" kern="0" dirty="0">
              <a:solidFill>
                <a:srgbClr val="FF0000"/>
              </a:solidFill>
              <a:ea typeface="宋体" pitchFamily="2" charset="-122"/>
            </a:endParaRPr>
          </a:p>
        </p:txBody>
      </p:sp>
      <p:graphicFrame>
        <p:nvGraphicFramePr>
          <p:cNvPr id="9" name="Object 4">
            <a:extLst>
              <a:ext uri="{FF2B5EF4-FFF2-40B4-BE49-F238E27FC236}">
                <a16:creationId xmlns:a16="http://schemas.microsoft.com/office/drawing/2014/main" id="{5FD5C08B-692C-4627-BA71-F0AB763854E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736058" y="1754983"/>
          <a:ext cx="3726656" cy="32325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5" name="位图图像" r:id="rId3" imgW="2354784" imgH="1973333" progId="Paint.Picture">
                  <p:embed/>
                </p:oleObj>
              </mc:Choice>
              <mc:Fallback>
                <p:oleObj name="位图图像" r:id="rId3" imgW="2354784" imgH="1973333" progId="Paint.Picture">
                  <p:embed/>
                  <p:pic>
                    <p:nvPicPr>
                      <p:cNvPr id="9" name="Object 4">
                        <a:extLst>
                          <a:ext uri="{FF2B5EF4-FFF2-40B4-BE49-F238E27FC236}">
                            <a16:creationId xmlns:a16="http://schemas.microsoft.com/office/drawing/2014/main" id="{5FD5C08B-692C-4627-BA71-F0AB763854E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36058" y="1754983"/>
                        <a:ext cx="3726656" cy="323254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955389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7E6725E-51F0-403F-8AEC-44541D973918}"/>
              </a:ext>
            </a:extLst>
          </p:cNvPr>
          <p:cNvSpPr txBox="1"/>
          <p:nvPr/>
        </p:nvSpPr>
        <p:spPr>
          <a:xfrm>
            <a:off x="1403648" y="404664"/>
            <a:ext cx="67687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今日任务：实现</a:t>
            </a:r>
            <a:r>
              <a:rPr lang="en-US" altLang="zh-CN" sz="32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VAE</a:t>
            </a:r>
            <a:r>
              <a:rPr lang="zh-CN" altLang="en-US" sz="32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和</a:t>
            </a:r>
            <a:r>
              <a:rPr lang="en-US" altLang="zh-CN" sz="32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GAN</a:t>
            </a:r>
            <a:endParaRPr lang="zh-CN" altLang="en-US" sz="32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06C74CE-A355-4567-A18E-AA9BEF8CA538}"/>
              </a:ext>
            </a:extLst>
          </p:cNvPr>
          <p:cNvSpPr txBox="1"/>
          <p:nvPr/>
        </p:nvSpPr>
        <p:spPr>
          <a:xfrm>
            <a:off x="467544" y="1412776"/>
            <a:ext cx="820891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100" dirty="0">
                <a:solidFill>
                  <a:srgbClr val="00B0F0"/>
                </a:solidFill>
                <a:latin typeface="+mn-ea"/>
                <a:ea typeface="+mn-ea"/>
                <a:cs typeface="Times New Roman" panose="02020603050405020304" pitchFamily="18" charset="0"/>
              </a:rPr>
              <a:t>利用</a:t>
            </a:r>
            <a:r>
              <a:rPr lang="en-US" altLang="zh-CN" sz="2100" dirty="0" err="1">
                <a:solidFill>
                  <a:srgbClr val="00B0F0"/>
                </a:solidFill>
                <a:latin typeface="+mn-ea"/>
                <a:ea typeface="+mn-ea"/>
                <a:cs typeface="Times New Roman" panose="02020603050405020304" pitchFamily="18" charset="0"/>
              </a:rPr>
              <a:t>Pytorch</a:t>
            </a:r>
            <a:r>
              <a:rPr lang="zh-CN" altLang="en-US" sz="2100" dirty="0">
                <a:solidFill>
                  <a:srgbClr val="00B0F0"/>
                </a:solidFill>
                <a:latin typeface="+mn-ea"/>
                <a:ea typeface="+mn-ea"/>
                <a:cs typeface="Times New Roman" panose="02020603050405020304" pitchFamily="18" charset="0"/>
              </a:rPr>
              <a:t>实现</a:t>
            </a:r>
            <a:r>
              <a:rPr lang="en-US" altLang="zh-CN" sz="2100" dirty="0">
                <a:solidFill>
                  <a:srgbClr val="00B0F0"/>
                </a:solidFill>
                <a:latin typeface="+mn-ea"/>
                <a:ea typeface="+mn-ea"/>
                <a:cs typeface="Times New Roman" panose="02020603050405020304" pitchFamily="18" charset="0"/>
              </a:rPr>
              <a:t>VAE</a:t>
            </a:r>
            <a:r>
              <a:rPr lang="zh-CN" altLang="en-US" sz="2100" dirty="0">
                <a:solidFill>
                  <a:srgbClr val="00B0F0"/>
                </a:solidFill>
                <a:latin typeface="+mn-ea"/>
                <a:ea typeface="+mn-ea"/>
                <a:cs typeface="Times New Roman" panose="02020603050405020304" pitchFamily="18" charset="0"/>
              </a:rPr>
              <a:t>和</a:t>
            </a:r>
            <a:r>
              <a:rPr lang="en-US" altLang="zh-CN" sz="2100" dirty="0">
                <a:solidFill>
                  <a:srgbClr val="00B0F0"/>
                </a:solidFill>
                <a:latin typeface="+mn-ea"/>
                <a:ea typeface="+mn-ea"/>
                <a:cs typeface="Times New Roman" panose="02020603050405020304" pitchFamily="18" charset="0"/>
              </a:rPr>
              <a:t>GAN</a:t>
            </a:r>
            <a:r>
              <a:rPr lang="zh-CN" altLang="en-US" sz="2100" dirty="0">
                <a:solidFill>
                  <a:srgbClr val="00B0F0"/>
                </a:solidFill>
                <a:latin typeface="+mn-ea"/>
                <a:ea typeface="+mn-ea"/>
                <a:cs typeface="Times New Roman" panose="02020603050405020304" pitchFamily="18" charset="0"/>
              </a:rPr>
              <a:t>模型，在</a:t>
            </a:r>
            <a:r>
              <a:rPr lang="en-US" altLang="zh-CN" sz="2100" dirty="0">
                <a:solidFill>
                  <a:srgbClr val="00B0F0"/>
                </a:solidFill>
                <a:latin typeface="+mn-ea"/>
                <a:ea typeface="+mn-ea"/>
                <a:cs typeface="Times New Roman" panose="02020603050405020304" pitchFamily="18" charset="0"/>
              </a:rPr>
              <a:t>MNIST</a:t>
            </a:r>
            <a:r>
              <a:rPr lang="zh-CN" altLang="en-US" sz="2100" dirty="0">
                <a:solidFill>
                  <a:srgbClr val="00B0F0"/>
                </a:solidFill>
                <a:latin typeface="+mn-ea"/>
                <a:ea typeface="+mn-ea"/>
                <a:cs typeface="Times New Roman" panose="02020603050405020304" pitchFamily="18" charset="0"/>
              </a:rPr>
              <a:t>数据集上训练并生成新样本</a:t>
            </a:r>
            <a:endParaRPr lang="en-US" altLang="zh-CN" sz="2100" dirty="0">
              <a:solidFill>
                <a:srgbClr val="00B0F0"/>
              </a:solidFill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452ECA13-3555-4B1A-8100-F7F01F531D70}"/>
              </a:ext>
            </a:extLst>
          </p:cNvPr>
          <p:cNvSpPr txBox="1"/>
          <p:nvPr/>
        </p:nvSpPr>
        <p:spPr>
          <a:xfrm>
            <a:off x="5940152" y="5472747"/>
            <a:ext cx="1645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+mn-ea"/>
                <a:ea typeface="+mn-ea"/>
              </a:rPr>
              <a:t>采样生成样本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9C57E35E-0B6F-4FAE-B71E-384254515358}"/>
              </a:ext>
            </a:extLst>
          </p:cNvPr>
          <p:cNvSpPr txBox="1"/>
          <p:nvPr/>
        </p:nvSpPr>
        <p:spPr>
          <a:xfrm>
            <a:off x="1835696" y="5477802"/>
            <a:ext cx="11757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+mn-ea"/>
                <a:ea typeface="+mn-ea"/>
                <a:cs typeface="Times New Roman" panose="02020603050405020304" pitchFamily="18" charset="0"/>
              </a:rPr>
              <a:t>输入数据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3E13B21-30E0-4292-AACC-CD7179C2BB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094" y="2636912"/>
            <a:ext cx="2667000" cy="26670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B610BDF8-EF49-427F-B1F8-6F36AD6BDD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6908" y="2636912"/>
            <a:ext cx="2667000" cy="2667000"/>
          </a:xfrm>
          <a:prstGeom prst="rect">
            <a:avLst/>
          </a:prstGeom>
        </p:spPr>
      </p:pic>
      <p:sp>
        <p:nvSpPr>
          <p:cNvPr id="3" name="箭头: 右 2">
            <a:extLst>
              <a:ext uri="{FF2B5EF4-FFF2-40B4-BE49-F238E27FC236}">
                <a16:creationId xmlns:a16="http://schemas.microsoft.com/office/drawing/2014/main" id="{84EB1DF4-1449-410E-B7D0-4EE6B4E9AB03}"/>
              </a:ext>
            </a:extLst>
          </p:cNvPr>
          <p:cNvSpPr/>
          <p:nvPr/>
        </p:nvSpPr>
        <p:spPr bwMode="auto">
          <a:xfrm>
            <a:off x="4211960" y="3789040"/>
            <a:ext cx="720080" cy="504056"/>
          </a:xfrm>
          <a:prstGeom prst="rightArrow">
            <a:avLst/>
          </a:prstGeom>
          <a:solidFill>
            <a:srgbClr val="0000FF"/>
          </a:solidFill>
          <a:ln w="952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8188872"/>
      </p:ext>
    </p:extLst>
  </p:cSld>
  <p:clrMapOvr>
    <a:masterClrMapping/>
  </p:clrMapOvr>
</p:sld>
</file>

<file path=ppt/theme/theme1.xml><?xml version="1.0" encoding="utf-8"?>
<a:theme xmlns:a="http://schemas.openxmlformats.org/drawingml/2006/main" name="13">
  <a:themeElements>
    <a:clrScheme name="13 2">
      <a:dk1>
        <a:srgbClr val="000000"/>
      </a:dk1>
      <a:lt1>
        <a:srgbClr val="FFFFFF"/>
      </a:lt1>
      <a:dk2>
        <a:srgbClr val="2E507A"/>
      </a:dk2>
      <a:lt2>
        <a:srgbClr val="333333"/>
      </a:lt2>
      <a:accent1>
        <a:srgbClr val="5A90C2"/>
      </a:accent1>
      <a:accent2>
        <a:srgbClr val="8AC246"/>
      </a:accent2>
      <a:accent3>
        <a:srgbClr val="FFFFFF"/>
      </a:accent3>
      <a:accent4>
        <a:srgbClr val="000000"/>
      </a:accent4>
      <a:accent5>
        <a:srgbClr val="B5C6DD"/>
      </a:accent5>
      <a:accent6>
        <a:srgbClr val="7DB03F"/>
      </a:accent6>
      <a:hlink>
        <a:srgbClr val="F6831A"/>
      </a:hlink>
      <a:folHlink>
        <a:srgbClr val="EFC821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穿越">
      <a:fillStyleLst>
        <a:solidFill>
          <a:schemeClr val="phClr"/>
        </a:solidFill>
        <a:gradFill rotWithShape="1">
          <a:gsLst>
            <a:gs pos="0">
              <a:schemeClr val="phClr">
                <a:tint val="25000"/>
                <a:satMod val="125000"/>
              </a:schemeClr>
            </a:gs>
            <a:gs pos="40000">
              <a:schemeClr val="phClr">
                <a:tint val="55000"/>
                <a:satMod val="130000"/>
              </a:schemeClr>
            </a:gs>
            <a:gs pos="50000">
              <a:schemeClr val="phClr">
                <a:tint val="59000"/>
                <a:satMod val="130000"/>
              </a:schemeClr>
            </a:gs>
            <a:gs pos="65000">
              <a:schemeClr val="phClr">
                <a:tint val="55000"/>
                <a:satMod val="130000"/>
              </a:schemeClr>
            </a:gs>
            <a:gs pos="100000">
              <a:schemeClr val="phClr">
                <a:tint val="20000"/>
                <a:satMod val="12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48000"/>
                <a:satMod val="138000"/>
              </a:schemeClr>
            </a:gs>
            <a:gs pos="25000">
              <a:schemeClr val="phClr">
                <a:tint val="85000"/>
              </a:schemeClr>
            </a:gs>
            <a:gs pos="40000">
              <a:schemeClr val="phClr">
                <a:tint val="92000"/>
              </a:schemeClr>
            </a:gs>
            <a:gs pos="50000">
              <a:schemeClr val="phClr">
                <a:tint val="93000"/>
              </a:schemeClr>
            </a:gs>
            <a:gs pos="60000">
              <a:schemeClr val="phClr">
                <a:tint val="92000"/>
              </a:schemeClr>
            </a:gs>
            <a:gs pos="75000">
              <a:schemeClr val="phClr">
                <a:tint val="83000"/>
                <a:satMod val="108000"/>
              </a:schemeClr>
            </a:gs>
            <a:gs pos="100000">
              <a:schemeClr val="phClr">
                <a:tint val="48000"/>
                <a:satMod val="150000"/>
              </a:schemeClr>
            </a:gs>
          </a:gsLst>
          <a:lin ang="5400000" scaled="0"/>
        </a:gradFill>
      </a:fillStyleLst>
      <a:lnStyleLst>
        <a:ln w="12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alpha val="45000"/>
                <a:satMod val="120000"/>
              </a:schemeClr>
            </a:glow>
          </a:effectLst>
        </a:effectStyle>
        <a:effectStyle>
          <a:effectLst>
            <a:glow rad="63500">
              <a:schemeClr val="phClr">
                <a:alpha val="45000"/>
                <a:satMod val="120000"/>
              </a:schemeClr>
            </a:glo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>
            <a:bevelT w="0" h="0"/>
            <a:contourClr>
              <a:schemeClr val="phClr">
                <a:tint val="70000"/>
              </a:schemeClr>
            </a:contourClr>
          </a:sp3d>
        </a:effectStyle>
        <a:effectStyle>
          <a:effectLst>
            <a:glow rad="101500">
              <a:schemeClr val="phClr">
                <a:alpha val="42000"/>
                <a:satMod val="120000"/>
              </a:schemeClr>
            </a:glow>
          </a:effectLst>
          <a:scene3d>
            <a:camera prst="orthographicFront" fov="0">
              <a:rot lat="0" lon="0" rev="0"/>
            </a:camera>
            <a:lightRig rig="glow" dir="t">
              <a:rot lat="0" lon="0" rev="4800000"/>
            </a:lightRig>
          </a:scene3d>
          <a:sp3d prstMaterial="powder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</a:defRPr>
        </a:defPPr>
      </a:lstStyle>
    </a:lnDef>
  </a:objectDefaults>
  <a:extraClrSchemeLst>
    <a:extraClrScheme>
      <a:clrScheme name="13 1">
        <a:dk1>
          <a:srgbClr val="000000"/>
        </a:dk1>
        <a:lt1>
          <a:srgbClr val="FFFFFF"/>
        </a:lt1>
        <a:dk2>
          <a:srgbClr val="800000"/>
        </a:dk2>
        <a:lt2>
          <a:srgbClr val="333333"/>
        </a:lt2>
        <a:accent1>
          <a:srgbClr val="EB6743"/>
        </a:accent1>
        <a:accent2>
          <a:srgbClr val="D3A911"/>
        </a:accent2>
        <a:accent3>
          <a:srgbClr val="FFFFFF"/>
        </a:accent3>
        <a:accent4>
          <a:srgbClr val="000000"/>
        </a:accent4>
        <a:accent5>
          <a:srgbClr val="F3B8B0"/>
        </a:accent5>
        <a:accent6>
          <a:srgbClr val="BF990E"/>
        </a:accent6>
        <a:hlink>
          <a:srgbClr val="7B9B63"/>
        </a:hlink>
        <a:folHlink>
          <a:srgbClr val="38A3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3 2">
        <a:dk1>
          <a:srgbClr val="000000"/>
        </a:dk1>
        <a:lt1>
          <a:srgbClr val="FFFFFF"/>
        </a:lt1>
        <a:dk2>
          <a:srgbClr val="2E507A"/>
        </a:dk2>
        <a:lt2>
          <a:srgbClr val="333333"/>
        </a:lt2>
        <a:accent1>
          <a:srgbClr val="5A90C2"/>
        </a:accent1>
        <a:accent2>
          <a:srgbClr val="8AC246"/>
        </a:accent2>
        <a:accent3>
          <a:srgbClr val="FFFFFF"/>
        </a:accent3>
        <a:accent4>
          <a:srgbClr val="000000"/>
        </a:accent4>
        <a:accent5>
          <a:srgbClr val="B5C6DD"/>
        </a:accent5>
        <a:accent6>
          <a:srgbClr val="7DB03F"/>
        </a:accent6>
        <a:hlink>
          <a:srgbClr val="F6831A"/>
        </a:hlink>
        <a:folHlink>
          <a:srgbClr val="EFC82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3 3">
        <a:dk1>
          <a:srgbClr val="000000"/>
        </a:dk1>
        <a:lt1>
          <a:srgbClr val="FFFFFF"/>
        </a:lt1>
        <a:dk2>
          <a:srgbClr val="A82A9F"/>
        </a:dk2>
        <a:lt2>
          <a:srgbClr val="4D4D4D"/>
        </a:lt2>
        <a:accent1>
          <a:srgbClr val="12B4D4"/>
        </a:accent1>
        <a:accent2>
          <a:srgbClr val="F1C23D"/>
        </a:accent2>
        <a:accent3>
          <a:srgbClr val="FFFFFF"/>
        </a:accent3>
        <a:accent4>
          <a:srgbClr val="000000"/>
        </a:accent4>
        <a:accent5>
          <a:srgbClr val="AAD6E6"/>
        </a:accent5>
        <a:accent6>
          <a:srgbClr val="DAB036"/>
        </a:accent6>
        <a:hlink>
          <a:srgbClr val="8CA62C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13</Template>
  <TotalTime>1450</TotalTime>
  <Words>6381</Words>
  <Application>Microsoft Office PowerPoint</Application>
  <PresentationFormat>全屏显示(4:3)</PresentationFormat>
  <Paragraphs>1046</Paragraphs>
  <Slides>96</Slides>
  <Notes>1</Notes>
  <HiddenSlides>0</HiddenSlides>
  <MMClips>0</MMClips>
  <ScaleCrop>false</ScaleCrop>
  <HeadingPairs>
    <vt:vector size="8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96</vt:i4>
      </vt:variant>
    </vt:vector>
  </HeadingPairs>
  <TitlesOfParts>
    <vt:vector size="105" baseType="lpstr">
      <vt:lpstr>华文新魏</vt:lpstr>
      <vt:lpstr>宋体</vt:lpstr>
      <vt:lpstr>Arial</vt:lpstr>
      <vt:lpstr>Calibri</vt:lpstr>
      <vt:lpstr>Cambria Math</vt:lpstr>
      <vt:lpstr>Times New Roman</vt:lpstr>
      <vt:lpstr>Wingdings</vt:lpstr>
      <vt:lpstr>13</vt:lpstr>
      <vt:lpstr>位图图像</vt:lpstr>
      <vt:lpstr>   第二十讲 生成模型</vt:lpstr>
      <vt:lpstr>§ 生成模型</vt:lpstr>
      <vt:lpstr>§ 纲要</vt:lpstr>
      <vt:lpstr>§ 无监督学习</vt:lpstr>
      <vt:lpstr>§ 无监督学习</vt:lpstr>
      <vt:lpstr>§ 无监督学习</vt:lpstr>
      <vt:lpstr>§ 纲要</vt:lpstr>
      <vt:lpstr>§生成模型</vt:lpstr>
      <vt:lpstr>§生成模型</vt:lpstr>
      <vt:lpstr>§生成模型</vt:lpstr>
      <vt:lpstr>§ 纲要</vt:lpstr>
      <vt:lpstr>§完全可见置信网络</vt:lpstr>
      <vt:lpstr>§PixelRNN</vt:lpstr>
      <vt:lpstr>§PixelCNN</vt:lpstr>
      <vt:lpstr>§生成样本</vt:lpstr>
      <vt:lpstr>§PixelRNN与PixelCNN</vt:lpstr>
      <vt:lpstr>§ 纲要</vt:lpstr>
      <vt:lpstr>§变分自编码器(VAE）</vt:lpstr>
      <vt:lpstr>§背景：自动编码器（AE）</vt:lpstr>
      <vt:lpstr>§背景：自动编码器（AE）</vt:lpstr>
      <vt:lpstr>§背景：自动编码器（AE）</vt:lpstr>
      <vt:lpstr>§背景：自动编码器（AE）</vt:lpstr>
      <vt:lpstr>§背景：自动编码器（AE）</vt:lpstr>
      <vt:lpstr>§背景：自动编码器（AE）</vt:lpstr>
      <vt:lpstr>§背景：自动编码器（AE）</vt:lpstr>
      <vt:lpstr>§变分自动编码器（VAE）</vt:lpstr>
      <vt:lpstr>§变分自动编码器（VAE）</vt:lpstr>
      <vt:lpstr>§变分自动编码器（VAE）</vt:lpstr>
      <vt:lpstr>§变分自动编码器（VAE）</vt:lpstr>
      <vt:lpstr>§变分自动编码器（VAE）</vt:lpstr>
      <vt:lpstr>§变分自动编码器（VAE）</vt:lpstr>
      <vt:lpstr>§变分自动编码器（VAE）</vt:lpstr>
      <vt:lpstr>§变分自动编码器（VAE）</vt:lpstr>
      <vt:lpstr>§变分自动编码器（VAE）</vt:lpstr>
      <vt:lpstr>§变分自动编码器（VAE）</vt:lpstr>
      <vt:lpstr>§变分自动编码器（VAE）</vt:lpstr>
      <vt:lpstr>§变分自动编码器（VAE）</vt:lpstr>
      <vt:lpstr>§变分自动编码器（VAE）</vt:lpstr>
      <vt:lpstr>§变分自动编码器（VAE）</vt:lpstr>
      <vt:lpstr>§变分自动编码器（VAE）</vt:lpstr>
      <vt:lpstr>§变分自动编码器（VAE）</vt:lpstr>
      <vt:lpstr>§变分自动编码器（VAE）</vt:lpstr>
      <vt:lpstr>§变分自动编码器（VAE）</vt:lpstr>
      <vt:lpstr>§变分自动编码器（VAE）</vt:lpstr>
      <vt:lpstr>§变分自动编码器（VAE）</vt:lpstr>
      <vt:lpstr>§变分自动编码器（VAE）</vt:lpstr>
      <vt:lpstr>§变分自动编码器（VAE）</vt:lpstr>
      <vt:lpstr>§变分自动编码器（VAE）</vt:lpstr>
      <vt:lpstr>§变分自动编码器（VAE）</vt:lpstr>
      <vt:lpstr>§变分自动编码器（VAE）</vt:lpstr>
      <vt:lpstr>§变分自动编码器（VAE）</vt:lpstr>
      <vt:lpstr>§变分自动编码器（VAE）</vt:lpstr>
      <vt:lpstr>§变分自动编码器（VAE）</vt:lpstr>
      <vt:lpstr>§变分自动编码器（VAE）</vt:lpstr>
      <vt:lpstr>§变分自动编码器（VAE）</vt:lpstr>
      <vt:lpstr>§变分自动编码器（VAE）</vt:lpstr>
      <vt:lpstr>§变分自动编码器（VAE）</vt:lpstr>
      <vt:lpstr>§变分自动编码器（VAE）</vt:lpstr>
      <vt:lpstr>§变分自动编码器（VAE）</vt:lpstr>
      <vt:lpstr>§变分自动编码器（VAE）</vt:lpstr>
      <vt:lpstr>§变分自动编码器（VAE）</vt:lpstr>
      <vt:lpstr>§变分自动编码器（VAE）</vt:lpstr>
      <vt:lpstr>§变分自动编码器（VAE）</vt:lpstr>
      <vt:lpstr>§变分自动编码器（VAE）</vt:lpstr>
      <vt:lpstr>§变分自动编码器（VAE）</vt:lpstr>
      <vt:lpstr>§变分自动编码器（VAE）</vt:lpstr>
      <vt:lpstr>§ 纲要</vt:lpstr>
      <vt:lpstr>§生成对抗网络(GAN）</vt:lpstr>
      <vt:lpstr>§生成对抗网络(GAN）</vt:lpstr>
      <vt:lpstr>§生成对抗网络(GAN）</vt:lpstr>
      <vt:lpstr>§生成对抗网络(GAN）</vt:lpstr>
      <vt:lpstr>§生成对抗网络(GAN）</vt:lpstr>
      <vt:lpstr>§生成对抗网络(GAN）</vt:lpstr>
      <vt:lpstr>§生成对抗网络(GAN）</vt:lpstr>
      <vt:lpstr>§生成对抗网络(GAN）</vt:lpstr>
      <vt:lpstr>§生成对抗网络(GAN）</vt:lpstr>
      <vt:lpstr>§生成对抗网络(GAN）</vt:lpstr>
      <vt:lpstr>§生成对抗网络(GAN）</vt:lpstr>
      <vt:lpstr>§生成对抗网络(GAN）</vt:lpstr>
      <vt:lpstr>§生成对抗网络(GAN）</vt:lpstr>
      <vt:lpstr>§生成对抗网络(GAN）</vt:lpstr>
      <vt:lpstr>§生成对抗网络(GAN）</vt:lpstr>
      <vt:lpstr>§生成对抗网络(GAN）</vt:lpstr>
      <vt:lpstr>§生成对抗网络(GAN）</vt:lpstr>
      <vt:lpstr>§生成对抗网络(GAN）</vt:lpstr>
      <vt:lpstr>§生成对抗网络(GAN）</vt:lpstr>
      <vt:lpstr>§生成对抗网络(GAN）</vt:lpstr>
      <vt:lpstr>§生成对抗网络(GAN）</vt:lpstr>
      <vt:lpstr>§生成对抗网络(GAN）</vt:lpstr>
      <vt:lpstr>§生成对抗网络(GAN）</vt:lpstr>
      <vt:lpstr>§生成对抗网络(GAN）</vt:lpstr>
      <vt:lpstr>§生成对抗网络(GAN）</vt:lpstr>
      <vt:lpstr>§生成对抗网络(GAN）</vt:lpstr>
      <vt:lpstr>§生成对抗网络(GAN）</vt:lpstr>
      <vt:lpstr>PowerPoint 演示文稿</vt:lpstr>
      <vt:lpstr>PowerPoint 演示文稿</vt:lpstr>
    </vt:vector>
  </TitlesOfParts>
  <Company>xmutkk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多媒体设备培训</dc:title>
  <dc:creator>教育技术服务中心</dc:creator>
  <cp:lastModifiedBy>Eric</cp:lastModifiedBy>
  <cp:revision>1014</cp:revision>
  <cp:lastPrinted>2020-10-10T08:48:04Z</cp:lastPrinted>
  <dcterms:created xsi:type="dcterms:W3CDTF">2012-08-21T14:34:00Z</dcterms:created>
  <dcterms:modified xsi:type="dcterms:W3CDTF">2020-10-12T05:11:59Z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2052-11.1.0.9440</vt:lpwstr>
  </property>
</Properties>
</file>